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7" r:id="rId2"/>
    <p:sldId id="363" r:id="rId3"/>
    <p:sldId id="370" r:id="rId4"/>
    <p:sldId id="354" r:id="rId5"/>
    <p:sldId id="343" r:id="rId6"/>
    <p:sldId id="353" r:id="rId7"/>
    <p:sldId id="345" r:id="rId8"/>
    <p:sldId id="357" r:id="rId9"/>
    <p:sldId id="369" r:id="rId10"/>
    <p:sldId id="355" r:id="rId11"/>
    <p:sldId id="356" r:id="rId12"/>
    <p:sldId id="368" r:id="rId13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4660"/>
  </p:normalViewPr>
  <p:slideViewPr>
    <p:cSldViewPr>
      <p:cViewPr>
        <p:scale>
          <a:sx n="93" d="100"/>
          <a:sy n="93" d="100"/>
        </p:scale>
        <p:origin x="1950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94ECD-FEB2-470F-A3AF-0F761B066FB4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AAC94-97A7-48FC-8B95-A8B9A0895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4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91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69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83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44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49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9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60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55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88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AAC94-97A7-48FC-8B95-A8B9A08954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7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Basis_of_Membrane_Potential2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embrane_potentia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hefreedictionary.com/synapse" TargetMode="External"/><Relationship Id="rId4" Type="http://schemas.openxmlformats.org/officeDocument/2006/relationships/hyperlink" Target="http://commons.wikimedia.org/wiki/File:Synapse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1220_Resting_Membrane_Potential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ction_potential.sv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Action_potential.sv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omplete_neuron_cell_diagram_en.sv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5052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Biological 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Psychology: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/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Micro Level - 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Neural Communication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/>
            </a:r>
            <a:br>
              <a:rPr lang="en-US" sz="6600" b="1" dirty="0" smtClean="0">
                <a:solidFill>
                  <a:srgbClr val="FF0000"/>
                </a:solidFill>
              </a:rPr>
            </a:b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3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File:Basis of Membrane Potentia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066800"/>
            <a:ext cx="4991100" cy="57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0" y="2528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en.wikipedia.org/wiki/File:Basis_of_Membrane_Potential2.png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133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440" y="838200"/>
            <a:ext cx="9080819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Key: Blue pentagons - sodium ions; Purple squares - potassium ions; Yellow circles - </a:t>
            </a:r>
            <a:r>
              <a:rPr lang="en-US" sz="1600" b="1" dirty="0" smtClean="0"/>
              <a:t>Chloride </a:t>
            </a:r>
            <a:r>
              <a:rPr lang="en-US" sz="1600" b="1" dirty="0"/>
              <a:t>ions; </a:t>
            </a:r>
          </a:p>
          <a:p>
            <a:r>
              <a:rPr lang="en-US" sz="1600" b="1" dirty="0"/>
              <a:t>Orange rectangles – Anions (these arise from a variety of sources including proteins). </a:t>
            </a:r>
          </a:p>
          <a:p>
            <a:r>
              <a:rPr lang="en-US" sz="1600" b="1" dirty="0"/>
              <a:t>The large purple structure with an arrow represents a transmembrane potassium channel </a:t>
            </a:r>
          </a:p>
          <a:p>
            <a:r>
              <a:rPr lang="en-US" sz="1600" b="1" dirty="0"/>
              <a:t>and the direction of net potassium movement.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0000FF"/>
                </a:solidFill>
              </a:rPr>
              <a:t>Differences </a:t>
            </a:r>
            <a:r>
              <a:rPr lang="en-US" sz="1600" dirty="0">
                <a:solidFill>
                  <a:srgbClr val="0000FF"/>
                </a:solidFill>
              </a:rPr>
              <a:t>in concentration of ions on opposite sides of a cellular membrane lead to a voltage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called </a:t>
            </a:r>
            <a:r>
              <a:rPr lang="en-US" sz="1600" dirty="0">
                <a:solidFill>
                  <a:srgbClr val="0000FF"/>
                </a:solidFill>
              </a:rPr>
              <a:t>the membrane potential. Typical </a:t>
            </a:r>
            <a:r>
              <a:rPr lang="en-US" sz="1600" dirty="0" smtClean="0">
                <a:solidFill>
                  <a:srgbClr val="0000FF"/>
                </a:solidFill>
              </a:rPr>
              <a:t>values </a:t>
            </a:r>
            <a:r>
              <a:rPr lang="en-US" sz="1600" dirty="0">
                <a:solidFill>
                  <a:srgbClr val="0000FF"/>
                </a:solidFill>
              </a:rPr>
              <a:t>of membrane potential are in the range –40 mV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to </a:t>
            </a:r>
            <a:r>
              <a:rPr lang="en-US" sz="1600" dirty="0">
                <a:solidFill>
                  <a:srgbClr val="0000FF"/>
                </a:solidFill>
              </a:rPr>
              <a:t>–80 mV. Many ions have a concentration gradient across the membrane</a:t>
            </a:r>
            <a:r>
              <a:rPr lang="en-US" sz="1600" dirty="0" smtClean="0">
                <a:solidFill>
                  <a:srgbClr val="0000FF"/>
                </a:solidFill>
              </a:rPr>
              <a:t>, including 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potassium </a:t>
            </a:r>
            <a:r>
              <a:rPr lang="en-US" sz="1600" dirty="0">
                <a:solidFill>
                  <a:srgbClr val="0000FF"/>
                </a:solidFill>
              </a:rPr>
              <a:t>(K+), which is at a high inside and a low concentration outside the membrane.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Sodium </a:t>
            </a:r>
            <a:r>
              <a:rPr lang="en-US" sz="1600" dirty="0">
                <a:solidFill>
                  <a:srgbClr val="0000FF"/>
                </a:solidFill>
              </a:rPr>
              <a:t>(Na+) and </a:t>
            </a:r>
            <a:r>
              <a:rPr lang="en-US" sz="1600" dirty="0" smtClean="0">
                <a:solidFill>
                  <a:srgbClr val="0000FF"/>
                </a:solidFill>
              </a:rPr>
              <a:t>chloride </a:t>
            </a:r>
            <a:r>
              <a:rPr lang="en-US" sz="1600" dirty="0">
                <a:solidFill>
                  <a:srgbClr val="0000FF"/>
                </a:solidFill>
              </a:rPr>
              <a:t>(Cl–) ions are at high concentrations in the extracellular region,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and </a:t>
            </a:r>
            <a:r>
              <a:rPr lang="en-US" sz="1600" dirty="0">
                <a:solidFill>
                  <a:srgbClr val="0000FF"/>
                </a:solidFill>
              </a:rPr>
              <a:t>low concentrations in the intracellular regions. </a:t>
            </a:r>
            <a:r>
              <a:rPr lang="en-US" sz="1600" dirty="0" smtClean="0">
                <a:solidFill>
                  <a:srgbClr val="0000FF"/>
                </a:solidFill>
              </a:rPr>
              <a:t>These </a:t>
            </a:r>
            <a:r>
              <a:rPr lang="en-US" sz="1600" dirty="0">
                <a:solidFill>
                  <a:srgbClr val="0000FF"/>
                </a:solidFill>
              </a:rPr>
              <a:t>concentration gradients provide the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potential </a:t>
            </a:r>
            <a:r>
              <a:rPr lang="en-US" sz="1600" dirty="0">
                <a:solidFill>
                  <a:srgbClr val="0000FF"/>
                </a:solidFill>
              </a:rPr>
              <a:t>energy to drive the formation of the membrane potential.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This </a:t>
            </a:r>
            <a:r>
              <a:rPr lang="en-US" sz="1600" dirty="0">
                <a:solidFill>
                  <a:srgbClr val="0000FF"/>
                </a:solidFill>
              </a:rPr>
              <a:t>voltage is established when the membrane has permeability to one or more ions. In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the </a:t>
            </a:r>
            <a:r>
              <a:rPr lang="en-US" sz="1600" dirty="0">
                <a:solidFill>
                  <a:srgbClr val="0000FF"/>
                </a:solidFill>
              </a:rPr>
              <a:t>simplest case, illustrated here, if the membrane is selectively permeable to potassium,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these </a:t>
            </a:r>
            <a:r>
              <a:rPr lang="en-US" sz="1600" dirty="0">
                <a:solidFill>
                  <a:srgbClr val="0000FF"/>
                </a:solidFill>
              </a:rPr>
              <a:t>positively charged ions can </a:t>
            </a:r>
            <a:r>
              <a:rPr lang="en-US" sz="1600" dirty="0" smtClean="0">
                <a:solidFill>
                  <a:srgbClr val="0000FF"/>
                </a:solidFill>
              </a:rPr>
              <a:t>diffuse </a:t>
            </a:r>
            <a:r>
              <a:rPr lang="en-US" sz="1600" dirty="0">
                <a:solidFill>
                  <a:srgbClr val="0000FF"/>
                </a:solidFill>
              </a:rPr>
              <a:t>down the concentration gradient to the outside of the cell,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leaving </a:t>
            </a:r>
            <a:r>
              <a:rPr lang="en-US" sz="1600" dirty="0">
                <a:solidFill>
                  <a:srgbClr val="0000FF"/>
                </a:solidFill>
              </a:rPr>
              <a:t>behind uncompensated negative charges. </a:t>
            </a:r>
            <a:r>
              <a:rPr lang="en-US" sz="1600" dirty="0" smtClean="0">
                <a:solidFill>
                  <a:srgbClr val="0000FF"/>
                </a:solidFill>
              </a:rPr>
              <a:t>This </a:t>
            </a:r>
            <a:r>
              <a:rPr lang="en-US" sz="1600" dirty="0">
                <a:solidFill>
                  <a:srgbClr val="0000FF"/>
                </a:solidFill>
              </a:rPr>
              <a:t>separation of charges is what causes the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membrane </a:t>
            </a:r>
            <a:r>
              <a:rPr lang="en-US" sz="1600" dirty="0">
                <a:solidFill>
                  <a:srgbClr val="0000FF"/>
                </a:solidFill>
              </a:rPr>
              <a:t>potential. Note that </a:t>
            </a:r>
            <a:r>
              <a:rPr lang="en-US" sz="1600" dirty="0" smtClean="0">
                <a:solidFill>
                  <a:srgbClr val="0000FF"/>
                </a:solidFill>
              </a:rPr>
              <a:t>the </a:t>
            </a:r>
            <a:r>
              <a:rPr lang="en-US" sz="1600" dirty="0">
                <a:solidFill>
                  <a:srgbClr val="0000FF"/>
                </a:solidFill>
              </a:rPr>
              <a:t>system as a whole is electro-neutral. The "uncompensated" positive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charges </a:t>
            </a:r>
            <a:r>
              <a:rPr lang="en-US" sz="1600" dirty="0">
                <a:solidFill>
                  <a:srgbClr val="0000FF"/>
                </a:solidFill>
              </a:rPr>
              <a:t>outside the cell, and the uncompensated </a:t>
            </a:r>
            <a:r>
              <a:rPr lang="en-US" sz="1600" dirty="0" smtClean="0">
                <a:solidFill>
                  <a:srgbClr val="0000FF"/>
                </a:solidFill>
              </a:rPr>
              <a:t>negative </a:t>
            </a:r>
            <a:r>
              <a:rPr lang="en-US" sz="1600" dirty="0">
                <a:solidFill>
                  <a:srgbClr val="0000FF"/>
                </a:solidFill>
              </a:rPr>
              <a:t>charges inside the cell, physically line up on the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membrane </a:t>
            </a:r>
            <a:r>
              <a:rPr lang="en-US" sz="1600" dirty="0">
                <a:solidFill>
                  <a:srgbClr val="0000FF"/>
                </a:solidFill>
              </a:rPr>
              <a:t>surface and attract each other across membrane. </a:t>
            </a:r>
            <a:r>
              <a:rPr lang="en-US" sz="1600" dirty="0" smtClean="0">
                <a:solidFill>
                  <a:srgbClr val="0000FF"/>
                </a:solidFill>
              </a:rPr>
              <a:t>Thus</a:t>
            </a:r>
            <a:r>
              <a:rPr lang="en-US" sz="1600" dirty="0">
                <a:solidFill>
                  <a:srgbClr val="0000FF"/>
                </a:solidFill>
              </a:rPr>
              <a:t>, the membrane potential is physically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located </a:t>
            </a:r>
            <a:r>
              <a:rPr lang="en-US" sz="1600" dirty="0">
                <a:solidFill>
                  <a:srgbClr val="0000FF"/>
                </a:solidFill>
              </a:rPr>
              <a:t>only in the immediate vicinity of the membrane. It is </a:t>
            </a:r>
            <a:r>
              <a:rPr lang="en-US" sz="1600" dirty="0" smtClean="0">
                <a:solidFill>
                  <a:srgbClr val="0000FF"/>
                </a:solidFill>
              </a:rPr>
              <a:t>the </a:t>
            </a:r>
            <a:r>
              <a:rPr lang="en-US" sz="1600" dirty="0">
                <a:solidFill>
                  <a:srgbClr val="0000FF"/>
                </a:solidFill>
              </a:rPr>
              <a:t>separation of these charges across the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membrane </a:t>
            </a:r>
            <a:r>
              <a:rPr lang="en-US" sz="1600" dirty="0">
                <a:solidFill>
                  <a:srgbClr val="0000FF"/>
                </a:solidFill>
              </a:rPr>
              <a:t>that is the basis of the membrane voltage. </a:t>
            </a:r>
            <a:r>
              <a:rPr lang="en-US" sz="1600" dirty="0" smtClean="0">
                <a:solidFill>
                  <a:srgbClr val="0000FF"/>
                </a:solidFill>
              </a:rPr>
              <a:t>Note </a:t>
            </a:r>
            <a:r>
              <a:rPr lang="en-US" sz="1600" dirty="0">
                <a:solidFill>
                  <a:srgbClr val="0000FF"/>
                </a:solidFill>
              </a:rPr>
              <a:t>also that this </a:t>
            </a:r>
            <a:r>
              <a:rPr lang="en-US" sz="1600" dirty="0" smtClean="0">
                <a:solidFill>
                  <a:srgbClr val="0000FF"/>
                </a:solidFill>
              </a:rPr>
              <a:t>diagram </a:t>
            </a:r>
            <a:r>
              <a:rPr lang="en-US" sz="1600" dirty="0">
                <a:solidFill>
                  <a:srgbClr val="0000FF"/>
                </a:solidFill>
              </a:rPr>
              <a:t>is only an approximation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of </a:t>
            </a:r>
            <a:r>
              <a:rPr lang="en-US" sz="1600" dirty="0">
                <a:solidFill>
                  <a:srgbClr val="0000FF"/>
                </a:solidFill>
              </a:rPr>
              <a:t>the ionic contributions to the membrane potential. </a:t>
            </a:r>
            <a:r>
              <a:rPr lang="en-US" sz="1600" dirty="0" smtClean="0">
                <a:solidFill>
                  <a:srgbClr val="0000FF"/>
                </a:solidFill>
              </a:rPr>
              <a:t>Other </a:t>
            </a:r>
            <a:r>
              <a:rPr lang="en-US" sz="1600" dirty="0">
                <a:solidFill>
                  <a:srgbClr val="0000FF"/>
                </a:solidFill>
              </a:rPr>
              <a:t>ions including sodium, </a:t>
            </a:r>
            <a:r>
              <a:rPr lang="en-US" sz="1600" dirty="0" smtClean="0">
                <a:solidFill>
                  <a:srgbClr val="0000FF"/>
                </a:solidFill>
              </a:rPr>
              <a:t>chloride</a:t>
            </a:r>
            <a:r>
              <a:rPr lang="en-US" sz="1600" dirty="0">
                <a:solidFill>
                  <a:srgbClr val="0000FF"/>
                </a:solidFill>
              </a:rPr>
              <a:t>, calcium and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others </a:t>
            </a:r>
            <a:r>
              <a:rPr lang="en-US" sz="1600" dirty="0">
                <a:solidFill>
                  <a:srgbClr val="0000FF"/>
                </a:solidFill>
              </a:rPr>
              <a:t>play a more minor role, even though they have </a:t>
            </a:r>
            <a:r>
              <a:rPr lang="en-US" sz="1600" dirty="0" smtClean="0">
                <a:solidFill>
                  <a:srgbClr val="0000FF"/>
                </a:solidFill>
              </a:rPr>
              <a:t>strong </a:t>
            </a:r>
            <a:r>
              <a:rPr lang="en-US" sz="1600" dirty="0">
                <a:solidFill>
                  <a:srgbClr val="0000FF"/>
                </a:solidFill>
              </a:rPr>
              <a:t>concentration gradients, </a:t>
            </a:r>
            <a:r>
              <a:rPr lang="en-US" sz="1600" dirty="0" smtClean="0">
                <a:solidFill>
                  <a:srgbClr val="0000FF"/>
                </a:solidFill>
              </a:rPr>
              <a:t>because </a:t>
            </a:r>
            <a:r>
              <a:rPr lang="en-US" sz="1600" dirty="0">
                <a:solidFill>
                  <a:srgbClr val="0000FF"/>
                </a:solidFill>
              </a:rPr>
              <a:t>they </a:t>
            </a:r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600" dirty="0" smtClean="0">
                <a:solidFill>
                  <a:srgbClr val="0000FF"/>
                </a:solidFill>
              </a:rPr>
              <a:t>have </a:t>
            </a:r>
            <a:r>
              <a:rPr lang="en-US" sz="1600" dirty="0">
                <a:solidFill>
                  <a:srgbClr val="0000FF"/>
                </a:solidFill>
              </a:rPr>
              <a:t>more limited permeability than potassium. 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152400"/>
            <a:ext cx="342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en.wikipedia.org/wiki/Membrane_potential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5937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95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57917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Synapse -  The junction across which a nerve impulse passes from an axon terminal to a neuron, muscle cell, or gland cell.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marL="857250" lvl="2" indent="0">
              <a:buNone/>
            </a:pPr>
            <a:endParaRPr lang="en-US" sz="13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File:Synaps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2895600" cy="3069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19400" y="6477000"/>
            <a:ext cx="35502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commons.wikimedia.org/wiki/File:Synapse.png</a:t>
            </a:r>
            <a:endParaRPr lang="en-US" sz="1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210015" y="152400"/>
            <a:ext cx="2899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www.thefreedictionary.com/synapse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3231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09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Metaphor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Neurons are like tiny batteries!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pPr marL="857250" lvl="2" indent="0">
              <a:buNone/>
            </a:pPr>
            <a:endParaRPr lang="en-US" sz="13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160546"/>
            <a:ext cx="3692583" cy="46861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124200" y="244476"/>
            <a:ext cx="37338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https://commons.wikimedia.org/wiki/File:AA_matchstick-1.jpg</a:t>
            </a:r>
          </a:p>
        </p:txBody>
      </p:sp>
    </p:spTree>
    <p:extLst>
      <p:ext uri="{BB962C8B-B14F-4D97-AF65-F5344CB8AC3E}">
        <p14:creationId xmlns:p14="http://schemas.microsoft.com/office/powerpoint/2010/main" val="159655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Resting Potential </a:t>
            </a:r>
            <a:r>
              <a:rPr lang="en-US" b="1" dirty="0">
                <a:solidFill>
                  <a:srgbClr val="0000FF"/>
                </a:solidFill>
              </a:rPr>
              <a:t>- The </a:t>
            </a:r>
            <a:r>
              <a:rPr lang="en-US" b="1" dirty="0" smtClean="0">
                <a:solidFill>
                  <a:srgbClr val="0000FF"/>
                </a:solidFill>
              </a:rPr>
              <a:t>membrane potential 				        of an inactive cell.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Electrical state for </a:t>
            </a:r>
            <a:r>
              <a:rPr lang="en-US" b="1" dirty="0" smtClean="0">
                <a:solidFill>
                  <a:srgbClr val="FF0000"/>
                </a:solidFill>
              </a:rPr>
              <a:t>R.P.s</a:t>
            </a:r>
            <a:r>
              <a:rPr lang="en-US" b="1" dirty="0" smtClean="0">
                <a:solidFill>
                  <a:srgbClr val="0000FF"/>
                </a:solidFill>
              </a:rPr>
              <a:t> typically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-70 millivolts</a:t>
            </a:r>
          </a:p>
          <a:p>
            <a:pPr marL="742950" lvl="2" indent="-342900"/>
            <a:r>
              <a:rPr lang="en-US" sz="22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The inside </a:t>
            </a:r>
            <a:r>
              <a:rPr lang="en-US" sz="2200" b="1" dirty="0">
                <a:solidFill>
                  <a:srgbClr val="00B050"/>
                </a:solidFill>
                <a:sym typeface="Wingdings" panose="05000000000000000000" pitchFamily="2" charset="2"/>
              </a:rPr>
              <a:t>of neuron is negatively charged relative to </a:t>
            </a:r>
            <a:r>
              <a:rPr lang="en-US" sz="22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the outside</a:t>
            </a:r>
            <a:endParaRPr lang="en-US" sz="1800" b="1" dirty="0">
              <a:solidFill>
                <a:srgbClr val="00B050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Synonyms for the resting potential include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“Resting state”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“Stable state”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“Polarized state”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marL="857250" lvl="2" indent="0">
              <a:buNone/>
            </a:pPr>
            <a:endParaRPr lang="en-US" sz="13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23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1200" y="228600"/>
            <a:ext cx="525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3"/>
              </a:rPr>
              <a:t>http://commons.wikimedia.org/wiki/File:1220_Resting_Membrane_Potential.jpg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  <p:pic>
        <p:nvPicPr>
          <p:cNvPr id="8194" name="Picture 2" descr="File:1220 Resting Membrane Potenti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14624"/>
            <a:ext cx="7620000" cy="368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924800" y="4467224"/>
            <a:ext cx="4988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]</a:t>
            </a:r>
            <a:endParaRPr lang="en-US" sz="8000" dirty="0"/>
          </a:p>
        </p:txBody>
      </p:sp>
      <p:sp>
        <p:nvSpPr>
          <p:cNvPr id="5" name="TextBox 4"/>
          <p:cNvSpPr txBox="1"/>
          <p:nvPr/>
        </p:nvSpPr>
        <p:spPr>
          <a:xfrm rot="5400000">
            <a:off x="7902693" y="4833600"/>
            <a:ext cx="1226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Cell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Membrane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2253449"/>
            <a:ext cx="3359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Resting Potential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-70 millivolts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5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Action Potential </a:t>
            </a:r>
            <a:r>
              <a:rPr lang="en-US" b="1" dirty="0">
                <a:solidFill>
                  <a:srgbClr val="0000FF"/>
                </a:solidFill>
              </a:rPr>
              <a:t>– A short term change in the </a:t>
            </a:r>
            <a:r>
              <a:rPr lang="en-US" b="1" dirty="0" smtClean="0">
                <a:solidFill>
                  <a:srgbClr val="0000FF"/>
                </a:solidFill>
              </a:rPr>
              <a:t>				electrical </a:t>
            </a:r>
            <a:r>
              <a:rPr lang="en-US" b="1" dirty="0">
                <a:solidFill>
                  <a:srgbClr val="0000FF"/>
                </a:solidFill>
              </a:rPr>
              <a:t>potential that travels </a:t>
            </a:r>
            <a:r>
              <a:rPr lang="en-US" b="1" dirty="0" smtClean="0">
                <a:solidFill>
                  <a:srgbClr val="0000FF"/>
                </a:solidFill>
              </a:rPr>
              <a:t>				along </a:t>
            </a:r>
            <a:r>
              <a:rPr lang="en-US" b="1" dirty="0">
                <a:solidFill>
                  <a:srgbClr val="0000FF"/>
                </a:solidFill>
              </a:rPr>
              <a:t>a cell such as a nerve or </a:t>
            </a:r>
            <a:r>
              <a:rPr lang="en-US" b="1" dirty="0" smtClean="0">
                <a:solidFill>
                  <a:srgbClr val="0000FF"/>
                </a:solidFill>
              </a:rPr>
              <a:t>				muscle </a:t>
            </a:r>
            <a:r>
              <a:rPr lang="en-US" b="1" dirty="0">
                <a:solidFill>
                  <a:srgbClr val="0000FF"/>
                </a:solidFill>
              </a:rPr>
              <a:t>fiber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Common threshold to launch </a:t>
            </a:r>
            <a:r>
              <a:rPr lang="en-US" b="1" dirty="0" smtClean="0">
                <a:solidFill>
                  <a:srgbClr val="FF0000"/>
                </a:solidFill>
              </a:rPr>
              <a:t>A.P.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~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-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55 millivolts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Synonyms for action potential include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“nerve impulse”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 “firing”, “nerve firing”, or “firing rate”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“spiking”, “spike”, or “spike rate”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“Depolarization”</a:t>
            </a:r>
            <a:endParaRPr lang="en-US" b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marL="857250" lvl="2" indent="0">
              <a:buNone/>
            </a:pPr>
            <a:endParaRPr lang="en-US" sz="13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18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0800" y="76200"/>
            <a:ext cx="4050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commons.wikimedia.org/wiki/File:Action_potential.svg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10242" name="Picture 2" descr="File:Action potential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71600"/>
            <a:ext cx="4676775" cy="46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408807" y="6172200"/>
            <a:ext cx="3266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Schematic of an action potential</a:t>
            </a:r>
          </a:p>
        </p:txBody>
      </p:sp>
    </p:spTree>
    <p:extLst>
      <p:ext uri="{BB962C8B-B14F-4D97-AF65-F5344CB8AC3E}">
        <p14:creationId xmlns:p14="http://schemas.microsoft.com/office/powerpoint/2010/main" val="24201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Neural Communication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0800" y="76200"/>
            <a:ext cx="4050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commons.wikimedia.org/wiki/File:Action_potential.svg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10242" name="Picture 2" descr="File:Action potential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4676775" cy="46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400" y="6172200"/>
            <a:ext cx="3266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Schematic of an action potential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2133600"/>
            <a:ext cx="502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Action potentials obey the “</a:t>
            </a:r>
            <a:r>
              <a:rPr lang="en-US" sz="2000" b="1" u="sng" dirty="0" smtClean="0">
                <a:solidFill>
                  <a:srgbClr val="FF0000"/>
                </a:solidFill>
              </a:rPr>
              <a:t>All-or-None Rule</a:t>
            </a:r>
            <a:r>
              <a:rPr lang="en-US" sz="2000" b="1" dirty="0" smtClean="0">
                <a:solidFill>
                  <a:srgbClr val="00B050"/>
                </a:solidFill>
              </a:rPr>
              <a:t>” - If </a:t>
            </a:r>
            <a:r>
              <a:rPr lang="en-US" sz="2000" b="1" dirty="0">
                <a:solidFill>
                  <a:srgbClr val="00B050"/>
                </a:solidFill>
              </a:rPr>
              <a:t>the </a:t>
            </a:r>
            <a:r>
              <a:rPr lang="en-US" sz="2000" b="1" dirty="0" smtClean="0">
                <a:solidFill>
                  <a:srgbClr val="00B050"/>
                </a:solidFill>
              </a:rPr>
              <a:t>stimulus exceeds the threshold potential,  the nerve or </a:t>
            </a:r>
            <a:r>
              <a:rPr lang="en-US" sz="2000" b="1" dirty="0">
                <a:solidFill>
                  <a:srgbClr val="00B050"/>
                </a:solidFill>
              </a:rPr>
              <a:t>muscle fiber will give a complete response; </a:t>
            </a:r>
            <a:r>
              <a:rPr lang="en-US" sz="2000" b="1" dirty="0" smtClean="0">
                <a:solidFill>
                  <a:srgbClr val="00B050"/>
                </a:solidFill>
              </a:rPr>
              <a:t>otherwise</a:t>
            </a:r>
            <a:r>
              <a:rPr lang="en-US" sz="2000" b="1" dirty="0">
                <a:solidFill>
                  <a:srgbClr val="00B050"/>
                </a:solidFill>
              </a:rPr>
              <a:t>, there is no response.</a:t>
            </a:r>
          </a:p>
        </p:txBody>
      </p:sp>
    </p:spTree>
    <p:extLst>
      <p:ext uri="{BB962C8B-B14F-4D97-AF65-F5344CB8AC3E}">
        <p14:creationId xmlns:p14="http://schemas.microsoft.com/office/powerpoint/2010/main" val="302255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6200001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commons.wikimedia.org/wiki/File:Complete_neuron_cell_diagram_en.svg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2052" name="Picture 4" descr="File:Complete neuron cell diagram en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7934227" cy="577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42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520</Words>
  <Application>Microsoft Office PowerPoint</Application>
  <PresentationFormat>On-screen Show (4:3)</PresentationFormat>
  <Paragraphs>100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Biological  Psychology:  Micro Level -  Neural Communication  </vt:lpstr>
      <vt:lpstr>Neural Communication</vt:lpstr>
      <vt:lpstr>Neural Communication</vt:lpstr>
      <vt:lpstr>Neural Communication</vt:lpstr>
      <vt:lpstr>Neural Communication</vt:lpstr>
      <vt:lpstr>Neural Communication</vt:lpstr>
      <vt:lpstr>Neural Communication</vt:lpstr>
      <vt:lpstr>Neural Communication</vt:lpstr>
      <vt:lpstr>PowerPoint Presentation</vt:lpstr>
      <vt:lpstr>Neural Communication</vt:lpstr>
      <vt:lpstr>Neural Communication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98</cp:revision>
  <cp:lastPrinted>2014-01-26T20:00:59Z</cp:lastPrinted>
  <dcterms:created xsi:type="dcterms:W3CDTF">2014-01-20T19:44:22Z</dcterms:created>
  <dcterms:modified xsi:type="dcterms:W3CDTF">2017-09-05T11:49:01Z</dcterms:modified>
</cp:coreProperties>
</file>