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369" r:id="rId2"/>
    <p:sldId id="347" r:id="rId3"/>
    <p:sldId id="358" r:id="rId4"/>
    <p:sldId id="340" r:id="rId5"/>
    <p:sldId id="341" r:id="rId6"/>
    <p:sldId id="348" r:id="rId7"/>
    <p:sldId id="361" r:id="rId8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513" y="0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57779-D9C7-4AEC-A5BE-30E95AD42DBC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513" y="8829675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99EC2-C5CF-459C-A7A4-9E6F2B5BF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67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3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2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5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36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3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3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2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3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2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A941C-4825-416C-913A-FA15D6A21D41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4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Lock_and_key.pn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iology-online.org/dictionary/Lock-and-key_mode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3505200"/>
            <a:ext cx="7772400" cy="1470025"/>
          </a:xfrm>
        </p:spPr>
        <p:txBody>
          <a:bodyPr>
            <a:no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Biological </a:t>
            </a:r>
            <a:br>
              <a:rPr lang="en-US" sz="6600" b="1" dirty="0" smtClean="0">
                <a:solidFill>
                  <a:srgbClr val="FF0000"/>
                </a:solidFill>
              </a:rPr>
            </a:br>
            <a:r>
              <a:rPr lang="en-US" sz="6600" b="1" dirty="0" smtClean="0">
                <a:solidFill>
                  <a:srgbClr val="FF0000"/>
                </a:solidFill>
              </a:rPr>
              <a:t>Psychology:</a:t>
            </a:r>
            <a:br>
              <a:rPr lang="en-US" sz="6600" b="1" dirty="0" smtClean="0">
                <a:solidFill>
                  <a:srgbClr val="FF0000"/>
                </a:solidFill>
              </a:rPr>
            </a:br>
            <a:r>
              <a:rPr lang="en-US" sz="6600" b="1" dirty="0" smtClean="0">
                <a:solidFill>
                  <a:srgbClr val="FF0000"/>
                </a:solidFill>
              </a:rPr>
              <a:t/>
            </a:r>
            <a:br>
              <a:rPr lang="en-US" sz="6600" b="1" dirty="0" smtClean="0">
                <a:solidFill>
                  <a:srgbClr val="FF0000"/>
                </a:solidFill>
              </a:rPr>
            </a:br>
            <a:r>
              <a:rPr lang="en-US" sz="6600" b="1" dirty="0" smtClean="0">
                <a:solidFill>
                  <a:srgbClr val="FF0000"/>
                </a:solidFill>
              </a:rPr>
              <a:t>Micro Level - </a:t>
            </a:r>
            <a:br>
              <a:rPr lang="en-US" sz="6600" b="1" dirty="0" smtClean="0">
                <a:solidFill>
                  <a:srgbClr val="FF0000"/>
                </a:solidFill>
              </a:rPr>
            </a:br>
            <a:r>
              <a:rPr lang="en-US" sz="6600" b="1" dirty="0" smtClean="0">
                <a:solidFill>
                  <a:srgbClr val="FF0000"/>
                </a:solidFill>
              </a:rPr>
              <a:t>Neurotransmitters</a:t>
            </a:r>
            <a:br>
              <a:rPr lang="en-US" sz="6600" b="1" dirty="0" smtClean="0">
                <a:solidFill>
                  <a:srgbClr val="FF0000"/>
                </a:solidFill>
              </a:rPr>
            </a:br>
            <a:r>
              <a:rPr lang="en-US" sz="6600" b="1" dirty="0" smtClean="0">
                <a:solidFill>
                  <a:srgbClr val="FF0000"/>
                </a:solidFill>
              </a:rPr>
              <a:t/>
            </a:r>
            <a:br>
              <a:rPr lang="en-US" sz="6600" b="1" dirty="0" smtClean="0">
                <a:solidFill>
                  <a:srgbClr val="FF0000"/>
                </a:solidFill>
              </a:rPr>
            </a:br>
            <a:endParaRPr lang="en-US" sz="6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File:Synapse diag1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700" y="1066800"/>
            <a:ext cx="45339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048000" y="19195"/>
            <a:ext cx="4038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http://commons.wikimedia.org/wiki/File:Synapse_diag1.svg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381000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A: Neuron (Presynaptic) </a:t>
            </a:r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B</a:t>
            </a:r>
            <a:r>
              <a:rPr lang="en-US" b="1" dirty="0">
                <a:solidFill>
                  <a:srgbClr val="0000FF"/>
                </a:solidFill>
              </a:rPr>
              <a:t>: Neuron (Postsynaptic)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1. Mitochondria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2. Synaptic </a:t>
            </a:r>
            <a:r>
              <a:rPr lang="en-US" b="1" dirty="0">
                <a:solidFill>
                  <a:srgbClr val="FF0000"/>
                </a:solidFill>
              </a:rPr>
              <a:t>vesicle full of neurotransmitter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3. </a:t>
            </a:r>
            <a:r>
              <a:rPr lang="en-US" b="1" dirty="0" err="1" smtClean="0">
                <a:solidFill>
                  <a:srgbClr val="FF0000"/>
                </a:solidFill>
              </a:rPr>
              <a:t>Autoreceptor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4. Synaptic </a:t>
            </a:r>
            <a:r>
              <a:rPr lang="en-US" b="1" dirty="0">
                <a:solidFill>
                  <a:srgbClr val="FF0000"/>
                </a:solidFill>
              </a:rPr>
              <a:t>cleft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5. Neurotransmitter </a:t>
            </a:r>
            <a:r>
              <a:rPr lang="en-US" b="1" dirty="0">
                <a:solidFill>
                  <a:srgbClr val="FF0000"/>
                </a:solidFill>
              </a:rPr>
              <a:t>receptor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6. Calcium </a:t>
            </a:r>
            <a:r>
              <a:rPr lang="en-US" b="1" dirty="0">
                <a:solidFill>
                  <a:srgbClr val="FF0000"/>
                </a:solidFill>
              </a:rPr>
              <a:t>Channel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7. Fused </a:t>
            </a:r>
            <a:r>
              <a:rPr lang="en-US" b="1" dirty="0">
                <a:solidFill>
                  <a:srgbClr val="FF0000"/>
                </a:solidFill>
              </a:rPr>
              <a:t>vesicle releasing neurotransmitter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8. Neurotransmitter </a:t>
            </a:r>
            <a:r>
              <a:rPr lang="en-US" b="1" dirty="0">
                <a:solidFill>
                  <a:srgbClr val="FF0000"/>
                </a:solidFill>
              </a:rPr>
              <a:t>re-uptake pump</a:t>
            </a:r>
          </a:p>
        </p:txBody>
      </p:sp>
      <p:pic>
        <p:nvPicPr>
          <p:cNvPr id="7" name="Picture 2" descr="File:Neuron.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90524"/>
            <a:ext cx="3810000" cy="2047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876800" y="533400"/>
            <a:ext cx="3475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Let’s zoom in on the axon terminal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endCxn id="6" idx="1"/>
          </p:cNvCxnSpPr>
          <p:nvPr/>
        </p:nvCxnSpPr>
        <p:spPr>
          <a:xfrm flipV="1">
            <a:off x="3505200" y="718066"/>
            <a:ext cx="1371600" cy="50113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6934200" y="870466"/>
            <a:ext cx="457200" cy="27253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4347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Neurotransmitters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65237"/>
            <a:ext cx="8229600" cy="452596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“Lock &amp; Key Model” </a:t>
            </a:r>
            <a:r>
              <a:rPr lang="en-US" b="1" dirty="0">
                <a:solidFill>
                  <a:srgbClr val="0000FF"/>
                </a:solidFill>
              </a:rPr>
              <a:t>- </a:t>
            </a:r>
            <a:r>
              <a:rPr lang="en-US" sz="2000" b="1" dirty="0">
                <a:solidFill>
                  <a:srgbClr val="0000FF"/>
                </a:solidFill>
              </a:rPr>
              <a:t>A model for enzyme-substrate interaction suggesting that the enzyme and the substrate possess specific complementary geometric shapes that fit exactly into one another. Like a key into a lock, only the correct size and shape of the substrate (the </a:t>
            </a:r>
            <a:r>
              <a:rPr lang="en-US" sz="2000" b="1" dirty="0" smtClean="0">
                <a:solidFill>
                  <a:srgbClr val="FF0000"/>
                </a:solidFill>
              </a:rPr>
              <a:t>key</a:t>
            </a:r>
            <a:r>
              <a:rPr lang="en-US" sz="2000" b="1" dirty="0" smtClean="0">
                <a:solidFill>
                  <a:srgbClr val="0000FF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  <a:sym typeface="Wingdings" panose="05000000000000000000" pitchFamily="2" charset="2"/>
              </a:rPr>
              <a:t></a:t>
            </a:r>
            <a:r>
              <a:rPr lang="en-US" sz="2000" b="1" dirty="0" smtClean="0">
                <a:solidFill>
                  <a:srgbClr val="0000FF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neurotransmitter</a:t>
            </a:r>
            <a:r>
              <a:rPr lang="en-US" sz="2000" b="1" dirty="0" smtClean="0">
                <a:solidFill>
                  <a:srgbClr val="0000FF"/>
                </a:solidFill>
              </a:rPr>
              <a:t>) </a:t>
            </a:r>
            <a:r>
              <a:rPr lang="en-US" sz="2000" b="1" dirty="0">
                <a:solidFill>
                  <a:srgbClr val="0000FF"/>
                </a:solidFill>
              </a:rPr>
              <a:t>would fit into the active site (the key </a:t>
            </a:r>
            <a:r>
              <a:rPr lang="en-US" sz="2000" b="1" dirty="0" smtClean="0">
                <a:solidFill>
                  <a:srgbClr val="0000FF"/>
                </a:solidFill>
              </a:rPr>
              <a:t>hole) </a:t>
            </a:r>
            <a:r>
              <a:rPr lang="en-US" sz="2000" b="1" dirty="0">
                <a:solidFill>
                  <a:srgbClr val="0000FF"/>
                </a:solidFill>
              </a:rPr>
              <a:t>of the enzyme (the </a:t>
            </a:r>
            <a:r>
              <a:rPr lang="en-US" sz="2000" b="1" dirty="0" smtClean="0">
                <a:solidFill>
                  <a:srgbClr val="FF0000"/>
                </a:solidFill>
              </a:rPr>
              <a:t>lock </a:t>
            </a:r>
            <a:r>
              <a:rPr lang="en-US" sz="20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receptor</a:t>
            </a:r>
            <a:r>
              <a:rPr lang="en-US" sz="2000" b="1" dirty="0" smtClean="0">
                <a:solidFill>
                  <a:srgbClr val="0000FF"/>
                </a:solidFill>
              </a:rPr>
              <a:t>).</a:t>
            </a: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  <p:pic>
        <p:nvPicPr>
          <p:cNvPr id="7174" name="Picture 6" descr="File:Lock and ke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352800"/>
            <a:ext cx="4800600" cy="3015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438400" y="6324600"/>
            <a:ext cx="39119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commons.wikimedia.org/wiki/File:Lock_and_key.png</a:t>
            </a:r>
            <a:endParaRPr lang="en-US" sz="1200" dirty="0" smtClean="0"/>
          </a:p>
          <a:p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2514600" y="76083"/>
            <a:ext cx="414446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hlinkClick r:id="rId4"/>
              </a:rPr>
              <a:t>http://</a:t>
            </a:r>
            <a:r>
              <a:rPr lang="en-US" sz="1200" dirty="0" smtClean="0">
                <a:hlinkClick r:id="rId4"/>
              </a:rPr>
              <a:t>www.biology-online.org/dictionary/Lock-and-key_model</a:t>
            </a:r>
            <a:endParaRPr lang="en-US" sz="12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271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Neurotransmitters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6022247"/>
              </p:ext>
            </p:extLst>
          </p:nvPr>
        </p:nvGraphicFramePr>
        <p:xfrm>
          <a:off x="76200" y="2514600"/>
          <a:ext cx="8991600" cy="340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2095"/>
                <a:gridCol w="49495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Neurotransmitter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Functions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Acetylcholine (Ach)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Released</a:t>
                      </a:r>
                      <a:r>
                        <a:rPr lang="en-US" baseline="0" dirty="0" smtClean="0"/>
                        <a:t> at nerve-muscle junction, causes muscle contraction. First neurotransmitter to be found (1915)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Dopamine</a:t>
                      </a:r>
                      <a:r>
                        <a:rPr lang="en-US" baseline="0" dirty="0" smtClean="0"/>
                        <a:t> (Da)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Motivation, emotion, movement;</a:t>
                      </a:r>
                    </a:p>
                    <a:p>
                      <a:r>
                        <a:rPr lang="en-US" dirty="0" smtClean="0"/>
                        <a:t>Implicated in Schizophrenia &amp; Parkinson’s Disease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Gamma-Amino-Butyric</a:t>
                      </a:r>
                      <a:r>
                        <a:rPr lang="en-US" baseline="0" dirty="0" smtClean="0"/>
                        <a:t> Acid (GABA)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Largely inhibitory</a:t>
                      </a:r>
                      <a:r>
                        <a:rPr lang="en-US" baseline="0" dirty="0" smtClean="0"/>
                        <a:t>, widely distributed in CNS.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Glutamate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Largely</a:t>
                      </a:r>
                      <a:r>
                        <a:rPr lang="en-US" baseline="0" dirty="0" smtClean="0"/>
                        <a:t> excitatory; learning, memory, vision.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Norepinephrine (NE) </a:t>
                      </a:r>
                      <a:r>
                        <a:rPr lang="en-US" sz="1000" dirty="0" smtClean="0"/>
                        <a:t>also simply epinephrine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Arousal, wakefulness,</a:t>
                      </a:r>
                      <a:r>
                        <a:rPr lang="en-US" baseline="0" dirty="0" smtClean="0"/>
                        <a:t> learning, memory.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Serotonin</a:t>
                      </a:r>
                      <a:r>
                        <a:rPr lang="en-US" baseline="0" dirty="0" smtClean="0"/>
                        <a:t> (5HT </a:t>
                      </a:r>
                      <a:r>
                        <a:rPr lang="en-US" sz="1800" baseline="0" dirty="0" smtClean="0"/>
                        <a:t>5-hydroxytryptamine</a:t>
                      </a:r>
                      <a:r>
                        <a:rPr lang="en-US" baseline="0" dirty="0" smtClean="0"/>
                        <a:t>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Sleep,</a:t>
                      </a:r>
                      <a:r>
                        <a:rPr lang="en-US" baseline="0" dirty="0" smtClean="0"/>
                        <a:t> mood, arousal.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28600" y="1314323"/>
            <a:ext cx="905299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</a:rPr>
              <a:t>Neurotransmitter</a:t>
            </a:r>
            <a:r>
              <a:rPr lang="en-US" sz="2000" dirty="0" smtClean="0">
                <a:solidFill>
                  <a:srgbClr val="0000FF"/>
                </a:solidFill>
              </a:rPr>
              <a:t> (NT) - A </a:t>
            </a:r>
            <a:r>
              <a:rPr lang="en-US" sz="2000" dirty="0">
                <a:solidFill>
                  <a:srgbClr val="0000FF"/>
                </a:solidFill>
              </a:rPr>
              <a:t>chemical substance </a:t>
            </a:r>
            <a:r>
              <a:rPr lang="en-US" sz="2000" dirty="0" smtClean="0">
                <a:solidFill>
                  <a:srgbClr val="0000FF"/>
                </a:solidFill>
              </a:rPr>
              <a:t>released </a:t>
            </a:r>
            <a:r>
              <a:rPr lang="en-US" sz="2000" dirty="0">
                <a:solidFill>
                  <a:srgbClr val="0000FF"/>
                </a:solidFill>
              </a:rPr>
              <a:t>at the end of a nerve fiber by </a:t>
            </a:r>
            <a:endParaRPr lang="en-US" sz="2000" dirty="0" smtClean="0">
              <a:solidFill>
                <a:srgbClr val="0000FF"/>
              </a:solidFill>
            </a:endParaRPr>
          </a:p>
          <a:p>
            <a:r>
              <a:rPr lang="en-US" sz="2000" dirty="0" smtClean="0">
                <a:solidFill>
                  <a:srgbClr val="0000FF"/>
                </a:solidFill>
              </a:rPr>
              <a:t>the </a:t>
            </a:r>
            <a:r>
              <a:rPr lang="en-US" sz="2000" dirty="0">
                <a:solidFill>
                  <a:srgbClr val="0000FF"/>
                </a:solidFill>
              </a:rPr>
              <a:t>arrival of a nerve </a:t>
            </a:r>
            <a:r>
              <a:rPr lang="en-US" sz="2000" dirty="0" smtClean="0">
                <a:solidFill>
                  <a:srgbClr val="0000FF"/>
                </a:solidFill>
              </a:rPr>
              <a:t>impulse. By </a:t>
            </a:r>
            <a:r>
              <a:rPr lang="en-US" sz="2000" dirty="0">
                <a:solidFill>
                  <a:srgbClr val="0000FF"/>
                </a:solidFill>
              </a:rPr>
              <a:t>diffusing across the synapse or junction, </a:t>
            </a:r>
            <a:r>
              <a:rPr lang="en-US" sz="2000" dirty="0" smtClean="0">
                <a:solidFill>
                  <a:srgbClr val="0000FF"/>
                </a:solidFill>
              </a:rPr>
              <a:t>an NT</a:t>
            </a:r>
          </a:p>
          <a:p>
            <a:r>
              <a:rPr lang="en-US" sz="2000" dirty="0" smtClean="0">
                <a:solidFill>
                  <a:srgbClr val="0000FF"/>
                </a:solidFill>
              </a:rPr>
              <a:t>causes </a:t>
            </a:r>
            <a:r>
              <a:rPr lang="en-US" sz="2000" dirty="0">
                <a:solidFill>
                  <a:srgbClr val="0000FF"/>
                </a:solidFill>
              </a:rPr>
              <a:t>the transfer of the impulse to another nerve </a:t>
            </a:r>
            <a:r>
              <a:rPr lang="en-US" sz="2000" dirty="0" smtClean="0">
                <a:solidFill>
                  <a:srgbClr val="0000FF"/>
                </a:solidFill>
              </a:rPr>
              <a:t>fiber or muscle fiber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84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Neurotransmitters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Agonist – Drug that </a:t>
            </a:r>
            <a:r>
              <a:rPr lang="en-US" b="1" u="sng" dirty="0" smtClean="0">
                <a:solidFill>
                  <a:srgbClr val="0000FF"/>
                </a:solidFill>
              </a:rPr>
              <a:t>increases</a:t>
            </a:r>
            <a:r>
              <a:rPr lang="en-US" b="1" dirty="0" smtClean="0">
                <a:solidFill>
                  <a:srgbClr val="0000FF"/>
                </a:solidFill>
              </a:rPr>
              <a:t> the “effective 		level” of a neurotransmitter.</a:t>
            </a:r>
          </a:p>
          <a:p>
            <a:r>
              <a:rPr lang="en-US" b="1" dirty="0" smtClean="0">
                <a:solidFill>
                  <a:srgbClr val="0000FF"/>
                </a:solidFill>
              </a:rPr>
              <a:t>Mechanisms of Action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Re-uptake inhibitor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Prozac (Selective Serotonin Reuptake Inhibitor, SSRI)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Neutralize enzymes that destroy neurotransmitters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Monoamine Oxidase Inhibitors (</a:t>
            </a:r>
            <a:r>
              <a:rPr lang="en-US" b="1" dirty="0" err="1" smtClean="0">
                <a:solidFill>
                  <a:srgbClr val="0000FF"/>
                </a:solidFill>
              </a:rPr>
              <a:t>MAOi</a:t>
            </a:r>
            <a:r>
              <a:rPr lang="en-US" b="1" dirty="0" smtClean="0">
                <a:solidFill>
                  <a:srgbClr val="0000FF"/>
                </a:solidFill>
              </a:rPr>
              <a:t>)</a:t>
            </a:r>
          </a:p>
          <a:p>
            <a:pPr lvl="3"/>
            <a:r>
              <a:rPr lang="en-US" b="1" dirty="0" smtClean="0">
                <a:solidFill>
                  <a:srgbClr val="0000FF"/>
                </a:solidFill>
              </a:rPr>
              <a:t>“The enemy of my enemy is my friend”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Activating post-synaptic receptors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Nicotine </a:t>
            </a:r>
            <a:r>
              <a:rPr lang="en-US" b="1" dirty="0" smtClean="0">
                <a:solidFill>
                  <a:srgbClr val="0000FF"/>
                </a:solidFill>
                <a:sym typeface="Wingdings" panose="05000000000000000000" pitchFamily="2" charset="2"/>
              </a:rPr>
              <a:t> Acetylcholine agonist</a:t>
            </a:r>
            <a:endParaRPr lang="en-US" b="1" dirty="0" smtClean="0">
              <a:solidFill>
                <a:srgbClr val="0000FF"/>
              </a:solidFill>
            </a:endParaRP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939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Neurotransmitters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Antagonist – Drug that </a:t>
            </a:r>
            <a:r>
              <a:rPr lang="en-US" b="1" u="sng" dirty="0" smtClean="0">
                <a:solidFill>
                  <a:srgbClr val="0000FF"/>
                </a:solidFill>
              </a:rPr>
              <a:t>decreases</a:t>
            </a:r>
            <a:r>
              <a:rPr lang="en-US" b="1" dirty="0" smtClean="0">
                <a:solidFill>
                  <a:srgbClr val="0000FF"/>
                </a:solidFill>
              </a:rPr>
              <a:t> the 				“effective 	level” of a					neurotransmitter.</a:t>
            </a:r>
          </a:p>
          <a:p>
            <a:r>
              <a:rPr lang="en-US" b="1" dirty="0" smtClean="0">
                <a:solidFill>
                  <a:srgbClr val="0000FF"/>
                </a:solidFill>
              </a:rPr>
              <a:t>Mechanisms of action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Destroy neurotransmitter in the synapse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Block post-synaptic binding of neurotransmitter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Ex: </a:t>
            </a:r>
            <a:r>
              <a:rPr lang="en-US" b="1" dirty="0" err="1" smtClean="0">
                <a:solidFill>
                  <a:srgbClr val="0000FF"/>
                </a:solidFill>
              </a:rPr>
              <a:t>Propranalol</a:t>
            </a:r>
            <a:r>
              <a:rPr lang="en-US" b="1" dirty="0" smtClean="0">
                <a:solidFill>
                  <a:srgbClr val="0000FF"/>
                </a:solidFill>
              </a:rPr>
              <a:t> (beta blocker)</a:t>
            </a:r>
          </a:p>
          <a:p>
            <a:pPr lvl="2"/>
            <a:r>
              <a:rPr lang="en-US" b="1" dirty="0" err="1" smtClean="0">
                <a:solidFill>
                  <a:srgbClr val="0000FF"/>
                </a:solidFill>
              </a:rPr>
              <a:t>Hadol</a:t>
            </a:r>
            <a:r>
              <a:rPr lang="en-US" b="1" dirty="0" smtClean="0">
                <a:solidFill>
                  <a:srgbClr val="0000FF"/>
                </a:solidFill>
              </a:rPr>
              <a:t> (antipsychotic drug)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Caffeine (adenosine antagonist)</a:t>
            </a: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365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177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1765</TotalTime>
  <Words>292</Words>
  <Application>Microsoft Office PowerPoint</Application>
  <PresentationFormat>On-screen Show (4:3)</PresentationFormat>
  <Paragraphs>63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Office Theme</vt:lpstr>
      <vt:lpstr>Biological  Psychology:  Micro Level -  Neurotransmitters  </vt:lpstr>
      <vt:lpstr>PowerPoint Presentation</vt:lpstr>
      <vt:lpstr>Neurotransmitters</vt:lpstr>
      <vt:lpstr>Neurotransmitters</vt:lpstr>
      <vt:lpstr>Neurotransmitters</vt:lpstr>
      <vt:lpstr>Neurotransmitters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95</cp:revision>
  <cp:lastPrinted>2014-01-26T20:00:59Z</cp:lastPrinted>
  <dcterms:created xsi:type="dcterms:W3CDTF">2014-01-20T19:44:22Z</dcterms:created>
  <dcterms:modified xsi:type="dcterms:W3CDTF">2017-09-06T23:03:10Z</dcterms:modified>
</cp:coreProperties>
</file>