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384" r:id="rId2"/>
    <p:sldId id="388" r:id="rId3"/>
    <p:sldId id="389" r:id="rId4"/>
    <p:sldId id="353" r:id="rId5"/>
    <p:sldId id="375" r:id="rId6"/>
    <p:sldId id="370" r:id="rId7"/>
    <p:sldId id="371" r:id="rId8"/>
    <p:sldId id="372" r:id="rId9"/>
    <p:sldId id="387" r:id="rId10"/>
    <p:sldId id="354" r:id="rId11"/>
    <p:sldId id="385" r:id="rId12"/>
    <p:sldId id="386" r:id="rId13"/>
    <p:sldId id="355" r:id="rId14"/>
    <p:sldId id="376" r:id="rId15"/>
    <p:sldId id="356" r:id="rId16"/>
    <p:sldId id="377" r:id="rId17"/>
    <p:sldId id="373" r:id="rId18"/>
    <p:sldId id="379" r:id="rId19"/>
    <p:sldId id="264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57779-D9C7-4AEC-A5BE-30E95AD42DB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99EC2-C5CF-459C-A7A4-9E6F2B5BF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67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1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3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29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5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36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3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3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3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941C-4825-416C-913A-FA15D6A21D4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941C-4825-416C-913A-FA15D6A21D41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9E69-9D45-46E6-89DB-568A4A50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ranscranial_magnetic_stimulation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en.wikipedia.org/wiki/Optogenetic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Induced_pluripotent_stem_cell#/media/File:Induction_of_iPS_cells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plit-brai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hineas_Gage_Cased_Daguerreotype_WilgusPhoto2008-12-19_Unretouched_Color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ensory_Homunculu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Wilder_Penfiel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n.wikipedia.org/wiki/File:BrocasAreaSmall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File:Researcher-test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mmons.wikimedia.org/wiki/File:DTI-sagittal-fibers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PET-MIPS-anim.gif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9/EEG_recording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EEG.jpg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9/EEG_recording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File:EEG.jpg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"/>
            <a:ext cx="7620000" cy="65532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Biological</a:t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Psychology:</a:t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7200" b="1" dirty="0">
                <a:solidFill>
                  <a:srgbClr val="FF0000"/>
                </a:solidFill>
              </a:rPr>
              <a:t/>
            </a:r>
            <a:br>
              <a:rPr lang="en-US" sz="7200" b="1" dirty="0">
                <a:solidFill>
                  <a:srgbClr val="FF0000"/>
                </a:solidFill>
              </a:rPr>
            </a:br>
            <a:r>
              <a:rPr lang="en-US" sz="7200" b="1" dirty="0" smtClean="0">
                <a:solidFill>
                  <a:srgbClr val="FF0000"/>
                </a:solidFill>
              </a:rPr>
              <a:t>Methods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Transcranial</a:t>
            </a:r>
            <a:r>
              <a:rPr lang="en-US" sz="3600" b="1" dirty="0" smtClean="0">
                <a:solidFill>
                  <a:srgbClr val="FF0000"/>
                </a:solidFill>
              </a:rPr>
              <a:t> Magnetic Stimulation (TMS)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9458" name="Picture 2" descr="File:Transcranial magnetic stimul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791200" cy="521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71700" y="112437"/>
            <a:ext cx="48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en.wikipedia.org/wiki/File:Transcranial_magnetic_stimulation.jpg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68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Optogenetics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107603"/>
            <a:ext cx="3009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en.wikipedia.org/wiki/Optogenetics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2" name="Rectangle 1"/>
          <p:cNvSpPr/>
          <p:nvPr/>
        </p:nvSpPr>
        <p:spPr>
          <a:xfrm>
            <a:off x="533400" y="6324600"/>
            <a:ext cx="8534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https://en.wikipedia.org/wiki/File:Microbial-Light-Activatable-Proton-Pumps-as-Neuronal-Inhibitors-to-Functionally-Dissect-Neuronal-pone.0040937.s007.ogv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50" y="1423657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Induced Pluripotent Stem Cells (IPSCs)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66300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2"/>
              </a:rPr>
              <a:t>https://en.wikipedia.org/wiki/Induced_pluripotent_stem_cell#/</a:t>
            </a:r>
            <a:r>
              <a:rPr lang="en-US" sz="1200" dirty="0" smtClean="0">
                <a:hlinkClick r:id="rId2"/>
              </a:rPr>
              <a:t>media/File:Induction_of_iPS_cells.svg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8" y="1885950"/>
            <a:ext cx="8001000" cy="4000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28900" y="6400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https://en.wikipedia.org/wiki/Induced_pluripotent_stem_cell</a:t>
            </a:r>
          </a:p>
        </p:txBody>
      </p:sp>
    </p:spTree>
    <p:extLst>
      <p:ext uri="{BB962C8B-B14F-4D97-AF65-F5344CB8AC3E}">
        <p14:creationId xmlns:p14="http://schemas.microsoft.com/office/powerpoint/2010/main" val="309674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Observations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Examples 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 “split brain” patients.</a:t>
            </a:r>
          </a:p>
          <a:p>
            <a:pPr lvl="2"/>
            <a:r>
              <a:rPr lang="en-US" sz="600" b="1" dirty="0">
                <a:solidFill>
                  <a:srgbClr val="0000FF"/>
                </a:solidFill>
                <a:hlinkClick r:id="rId2"/>
              </a:rPr>
              <a:t>http://</a:t>
            </a:r>
            <a:r>
              <a:rPr lang="en-US" sz="600" b="1" dirty="0" smtClean="0">
                <a:solidFill>
                  <a:srgbClr val="0000FF"/>
                </a:solidFill>
                <a:hlinkClick r:id="rId2"/>
              </a:rPr>
              <a:t>en.wikipedia.org/wiki/Split-brain</a:t>
            </a:r>
            <a:endParaRPr lang="en-US" sz="600" b="1" dirty="0" smtClean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 Students with learning disabilities </a:t>
            </a: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Brain Injury / Brain Disease Patients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Accidents (automobile, bicycle, skiing)</a:t>
            </a:r>
          </a:p>
          <a:p>
            <a:pPr lvl="2"/>
            <a:r>
              <a:rPr lang="en-US" b="1" dirty="0" smtClean="0">
                <a:solidFill>
                  <a:srgbClr val="0000FF"/>
                </a:solidFill>
              </a:rPr>
              <a:t>Alzheimer’s, Parkinson’s, Stroke patients, Traumatic Brain Injury, Chronic Traumatic Encephalopathy 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3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Observations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Phineas </a:t>
            </a:r>
            <a:r>
              <a:rPr lang="en-US" b="1" dirty="0" smtClean="0">
                <a:solidFill>
                  <a:srgbClr val="0000FF"/>
                </a:solidFill>
              </a:rPr>
              <a:t>Gage.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pic>
        <p:nvPicPr>
          <p:cNvPr id="21506" name="Picture 2" descr="File:Phineas Gage Cased Daguerreotype WilgusPhoto2008-12-19 Unretouched 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3352800"/>
            <a:ext cx="2940957" cy="339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762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en.wikipedia.org/wiki/File:Phineas_Gage_Cased_Daguerreotype_WilgusPhoto2008-12-19_Unretouched_Color.jpg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39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Observation: Homunculus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2530" name="Picture 2" descr="File:Sensory Homuncul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7" y="1143000"/>
            <a:ext cx="3915045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7620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en.wikipedia.org/wiki/File:Sensory_Homunculus.png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35445" y="5705476"/>
            <a:ext cx="3009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en.wikipedia.org/wiki/Wilder_Penfield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053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Observations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2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Broca’s</a:t>
            </a:r>
            <a:r>
              <a:rPr lang="en-US" b="1" dirty="0" smtClean="0">
                <a:solidFill>
                  <a:srgbClr val="0000FF"/>
                </a:solidFill>
              </a:rPr>
              <a:t> Arear – Speech Production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Wernicke’s area – Speech Comprehension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67000" y="76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en.wikipedia.org/wiki/File:BrocasAreaSmall.png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23554" name="Picture 2" descr="File:BrocasArea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3570313" cy="242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Observation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Knowledge about the </a:t>
            </a:r>
            <a:r>
              <a:rPr lang="en-US" b="1" dirty="0">
                <a:solidFill>
                  <a:srgbClr val="0000FF"/>
                </a:solidFill>
              </a:rPr>
              <a:t>cortex comes from studying brain damage.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Localized brain damage can </a:t>
            </a:r>
            <a:r>
              <a:rPr lang="en-US" b="1" dirty="0">
                <a:solidFill>
                  <a:srgbClr val="0000FF"/>
                </a:solidFill>
              </a:rPr>
              <a:t>produce: 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Aphasias </a:t>
            </a:r>
            <a:r>
              <a:rPr lang="en-US" b="1">
                <a:solidFill>
                  <a:srgbClr val="0000FF"/>
                </a:solidFill>
              </a:rPr>
              <a:t>(</a:t>
            </a:r>
            <a:r>
              <a:rPr lang="en-US" b="1" smtClean="0">
                <a:solidFill>
                  <a:srgbClr val="0000FF"/>
                </a:solidFill>
              </a:rPr>
              <a:t>disordered </a:t>
            </a:r>
            <a:r>
              <a:rPr lang="en-US" b="1" dirty="0">
                <a:solidFill>
                  <a:srgbClr val="0000FF"/>
                </a:solidFill>
              </a:rPr>
              <a:t>language) </a:t>
            </a:r>
          </a:p>
          <a:p>
            <a:pPr lvl="1"/>
            <a:r>
              <a:rPr lang="en-US" b="1" dirty="0" err="1" smtClean="0">
                <a:solidFill>
                  <a:srgbClr val="0000FF"/>
                </a:solidFill>
              </a:rPr>
              <a:t>Apraxias</a:t>
            </a:r>
            <a:r>
              <a:rPr lang="en-US" b="1" dirty="0" smtClean="0">
                <a:solidFill>
                  <a:srgbClr val="0000FF"/>
                </a:solidFill>
              </a:rPr>
              <a:t> (disordered action</a:t>
            </a:r>
            <a:r>
              <a:rPr lang="en-US" b="1" dirty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b="1" dirty="0" err="1">
                <a:solidFill>
                  <a:srgbClr val="0000FF"/>
                </a:solidFill>
              </a:rPr>
              <a:t>Agnosias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(disordered perception</a:t>
            </a:r>
            <a:r>
              <a:rPr lang="en-US" b="1" dirty="0">
                <a:solidFill>
                  <a:srgbClr val="0000FF"/>
                </a:solidFill>
              </a:rPr>
              <a:t>) 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Disorders </a:t>
            </a:r>
            <a:r>
              <a:rPr lang="en-US" b="1" dirty="0">
                <a:solidFill>
                  <a:srgbClr val="0000FF"/>
                </a:solidFill>
              </a:rPr>
              <a:t>of planning or social cognition</a:t>
            </a:r>
          </a:p>
          <a:p>
            <a:pPr marL="457200" lvl="1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4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Plasticity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The nervous system is </a:t>
            </a:r>
            <a:r>
              <a:rPr lang="en-US" b="1" dirty="0" smtClean="0">
                <a:solidFill>
                  <a:srgbClr val="0000FF"/>
                </a:solidFill>
              </a:rPr>
              <a:t>modifiable: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Modifications </a:t>
            </a:r>
            <a:r>
              <a:rPr lang="en-US" b="1" dirty="0">
                <a:solidFill>
                  <a:srgbClr val="0000FF"/>
                </a:solidFill>
              </a:rPr>
              <a:t>in how much neurotransmitter a presynaptic neuron releases</a:t>
            </a:r>
          </a:p>
          <a:p>
            <a:pPr lvl="1"/>
            <a:r>
              <a:rPr lang="en-US" b="1">
                <a:solidFill>
                  <a:srgbClr val="0000FF"/>
                </a:solidFill>
              </a:rPr>
              <a:t>Modifications </a:t>
            </a:r>
            <a:r>
              <a:rPr lang="en-US" b="1" smtClean="0">
                <a:solidFill>
                  <a:srgbClr val="0000FF"/>
                </a:solidFill>
              </a:rPr>
              <a:t>in new </a:t>
            </a:r>
            <a:r>
              <a:rPr lang="en-US" b="1" dirty="0">
                <a:solidFill>
                  <a:srgbClr val="0000FF"/>
                </a:solidFill>
              </a:rPr>
              <a:t>connections by growing new dendritic spines </a:t>
            </a:r>
          </a:p>
          <a:p>
            <a:pPr lvl="1"/>
            <a:r>
              <a:rPr lang="en-US" b="1" dirty="0" smtClean="0">
                <a:solidFill>
                  <a:srgbClr val="0000FF"/>
                </a:solidFill>
              </a:rPr>
              <a:t>Modifications </a:t>
            </a:r>
            <a:r>
              <a:rPr lang="en-US" b="1" dirty="0">
                <a:solidFill>
                  <a:srgbClr val="0000FF"/>
                </a:solidFill>
              </a:rPr>
              <a:t>in neuron sensitivity to neurotransmitters</a:t>
            </a:r>
          </a:p>
          <a:p>
            <a:pPr marL="457200" lvl="1" indent="0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lvl="1"/>
            <a:endParaRPr lang="en-US" b="1" dirty="0" smtClean="0">
              <a:solidFill>
                <a:srgbClr val="0000FF"/>
              </a:solidFill>
              <a:effectLst/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34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Inferring Brain Activity from Behavior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Double Dissociations </a:t>
            </a:r>
            <a:r>
              <a:rPr lang="en-US" dirty="0" smtClean="0">
                <a:solidFill>
                  <a:srgbClr val="0000FF"/>
                </a:solidFill>
              </a:rPr>
              <a:t>– The phenomenon in 	which a direct manipulation affects 	“Behavior X” without 	affecting “Behavior 	Z”, and a different manipulation affects 	“Behavior Z” without affecting “Behavior 	X”.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Double dissociations constitute evidence that the neural events governing “Behavior X” are distinct (“dissociated”) from those governing “Behavior Z”.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28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http://www.nature.com/nrn/journal/v5/n11/box/nrn1535_BX1.html</a:t>
            </a:r>
          </a:p>
        </p:txBody>
      </p:sp>
    </p:spTree>
    <p:extLst>
      <p:ext uri="{BB962C8B-B14F-4D97-AF65-F5344CB8AC3E}">
        <p14:creationId xmlns:p14="http://schemas.microsoft.com/office/powerpoint/2010/main" val="17604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Inferring Brain Activity from Behavior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Psychophysics </a:t>
            </a:r>
            <a:r>
              <a:rPr lang="en-US" dirty="0" smtClean="0">
                <a:solidFill>
                  <a:srgbClr val="0000FF"/>
                </a:solidFill>
              </a:rPr>
              <a:t>– The science of establishing 	quantitative relations between physical 	stimulation and psychological events.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Psychophysical experiments can reveal that participants make an informative pattern of errors. The error pattern can reveal clues about the underlying neural activity. 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Example: “Tooth-pic Lab” and Cortical Representation.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28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http://www.nature.com/nrn/journal/v5/n11/box/nrn1535_BX1.html</a:t>
            </a:r>
          </a:p>
        </p:txBody>
      </p:sp>
    </p:spTree>
    <p:extLst>
      <p:ext uri="{BB962C8B-B14F-4D97-AF65-F5344CB8AC3E}">
        <p14:creationId xmlns:p14="http://schemas.microsoft.com/office/powerpoint/2010/main" val="124138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Single (or Multi) Unit Recording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228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</a:rPr>
              <a:t>http://www.nature.com/nrn/journal/v5/n11/box/nrn1535_BX1.html</a:t>
            </a:r>
          </a:p>
        </p:txBody>
      </p:sp>
      <p:pic>
        <p:nvPicPr>
          <p:cNvPr id="16388" name="Picture 4" descr="http://www.nature.com/nrn/journal/v5/n11/images/nrn1535-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33296"/>
            <a:ext cx="6705600" cy="506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3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Functional Magnetic Resonance Imaging (fMRI)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0800" y="152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en.wikipedia.org/wiki/File:Researcher-test.jpg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16386" name="Picture 2" descr="File:Researcher-t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1" y="1524000"/>
            <a:ext cx="72886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4345" y="5334000"/>
            <a:ext cx="7793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Oxygenated </a:t>
            </a:r>
            <a:r>
              <a:rPr lang="en-US" b="1" dirty="0" smtClean="0">
                <a:solidFill>
                  <a:srgbClr val="0000FF"/>
                </a:solidFill>
              </a:rPr>
              <a:t>and De-oxygenated blood have different magnetic properties.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fMRI measures the so-called “B.O.L.D.” (blood oxygen level dependent) signal.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7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Diffusion Tensor Imaging (DTI)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62200" y="228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commons.wikimedia.org/wiki/File:DTI-sagittal-fibers.jpg</a:t>
            </a:r>
            <a:endParaRPr lang="en-US" sz="1200" dirty="0" smtClean="0"/>
          </a:p>
          <a:p>
            <a:endParaRPr lang="en-US" sz="1200" dirty="0"/>
          </a:p>
        </p:txBody>
      </p:sp>
      <p:pic>
        <p:nvPicPr>
          <p:cNvPr id="15362" name="Picture 2" descr="File:DTI-sagittal-fib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001" y="1219200"/>
            <a:ext cx="4066799" cy="447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57400" y="579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DTI measures the rate at which water molecules diffuse across membranes.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DTI informs us about “white matter” quality.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412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PET: Positron Emission Tomography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7410" name="Picture 2" descr="File:PET-MIPS-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22285"/>
            <a:ext cx="37909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43200" y="7692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en.wikipedia.org/wiki/File:PET-MIPS-anim.gif</a:t>
            </a:r>
            <a:endParaRPr lang="en-US" sz="1200" dirty="0" smtClean="0"/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895600"/>
            <a:ext cx="2298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Patients / Participants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ngest a radioactive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tracer that makes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</a:rPr>
              <a:t>targeted biochemical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b="1" dirty="0" smtClean="0">
                <a:solidFill>
                  <a:srgbClr val="0000FF"/>
                </a:solidFill>
              </a:rPr>
              <a:t>athways visible.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0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ElectroEncephaloGraph</a:t>
            </a:r>
            <a:r>
              <a:rPr lang="en-US" b="1" dirty="0" smtClean="0">
                <a:solidFill>
                  <a:srgbClr val="FF0000"/>
                </a:solidFill>
              </a:rPr>
              <a:t> (EEG)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436" name="Picture 4" descr="http://upload.wikimedia.org/wikipedia/commons/3/39/EEG_record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1"/>
          <a:stretch/>
        </p:blipFill>
        <p:spPr bwMode="auto">
          <a:xfrm>
            <a:off x="0" y="1905001"/>
            <a:ext cx="563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443336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hlinkClick r:id="rId3"/>
              </a:rPr>
              <a:t>http://</a:t>
            </a:r>
            <a:r>
              <a:rPr lang="en-US" sz="1200" dirty="0" smtClean="0">
                <a:solidFill>
                  <a:srgbClr val="0000FF"/>
                </a:solidFill>
                <a:hlinkClick r:id="rId3"/>
              </a:rPr>
              <a:t>upload.wikimedia.org/wikipedia/commons/3/39/EEG_recording.jpg</a:t>
            </a:r>
            <a:endParaRPr lang="en-US" sz="1200" dirty="0" smtClean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</p:txBody>
      </p:sp>
      <p:pic>
        <p:nvPicPr>
          <p:cNvPr id="18438" name="Picture 6" descr="File:E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27" y="5191125"/>
            <a:ext cx="26479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1200" y="4495800"/>
            <a:ext cx="327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commons.wikimedia.org/wiki/File:EEG.jpg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6040869" y="2438400"/>
            <a:ext cx="27803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EEG Research Question: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 Given the stimulus or task, </a:t>
            </a:r>
          </a:p>
          <a:p>
            <a:pPr algn="ctr"/>
            <a:r>
              <a:rPr lang="en-US" u="sng" dirty="0" smtClean="0">
                <a:solidFill>
                  <a:srgbClr val="0000FF"/>
                </a:solidFill>
              </a:rPr>
              <a:t>what’s the brain activity?</a:t>
            </a:r>
            <a:endParaRPr lang="en-US" u="sng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6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Neural Decoding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436" name="Picture 4" descr="http://upload.wikimedia.org/wikipedia/commons/3/39/EEG_record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71"/>
          <a:stretch/>
        </p:blipFill>
        <p:spPr bwMode="auto">
          <a:xfrm>
            <a:off x="0" y="1905001"/>
            <a:ext cx="563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443336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FF"/>
                </a:solidFill>
                <a:hlinkClick r:id="rId3"/>
              </a:rPr>
              <a:t>http://</a:t>
            </a:r>
            <a:r>
              <a:rPr lang="en-US" sz="1200" dirty="0" smtClean="0">
                <a:solidFill>
                  <a:srgbClr val="0000FF"/>
                </a:solidFill>
                <a:hlinkClick r:id="rId3"/>
              </a:rPr>
              <a:t>upload.wikimedia.org/wikipedia/commons/3/39/EEG_recording.jpg</a:t>
            </a:r>
            <a:endParaRPr lang="en-US" sz="1200" dirty="0" smtClean="0">
              <a:solidFill>
                <a:srgbClr val="0000FF"/>
              </a:solidFill>
            </a:endParaRPr>
          </a:p>
          <a:p>
            <a:endParaRPr lang="en-US" sz="1200" dirty="0">
              <a:solidFill>
                <a:srgbClr val="0000FF"/>
              </a:solidFill>
            </a:endParaRPr>
          </a:p>
        </p:txBody>
      </p:sp>
      <p:pic>
        <p:nvPicPr>
          <p:cNvPr id="18438" name="Picture 6" descr="File:E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27" y="5191125"/>
            <a:ext cx="26479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791200" y="4495800"/>
            <a:ext cx="3279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commons.wikimedia.org/wiki/File:EEG.jpg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93810" y="2438400"/>
            <a:ext cx="30744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Neural Decoding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Research Question: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 Given the brain activity,</a:t>
            </a:r>
          </a:p>
          <a:p>
            <a:pPr algn="ctr"/>
            <a:r>
              <a:rPr lang="en-US" u="sng" dirty="0" smtClean="0">
                <a:solidFill>
                  <a:srgbClr val="0000FF"/>
                </a:solidFill>
              </a:rPr>
              <a:t>what was the stimulus or task?</a:t>
            </a:r>
            <a:endParaRPr lang="en-US" u="sng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83225" y="3705782"/>
            <a:ext cx="2895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</a:rPr>
              <a:t>https://en.wikipedia.org/wiki/Neural_decoding</a:t>
            </a:r>
          </a:p>
        </p:txBody>
      </p:sp>
    </p:spTree>
    <p:extLst>
      <p:ext uri="{BB962C8B-B14F-4D97-AF65-F5344CB8AC3E}">
        <p14:creationId xmlns:p14="http://schemas.microsoft.com/office/powerpoint/2010/main" val="18698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361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Biological Psychology:  Methods</vt:lpstr>
      <vt:lpstr>Inferring Brain Activity from Behavior</vt:lpstr>
      <vt:lpstr>Inferring Brain Activity from Behavior</vt:lpstr>
      <vt:lpstr>Single (or Multi) Unit Recording</vt:lpstr>
      <vt:lpstr>Functional Magnetic Resonance Imaging (fMRI)</vt:lpstr>
      <vt:lpstr>Diffusion Tensor Imaging (DTI)</vt:lpstr>
      <vt:lpstr>PET: Positron Emission Tomography</vt:lpstr>
      <vt:lpstr>ElectroEncephaloGraph (EEG) </vt:lpstr>
      <vt:lpstr>Neural Decoding</vt:lpstr>
      <vt:lpstr>Transcranial Magnetic Stimulation (TMS)</vt:lpstr>
      <vt:lpstr>Optogenetics</vt:lpstr>
      <vt:lpstr>Induced Pluripotent Stem Cells (IPSCs)</vt:lpstr>
      <vt:lpstr>Clinical Observations</vt:lpstr>
      <vt:lpstr>Clinical Observations</vt:lpstr>
      <vt:lpstr>Clinical Observation: Homunculus</vt:lpstr>
      <vt:lpstr>Clinical Observations</vt:lpstr>
      <vt:lpstr>Clinical Observation</vt:lpstr>
      <vt:lpstr>Plasticity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115</cp:revision>
  <cp:lastPrinted>2014-01-23T23:58:50Z</cp:lastPrinted>
  <dcterms:created xsi:type="dcterms:W3CDTF">2014-01-20T19:44:22Z</dcterms:created>
  <dcterms:modified xsi:type="dcterms:W3CDTF">2017-09-07T21:31:52Z</dcterms:modified>
</cp:coreProperties>
</file>