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89" r:id="rId4"/>
    <p:sldId id="277" r:id="rId5"/>
    <p:sldId id="276" r:id="rId6"/>
    <p:sldId id="275" r:id="rId7"/>
    <p:sldId id="278" r:id="rId8"/>
    <p:sldId id="291" r:id="rId9"/>
    <p:sldId id="292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12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031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29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653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736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2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638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732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226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233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28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A941C-4825-416C-913A-FA15D6A21D41}" type="datetimeFigureOut">
              <a:rPr lang="en-US" smtClean="0"/>
              <a:t>9/7/2017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542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Eukaryote_DNA-en.sv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sher-syndrome.org/index.cfm/page/Basic-Genetics/cdid/11059/pid/10248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File:DNA_replication_split.sv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Central_Dogma_of_Molecular_Biochemistry_with_Enzymes.jpg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6"/>
          <p:cNvSpPr txBox="1">
            <a:spLocks noChangeArrowheads="1"/>
          </p:cNvSpPr>
          <p:nvPr/>
        </p:nvSpPr>
        <p:spPr bwMode="auto">
          <a:xfrm>
            <a:off x="1686371" y="1143000"/>
            <a:ext cx="5785558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A9432B"/>
              </a:buClr>
              <a:buFont typeface="Wingdings" charset="2"/>
              <a:buChar char="q"/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48C61"/>
              </a:buClr>
              <a:buFont typeface="Wingdings" charset="2"/>
              <a:buChar char="q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A96D2B"/>
              </a:buClr>
              <a:buFont typeface="Wingdings" charset="2"/>
              <a:buChar char="q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95C54"/>
              </a:buClr>
              <a:buFont typeface="Wingdings" charset="2"/>
              <a:buChar char="q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998700"/>
              </a:buClr>
              <a:buFont typeface="Wingdings" charset="2"/>
              <a:buChar char="q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charset="2"/>
              <a:buChar char="q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charset="2"/>
              <a:buChar char="q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charset="2"/>
              <a:buChar char="q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charset="2"/>
              <a:buChar char="q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6000" b="1" dirty="0" smtClean="0">
                <a:solidFill>
                  <a:srgbClr val="FF0000"/>
                </a:solidFill>
              </a:rPr>
              <a:t>Chromosomes,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6000" b="1" dirty="0" smtClean="0">
                <a:solidFill>
                  <a:srgbClr val="FF0000"/>
                </a:solidFill>
              </a:rPr>
              <a:t>Genes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6000" b="1" dirty="0" smtClean="0">
                <a:solidFill>
                  <a:srgbClr val="FF0000"/>
                </a:solidFill>
              </a:rPr>
              <a:t>&amp;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6000" b="1" dirty="0" smtClean="0">
                <a:solidFill>
                  <a:srgbClr val="FF0000"/>
                </a:solidFill>
              </a:rPr>
              <a:t>DNA</a:t>
            </a:r>
            <a:endParaRPr lang="en-US" altLang="en-US" sz="18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11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934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84238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Chromosomes, Genes, &amp; DNA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effectLst/>
            </a:endParaRPr>
          </a:p>
          <a:p>
            <a:endParaRPr lang="en-US" dirty="0"/>
          </a:p>
        </p:txBody>
      </p:sp>
      <p:pic>
        <p:nvPicPr>
          <p:cNvPr id="2050" name="Picture 2" descr="File:Eukaryote DNA-en.sv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914400"/>
            <a:ext cx="7620000" cy="4705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676400" y="639575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  <a:hlinkClick r:id="rId3"/>
              </a:rPr>
              <a:t>http://en.wikipedia.org/wiki/File:Eukaryote_DNA-en.svg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584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Humans have 23 Chromosome Pairs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endParaRPr lang="en-US" dirty="0" smtClean="0">
              <a:effectLst/>
            </a:endParaRPr>
          </a:p>
          <a:p>
            <a:endParaRPr lang="en-US" dirty="0"/>
          </a:p>
        </p:txBody>
      </p:sp>
      <p:pic>
        <p:nvPicPr>
          <p:cNvPr id="18434" name="Picture 2" descr="File:DNA human male chromosomes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700" y="1143000"/>
            <a:ext cx="5715000" cy="4482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2362200" y="6248400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dirty="0" smtClean="0"/>
              <a:t>http://commons.wikimedia.org/wiki/File:DNA_human_male_chromosomes.gif</a:t>
            </a:r>
            <a:endParaRPr lang="en-US" sz="1000" dirty="0"/>
          </a:p>
        </p:txBody>
      </p:sp>
      <p:sp>
        <p:nvSpPr>
          <p:cNvPr id="7" name="TextBox 6"/>
          <p:cNvSpPr txBox="1"/>
          <p:nvPr/>
        </p:nvSpPr>
        <p:spPr>
          <a:xfrm>
            <a:off x="6705600" y="5257800"/>
            <a:ext cx="20991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23</a:t>
            </a:r>
            <a:r>
              <a:rPr lang="en-US" b="1" baseline="30000" dirty="0" smtClean="0">
                <a:solidFill>
                  <a:srgbClr val="FF0000"/>
                </a:solidFill>
              </a:rPr>
              <a:t>rd</a:t>
            </a:r>
            <a:r>
              <a:rPr lang="en-US" b="1" dirty="0" smtClean="0">
                <a:solidFill>
                  <a:srgbClr val="FF0000"/>
                </a:solidFill>
              </a:rPr>
              <a:t> Pair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Most Males </a:t>
            </a:r>
            <a:r>
              <a:rPr lang="en-US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</a:t>
            </a:r>
            <a:r>
              <a:rPr lang="en-US" b="1" dirty="0" smtClean="0">
                <a:solidFill>
                  <a:srgbClr val="FF0000"/>
                </a:solidFill>
              </a:rPr>
              <a:t> XY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Most Females </a:t>
            </a:r>
            <a:r>
              <a:rPr lang="en-US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XX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91478" y="762000"/>
            <a:ext cx="60235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Each person’s genome contains ~25,000 protein-coding genes</a:t>
            </a:r>
            <a:endParaRPr lang="en-US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9172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Chromosomes, Genes, &amp; DNA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effectLst/>
            </a:endParaRPr>
          </a:p>
          <a:p>
            <a:endParaRPr lang="en-US" dirty="0"/>
          </a:p>
        </p:txBody>
      </p:sp>
      <p:pic>
        <p:nvPicPr>
          <p:cNvPr id="19458" name="Picture 2" descr="http://www.usher-syndrome.org/ushersyndrome/Image/inheritance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0848" y="2299024"/>
            <a:ext cx="4343400" cy="2425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133600" y="4724400"/>
            <a:ext cx="48768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>
                <a:hlinkClick r:id="rId3"/>
              </a:rPr>
              <a:t>http://www.usher-syndrome.org/index.cfm/page/Basic-Genetics/cdid/11059/pid/10248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422273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Double Helix: “A-T” “C-G”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effectLst/>
            </a:endParaRPr>
          </a:p>
          <a:p>
            <a:endParaRPr lang="en-US" dirty="0"/>
          </a:p>
        </p:txBody>
      </p:sp>
      <p:pic>
        <p:nvPicPr>
          <p:cNvPr id="17410" name="Picture 2" descr="File:DNA chemical structure.sv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447800"/>
            <a:ext cx="4038600" cy="4714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2" name="Picture 4" descr="File:DNA replication split.sv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447800"/>
            <a:ext cx="2186355" cy="4409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40677" y="6248400"/>
            <a:ext cx="32766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>
                <a:hlinkClick r:id="rId4"/>
              </a:rPr>
              <a:t>http://en.wikipedia.org/wiki/File:DNA_replication_split.svg</a:t>
            </a:r>
            <a:endParaRPr lang="en-US" sz="1000" dirty="0"/>
          </a:p>
        </p:txBody>
      </p:sp>
      <p:sp>
        <p:nvSpPr>
          <p:cNvPr id="3" name="Rectangle 2"/>
          <p:cNvSpPr/>
          <p:nvPr/>
        </p:nvSpPr>
        <p:spPr>
          <a:xfrm>
            <a:off x="5330687" y="6274904"/>
            <a:ext cx="3429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/>
              <a:t>http://en.wikipedia.org/wiki/File:DNA_chemical_structure.svg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672429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Central Dogma of Molecular Biology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6386" name="Picture 2" descr="File:Central Dogma of Molecular Biochemistry with Enzym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314001"/>
            <a:ext cx="3810000" cy="4660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762000" y="6339676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hlinkClick r:id="rId3"/>
              </a:rPr>
              <a:t>http://commons.wikimedia.org/wiki/File:Central_Dogma_of_Molecular_Biochemistry_with_Enzymes.jpg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729806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Chromosomes, Genes, &amp; DNA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Genotype - The genetic makeup of an 	organism or a group of organisms.</a:t>
            </a:r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  <a:effectLst/>
            </a:endParaRPr>
          </a:p>
          <a:p>
            <a:r>
              <a:rPr lang="en-US" b="1" dirty="0" smtClean="0">
                <a:solidFill>
                  <a:srgbClr val="0000FF"/>
                </a:solidFill>
                <a:effectLst/>
              </a:rPr>
              <a:t>Phenotype - The physical appearance or 	biochemical characteristic of an organism 	as a result of the interaction of its 	genotype and the environment. </a:t>
            </a: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795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Chromosomes, Genes, &amp; DNA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>
                <a:solidFill>
                  <a:srgbClr val="0000FF"/>
                </a:solidFill>
              </a:rPr>
              <a:t>At any point in time, some of a cell’s genes are expressed and some are not.</a:t>
            </a: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Note</a:t>
            </a:r>
            <a:r>
              <a:rPr lang="en-US" b="1" dirty="0" smtClean="0">
                <a:solidFill>
                  <a:srgbClr val="0000FF"/>
                </a:solidFill>
              </a:rPr>
              <a:t>: Most characteristics arise from interactions among many genes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  <a:effectLst/>
              </a:rPr>
              <a:t>Avoid the “one gene, one protein” over-simplification</a:t>
            </a:r>
          </a:p>
          <a:p>
            <a:endParaRPr lang="en-US" b="1" dirty="0" smtClean="0">
              <a:solidFill>
                <a:srgbClr val="0000FF"/>
              </a:solidFill>
              <a:effectLst/>
            </a:endParaRPr>
          </a:p>
          <a:p>
            <a:r>
              <a:rPr lang="en-US" b="1" dirty="0" smtClean="0">
                <a:solidFill>
                  <a:srgbClr val="00B050"/>
                </a:solidFill>
                <a:effectLst/>
              </a:rPr>
              <a:t>Mantra (from Richard Dawkins)</a:t>
            </a:r>
          </a:p>
          <a:p>
            <a:pPr lvl="1"/>
            <a:r>
              <a:rPr lang="en-US" b="1" dirty="0" smtClean="0">
                <a:solidFill>
                  <a:srgbClr val="00B050"/>
                </a:solidFill>
                <a:effectLst/>
              </a:rPr>
              <a:t>“	Genes aren’t that deterministic!”</a:t>
            </a:r>
          </a:p>
          <a:p>
            <a:pPr lvl="1"/>
            <a:r>
              <a:rPr lang="en-US" b="1" dirty="0" smtClean="0">
                <a:solidFill>
                  <a:srgbClr val="00B050"/>
                </a:solidFill>
                <a:effectLst/>
              </a:rPr>
              <a:t>We don’t have a “gene for fill-in-the-blank.”</a:t>
            </a:r>
          </a:p>
          <a:p>
            <a:pPr lvl="1"/>
            <a:r>
              <a:rPr lang="en-US" b="1" dirty="0" smtClean="0">
                <a:solidFill>
                  <a:srgbClr val="00B050"/>
                </a:solidFill>
                <a:effectLst/>
              </a:rPr>
              <a:t>We have “genes for fill-in-the blank </a:t>
            </a:r>
            <a:r>
              <a:rPr lang="en-US" b="1" u="sng" dirty="0" smtClean="0">
                <a:solidFill>
                  <a:srgbClr val="00B050"/>
                </a:solidFill>
                <a:effectLst/>
              </a:rPr>
              <a:t>IF</a:t>
            </a:r>
            <a:r>
              <a:rPr lang="en-US" b="1" dirty="0" smtClean="0">
                <a:solidFill>
                  <a:srgbClr val="00B050"/>
                </a:solidFill>
                <a:effectLst/>
              </a:rPr>
              <a:t> !!!”</a:t>
            </a:r>
          </a:p>
          <a:p>
            <a:pPr lvl="1"/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067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Chromosomes, Genes, &amp; DNA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Beware </a:t>
            </a:r>
            <a:r>
              <a:rPr lang="en-US" b="1" dirty="0" smtClean="0">
                <a:solidFill>
                  <a:srgbClr val="00B050"/>
                </a:solidFill>
              </a:rPr>
              <a:t>of overly simplistic dichotomies.</a:t>
            </a:r>
          </a:p>
          <a:p>
            <a:pPr lvl="1"/>
            <a:r>
              <a:rPr lang="en-US" b="1" dirty="0" smtClean="0">
                <a:solidFill>
                  <a:srgbClr val="00B050"/>
                </a:solidFill>
                <a:effectLst/>
              </a:rPr>
              <a:t>“Nature (genes) versus nurture (environment)”</a:t>
            </a:r>
          </a:p>
          <a:p>
            <a:endParaRPr lang="en-US" b="1" dirty="0" smtClean="0">
              <a:solidFill>
                <a:srgbClr val="0000FF"/>
              </a:solidFill>
              <a:effectLst/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The area of a rectangle depends equally on its length and width: Area = L x W</a:t>
            </a:r>
          </a:p>
          <a:p>
            <a:endParaRPr lang="en-US" b="1" dirty="0">
              <a:solidFill>
                <a:srgbClr val="0000FF"/>
              </a:solidFill>
              <a:effectLst/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Gene expression depends on environment and gene </a:t>
            </a:r>
            <a:r>
              <a:rPr lang="en-US" b="1" i="1" dirty="0" smtClean="0">
                <a:solidFill>
                  <a:srgbClr val="0000FF"/>
                </a:solidFill>
              </a:rPr>
              <a:t>interactions</a:t>
            </a:r>
            <a:r>
              <a:rPr lang="en-US" b="1" i="1" dirty="0" smtClean="0">
                <a:solidFill>
                  <a:srgbClr val="0000FF"/>
                </a:solidFill>
              </a:rPr>
              <a:t>.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Epigenetics – “Heritable </a:t>
            </a:r>
            <a:r>
              <a:rPr lang="en-US" dirty="0">
                <a:solidFill>
                  <a:srgbClr val="0000FF"/>
                </a:solidFill>
              </a:rPr>
              <a:t>phenotypic change that does not derive from a modification of </a:t>
            </a:r>
            <a:r>
              <a:rPr lang="en-US" dirty="0" smtClean="0">
                <a:solidFill>
                  <a:srgbClr val="0000FF"/>
                </a:solidFill>
              </a:rPr>
              <a:t>the genome.”</a:t>
            </a:r>
          </a:p>
          <a:p>
            <a:pPr lvl="2"/>
            <a:r>
              <a:rPr lang="en-US" dirty="0">
                <a:solidFill>
                  <a:srgbClr val="0000FF"/>
                </a:solidFill>
              </a:rPr>
              <a:t>https://en.wikipedia.org/wiki/Epigenetics</a:t>
            </a:r>
            <a:endParaRPr lang="en-US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296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205</Words>
  <Application>Microsoft Office PowerPoint</Application>
  <PresentationFormat>On-screen Show (4:3)</PresentationFormat>
  <Paragraphs>45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ＭＳ Ｐゴシック</vt:lpstr>
      <vt:lpstr>Arial</vt:lpstr>
      <vt:lpstr>Calibri</vt:lpstr>
      <vt:lpstr>Wingdings</vt:lpstr>
      <vt:lpstr>Office Theme</vt:lpstr>
      <vt:lpstr>PowerPoint Presentation</vt:lpstr>
      <vt:lpstr>Chromosomes, Genes, &amp; DNA</vt:lpstr>
      <vt:lpstr>Humans have 23 Chromosome Pairs</vt:lpstr>
      <vt:lpstr>Chromosomes, Genes, &amp; DNA</vt:lpstr>
      <vt:lpstr>Double Helix: “A-T” “C-G” </vt:lpstr>
      <vt:lpstr>Central Dogma of Molecular Biology</vt:lpstr>
      <vt:lpstr>Chromosomes, Genes, &amp; DNA</vt:lpstr>
      <vt:lpstr>Chromosomes, Genes, &amp; DNA</vt:lpstr>
      <vt:lpstr>Chromosomes, Genes, &amp; DNA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19</cp:revision>
  <dcterms:created xsi:type="dcterms:W3CDTF">2014-01-20T19:44:22Z</dcterms:created>
  <dcterms:modified xsi:type="dcterms:W3CDTF">2017-09-07T22:03:44Z</dcterms:modified>
</cp:coreProperties>
</file>