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448" r:id="rId2"/>
    <p:sldId id="428" r:id="rId3"/>
    <p:sldId id="445" r:id="rId4"/>
    <p:sldId id="435" r:id="rId5"/>
    <p:sldId id="432" r:id="rId6"/>
    <p:sldId id="436" r:id="rId7"/>
    <p:sldId id="446" r:id="rId8"/>
    <p:sldId id="449" r:id="rId9"/>
    <p:sldId id="438" r:id="rId10"/>
    <p:sldId id="264" r:id="rId11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1686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8F57779-D9C7-4AEC-A5BE-30E95AD42DBC}" type="datetimeFigureOut">
              <a:rPr lang="en-US" smtClean="0"/>
              <a:t>10/8/2017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9099EC2-C5CF-459C-A7A4-9E6F2B5BF0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476716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2F229C4-160B-4C33-A4D8-1210388988E9}" type="datetimeFigureOut">
              <a:rPr lang="en-US" smtClean="0"/>
              <a:t>10/8/2017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16425"/>
            <a:ext cx="5607050" cy="418306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48EE6C1-FB39-410B-B002-F17E0C508F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85267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A941C-4825-416C-913A-FA15D6A21D41}" type="datetimeFigureOut">
              <a:rPr lang="en-US" smtClean="0"/>
              <a:t>10/8/2017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B9E69-9D45-46E6-89DB-568A4A50F9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92121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A941C-4825-416C-913A-FA15D6A21D41}" type="datetimeFigureOut">
              <a:rPr lang="en-US" smtClean="0"/>
              <a:t>10/8/2017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B9E69-9D45-46E6-89DB-568A4A50F9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00315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A941C-4825-416C-913A-FA15D6A21D41}" type="datetimeFigureOut">
              <a:rPr lang="en-US" smtClean="0"/>
              <a:t>10/8/2017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B9E69-9D45-46E6-89DB-568A4A50F9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79294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A941C-4825-416C-913A-FA15D6A21D41}" type="datetimeFigureOut">
              <a:rPr lang="en-US" smtClean="0"/>
              <a:t>10/8/2017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B9E69-9D45-46E6-89DB-568A4A50F9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16533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A941C-4825-416C-913A-FA15D6A21D41}" type="datetimeFigureOut">
              <a:rPr lang="en-US" smtClean="0"/>
              <a:t>10/8/2017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B9E69-9D45-46E6-89DB-568A4A50F9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07360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A941C-4825-416C-913A-FA15D6A21D41}" type="datetimeFigureOut">
              <a:rPr lang="en-US" smtClean="0"/>
              <a:t>10/8/2017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B9E69-9D45-46E6-89DB-568A4A50F9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8524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A941C-4825-416C-913A-FA15D6A21D41}" type="datetimeFigureOut">
              <a:rPr lang="en-US" smtClean="0"/>
              <a:t>10/8/2017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B9E69-9D45-46E6-89DB-568A4A50F9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06381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A941C-4825-416C-913A-FA15D6A21D41}" type="datetimeFigureOut">
              <a:rPr lang="en-US" smtClean="0"/>
              <a:t>10/8/2017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B9E69-9D45-46E6-89DB-568A4A50F9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67323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A941C-4825-416C-913A-FA15D6A21D41}" type="datetimeFigureOut">
              <a:rPr lang="en-US" smtClean="0"/>
              <a:t>10/8/2017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B9E69-9D45-46E6-89DB-568A4A50F9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32268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A941C-4825-416C-913A-FA15D6A21D41}" type="datetimeFigureOut">
              <a:rPr lang="en-US" smtClean="0"/>
              <a:t>10/8/2017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B9E69-9D45-46E6-89DB-568A4A50F9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42337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A941C-4825-416C-913A-FA15D6A21D41}" type="datetimeFigureOut">
              <a:rPr lang="en-US" smtClean="0"/>
              <a:t>10/8/2017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B9E69-9D45-46E6-89DB-568A4A50F9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82289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FA941C-4825-416C-913A-FA15D6A21D41}" type="datetimeFigureOut">
              <a:rPr lang="en-US" smtClean="0"/>
              <a:t>10/8/2017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0B9E69-9D45-46E6-89DB-568A4A50F9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25425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en.wikipedia.org/wiki/Framing_effect_(psychology)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en.wikipedia.org/wiki/Loss_aversion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en.wikipedia.org/wiki/File:9dots.svg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en.wikipedia.org/wiki/Functional_fixedness" TargetMode="External"/><Relationship Id="rId2" Type="http://schemas.openxmlformats.org/officeDocument/2006/relationships/hyperlink" Target="http://en.wikipedia.org/wiki/Set_(psychology)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en.wikipedia.org/wiki/File:Genimage.jpg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hyperlink" Target="https://commons.wikimedia.org/wiki/Category:Stomach_cancer#/media/File:Skrand%C5%BEio_v%C4%97%C5%BEys.gif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en.wikipedia.org/wiki/File:Bodiam-castle-10My8-1197.jpg" TargetMode="Externa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914400" y="381000"/>
            <a:ext cx="7772400" cy="1470025"/>
          </a:xfrm>
        </p:spPr>
        <p:txBody>
          <a:bodyPr>
            <a:noAutofit/>
          </a:bodyPr>
          <a:lstStyle/>
          <a:p>
            <a:r>
              <a:rPr lang="en-US" sz="7200" b="1" dirty="0" smtClean="0">
                <a:solidFill>
                  <a:srgbClr val="FF0000"/>
                </a:solidFill>
              </a:rPr>
              <a:t>Cognition:</a:t>
            </a:r>
            <a:endParaRPr lang="en-US" sz="7200" dirty="0">
              <a:solidFill>
                <a:srgbClr val="FF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549549" y="2438400"/>
            <a:ext cx="6502101" cy="34163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7200" b="1" dirty="0" smtClean="0">
                <a:solidFill>
                  <a:srgbClr val="FF0000"/>
                </a:solidFill>
              </a:rPr>
              <a:t>Decision Making</a:t>
            </a:r>
          </a:p>
          <a:p>
            <a:pPr algn="ctr"/>
            <a:r>
              <a:rPr lang="en-US" sz="7200" b="1" dirty="0" smtClean="0">
                <a:solidFill>
                  <a:srgbClr val="FF0000"/>
                </a:solidFill>
              </a:rPr>
              <a:t>&amp;</a:t>
            </a:r>
          </a:p>
          <a:p>
            <a:pPr algn="ctr"/>
            <a:r>
              <a:rPr lang="en-US" sz="7200" b="1" dirty="0" smtClean="0">
                <a:solidFill>
                  <a:srgbClr val="FF0000"/>
                </a:solidFill>
              </a:rPr>
              <a:t>Problem Solving</a:t>
            </a:r>
            <a:endParaRPr lang="en-US" sz="72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07508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62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293426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361960"/>
            <a:ext cx="8229600" cy="787440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Influences on Decision Making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410199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rgbClr val="0000FF"/>
                </a:solidFill>
              </a:rPr>
              <a:t>Framing – </a:t>
            </a:r>
            <a:r>
              <a:rPr lang="en-US" b="1" dirty="0" smtClean="0">
                <a:solidFill>
                  <a:srgbClr val="0000FF"/>
                </a:solidFill>
              </a:rPr>
              <a:t>“a cognitive </a:t>
            </a:r>
            <a:r>
              <a:rPr lang="en-US" b="1" dirty="0">
                <a:solidFill>
                  <a:srgbClr val="0000FF"/>
                </a:solidFill>
              </a:rPr>
              <a:t>bias, in which people react differently to a particular choice depending on whether it is presented as a loss or as a gain.” </a:t>
            </a:r>
            <a:endParaRPr lang="en-US" b="1" dirty="0" smtClean="0">
              <a:solidFill>
                <a:srgbClr val="0000FF"/>
              </a:solidFill>
            </a:endParaRPr>
          </a:p>
          <a:p>
            <a:endParaRPr lang="en-US" b="1" dirty="0">
              <a:solidFill>
                <a:srgbClr val="00B050"/>
              </a:solidFill>
            </a:endParaRPr>
          </a:p>
          <a:p>
            <a:endParaRPr lang="en-US" b="1" dirty="0">
              <a:solidFill>
                <a:srgbClr val="0000FF"/>
              </a:solidFill>
            </a:endParaRPr>
          </a:p>
          <a:p>
            <a:endParaRPr lang="en-US" b="1" dirty="0" smtClean="0">
              <a:solidFill>
                <a:srgbClr val="0000FF"/>
              </a:solidFill>
            </a:endParaRPr>
          </a:p>
          <a:p>
            <a:endParaRPr lang="en-US" sz="1200" b="1" dirty="0">
              <a:solidFill>
                <a:srgbClr val="0000FF"/>
              </a:solidFill>
            </a:endParaRPr>
          </a:p>
          <a:p>
            <a:pPr lvl="1"/>
            <a:endParaRPr lang="en-US" b="1" dirty="0" smtClean="0">
              <a:solidFill>
                <a:srgbClr val="0000FF"/>
              </a:solidFill>
              <a:effectLst/>
            </a:endParaRPr>
          </a:p>
          <a:p>
            <a:endParaRPr lang="en-US" b="1" dirty="0" smtClean="0">
              <a:solidFill>
                <a:srgbClr val="0000FF"/>
              </a:solidFill>
            </a:endParaRP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2" name="Rectangle 1"/>
          <p:cNvSpPr/>
          <p:nvPr/>
        </p:nvSpPr>
        <p:spPr>
          <a:xfrm>
            <a:off x="2819400" y="24705"/>
            <a:ext cx="381000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>
                <a:hlinkClick r:id="rId2"/>
              </a:rPr>
              <a:t>http://</a:t>
            </a:r>
            <a:r>
              <a:rPr lang="en-US" sz="1200" dirty="0" smtClean="0">
                <a:hlinkClick r:id="rId2"/>
              </a:rPr>
              <a:t>en.wikipedia.org/wiki/Framing_effect_(psychology)</a:t>
            </a:r>
            <a:endParaRPr lang="en-US" sz="1200" dirty="0" smtClean="0"/>
          </a:p>
        </p:txBody>
      </p:sp>
      <p:sp>
        <p:nvSpPr>
          <p:cNvPr id="3" name="Rectangle 2"/>
          <p:cNvSpPr/>
          <p:nvPr/>
        </p:nvSpPr>
        <p:spPr>
          <a:xfrm>
            <a:off x="3047999" y="6439692"/>
            <a:ext cx="272260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err="1"/>
              <a:t>Tversky</a:t>
            </a:r>
            <a:r>
              <a:rPr lang="en-US" dirty="0"/>
              <a:t> &amp; </a:t>
            </a:r>
            <a:r>
              <a:rPr lang="en-US" dirty="0" err="1"/>
              <a:t>Kahneman</a:t>
            </a:r>
            <a:r>
              <a:rPr lang="en-US" dirty="0"/>
              <a:t>, 1981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01487665"/>
              </p:ext>
            </p:extLst>
          </p:nvPr>
        </p:nvGraphicFramePr>
        <p:xfrm>
          <a:off x="1981200" y="3305972"/>
          <a:ext cx="6096001" cy="2743200"/>
        </p:xfrm>
        <a:graphic>
          <a:graphicData uri="http://schemas.openxmlformats.org/drawingml/2006/table">
            <a:tbl>
              <a:tblPr/>
              <a:tblGrid>
                <a:gridCol w="2032000"/>
                <a:gridCol w="3759885"/>
                <a:gridCol w="304116"/>
              </a:tblGrid>
              <a:tr h="863600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rgbClr val="FF0000"/>
                          </a:solidFill>
                        </a:rPr>
                        <a:t>Framing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b="1" dirty="0" smtClean="0">
                        <a:solidFill>
                          <a:srgbClr val="FF0000"/>
                        </a:solidFill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dirty="0" smtClean="0">
                          <a:solidFill>
                            <a:srgbClr val="FF0000"/>
                          </a:solidFill>
                        </a:rPr>
                        <a:t>Outcome</a:t>
                      </a:r>
                    </a:p>
                    <a:p>
                      <a:pPr algn="ctr"/>
                      <a:endParaRPr lang="en-US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86360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Option</a:t>
                      </a:r>
                      <a:r>
                        <a:rPr lang="en-US" baseline="0" dirty="0" smtClean="0"/>
                        <a:t> A: P</a:t>
                      </a:r>
                      <a:r>
                        <a:rPr lang="en-US" dirty="0" smtClean="0"/>
                        <a:t>ositive</a:t>
                      </a:r>
                      <a:endParaRPr lang="en-US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"Saves 200 lives"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 smtClean="0"/>
                    </a:p>
                    <a:p>
                      <a:pPr algn="ctr"/>
                      <a:endParaRPr lang="en-US" dirty="0" smtClean="0"/>
                    </a:p>
                    <a:p>
                      <a:pPr algn="ctr"/>
                      <a:endParaRPr lang="en-US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86360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Option B: Negative</a:t>
                      </a:r>
                      <a:endParaRPr lang="en-US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"400 people will die"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 smtClean="0"/>
                    </a:p>
                    <a:p>
                      <a:pPr algn="ctr"/>
                      <a:endParaRPr lang="en-US" dirty="0" smtClean="0"/>
                    </a:p>
                    <a:p>
                      <a:pPr algn="ctr"/>
                      <a:endParaRPr lang="en-US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739571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361960"/>
            <a:ext cx="8229600" cy="787440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Influences on Decision Making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410199"/>
          </a:xfrm>
        </p:spPr>
        <p:txBody>
          <a:bodyPr>
            <a:normAutofit fontScale="92500" lnSpcReduction="10000"/>
          </a:bodyPr>
          <a:lstStyle/>
          <a:p>
            <a:r>
              <a:rPr lang="en-US" b="1" dirty="0" smtClean="0">
                <a:solidFill>
                  <a:srgbClr val="0000FF"/>
                </a:solidFill>
              </a:rPr>
              <a:t>Loss </a:t>
            </a:r>
            <a:r>
              <a:rPr lang="en-US" b="1" dirty="0">
                <a:solidFill>
                  <a:srgbClr val="0000FF"/>
                </a:solidFill>
              </a:rPr>
              <a:t>Aversion -  </a:t>
            </a:r>
            <a:r>
              <a:rPr lang="en-US" b="1" dirty="0" smtClean="0">
                <a:solidFill>
                  <a:srgbClr val="0000FF"/>
                </a:solidFill>
              </a:rPr>
              <a:t>The tendency </a:t>
            </a:r>
            <a:r>
              <a:rPr lang="en-US" b="1" dirty="0">
                <a:solidFill>
                  <a:srgbClr val="0000FF"/>
                </a:solidFill>
              </a:rPr>
              <a:t>to strongly </a:t>
            </a:r>
            <a:r>
              <a:rPr lang="en-US" b="1" dirty="0" smtClean="0">
                <a:solidFill>
                  <a:srgbClr val="0000FF"/>
                </a:solidFill>
              </a:rPr>
              <a:t>	prefer </a:t>
            </a:r>
            <a:r>
              <a:rPr lang="en-US" b="1" dirty="0">
                <a:solidFill>
                  <a:srgbClr val="0000FF"/>
                </a:solidFill>
              </a:rPr>
              <a:t>avoiding losses to acquiring gains</a:t>
            </a:r>
            <a:r>
              <a:rPr lang="en-US" b="1" dirty="0" smtClean="0">
                <a:solidFill>
                  <a:srgbClr val="0000FF"/>
                </a:solidFill>
              </a:rPr>
              <a:t>.</a:t>
            </a:r>
          </a:p>
          <a:p>
            <a:endParaRPr lang="en-US" b="1" dirty="0">
              <a:solidFill>
                <a:srgbClr val="0000FF"/>
              </a:solidFill>
            </a:endParaRPr>
          </a:p>
          <a:p>
            <a:pPr lvl="1"/>
            <a:r>
              <a:rPr lang="en-US" b="1" dirty="0" smtClean="0">
                <a:solidFill>
                  <a:srgbClr val="0000FF"/>
                </a:solidFill>
              </a:rPr>
              <a:t>Decision makers often weigh losses more heavily than gains.</a:t>
            </a:r>
          </a:p>
          <a:p>
            <a:pPr lvl="2"/>
            <a:r>
              <a:rPr lang="en-US" b="1" dirty="0" smtClean="0">
                <a:solidFill>
                  <a:srgbClr val="0000FF"/>
                </a:solidFill>
              </a:rPr>
              <a:t>Informally the loss of $500 generates a bigger change in subjective well-being than does a $500 gain.</a:t>
            </a:r>
          </a:p>
          <a:p>
            <a:endParaRPr lang="en-US" b="1" dirty="0" smtClean="0">
              <a:solidFill>
                <a:srgbClr val="00B050"/>
              </a:solidFill>
            </a:endParaRPr>
          </a:p>
          <a:p>
            <a:r>
              <a:rPr lang="en-US" b="1" dirty="0" smtClean="0">
                <a:solidFill>
                  <a:srgbClr val="00B050"/>
                </a:solidFill>
              </a:rPr>
              <a:t>Discussion </a:t>
            </a:r>
            <a:r>
              <a:rPr lang="en-US" b="1" dirty="0" smtClean="0">
                <a:solidFill>
                  <a:srgbClr val="00B050"/>
                </a:solidFill>
              </a:rPr>
              <a:t>Question – How might loss 	aversion </a:t>
            </a:r>
            <a:r>
              <a:rPr lang="en-US" b="1" dirty="0" smtClean="0">
                <a:solidFill>
                  <a:srgbClr val="00B050"/>
                </a:solidFill>
              </a:rPr>
              <a:t>	have </a:t>
            </a:r>
            <a:r>
              <a:rPr lang="en-US" b="1" dirty="0" smtClean="0">
                <a:solidFill>
                  <a:srgbClr val="00B050"/>
                </a:solidFill>
              </a:rPr>
              <a:t>arisen in a universe </a:t>
            </a:r>
            <a:r>
              <a:rPr lang="en-US" b="1" dirty="0" smtClean="0">
                <a:solidFill>
                  <a:srgbClr val="00B050"/>
                </a:solidFill>
              </a:rPr>
              <a:t>characterized by 	the </a:t>
            </a:r>
            <a:r>
              <a:rPr lang="en-US" b="1" dirty="0" smtClean="0">
                <a:solidFill>
                  <a:srgbClr val="00B050"/>
                </a:solidFill>
              </a:rPr>
              <a:t>law of entropy (i.e., </a:t>
            </a:r>
            <a:r>
              <a:rPr lang="en-US" b="1" dirty="0" smtClean="0">
                <a:solidFill>
                  <a:srgbClr val="00B050"/>
                </a:solidFill>
              </a:rPr>
              <a:t>the </a:t>
            </a:r>
            <a:r>
              <a:rPr lang="en-US" b="1" dirty="0" smtClean="0">
                <a:solidFill>
                  <a:srgbClr val="00B050"/>
                </a:solidFill>
              </a:rPr>
              <a:t>2</a:t>
            </a:r>
            <a:r>
              <a:rPr lang="en-US" b="1" baseline="30000" dirty="0" smtClean="0">
                <a:solidFill>
                  <a:srgbClr val="00B050"/>
                </a:solidFill>
              </a:rPr>
              <a:t>nd</a:t>
            </a:r>
            <a:r>
              <a:rPr lang="en-US" b="1" dirty="0" smtClean="0">
                <a:solidFill>
                  <a:srgbClr val="00B050"/>
                </a:solidFill>
              </a:rPr>
              <a:t> law of </a:t>
            </a:r>
            <a:r>
              <a:rPr lang="en-US" b="1" dirty="0" smtClean="0">
                <a:solidFill>
                  <a:srgbClr val="00B050"/>
                </a:solidFill>
              </a:rPr>
              <a:t>	thermodynamics)?</a:t>
            </a:r>
          </a:p>
          <a:p>
            <a:pPr lvl="1"/>
            <a:r>
              <a:rPr lang="en-US" sz="1300" b="1" dirty="0">
                <a:solidFill>
                  <a:srgbClr val="00B050"/>
                </a:solidFill>
              </a:rPr>
              <a:t>https://en.wikipedia.org/wiki/Second_law_of_thermodynamics</a:t>
            </a:r>
          </a:p>
          <a:p>
            <a:pPr lvl="1"/>
            <a:endParaRPr lang="en-US" b="1" dirty="0" smtClean="0">
              <a:solidFill>
                <a:srgbClr val="00B050"/>
              </a:solidFill>
            </a:endParaRPr>
          </a:p>
          <a:p>
            <a:endParaRPr lang="en-US" b="1" dirty="0">
              <a:solidFill>
                <a:srgbClr val="00B050"/>
              </a:solidFill>
            </a:endParaRPr>
          </a:p>
          <a:p>
            <a:endParaRPr lang="en-US" b="1" dirty="0">
              <a:solidFill>
                <a:srgbClr val="0000FF"/>
              </a:solidFill>
            </a:endParaRPr>
          </a:p>
          <a:p>
            <a:endParaRPr lang="en-US" b="1" dirty="0" smtClean="0">
              <a:solidFill>
                <a:srgbClr val="0000FF"/>
              </a:solidFill>
            </a:endParaRPr>
          </a:p>
          <a:p>
            <a:endParaRPr lang="en-US" sz="1200" b="1" dirty="0">
              <a:solidFill>
                <a:srgbClr val="0000FF"/>
              </a:solidFill>
            </a:endParaRPr>
          </a:p>
          <a:p>
            <a:pPr lvl="1"/>
            <a:endParaRPr lang="en-US" b="1" dirty="0" smtClean="0">
              <a:solidFill>
                <a:srgbClr val="0000FF"/>
              </a:solidFill>
              <a:effectLst/>
            </a:endParaRPr>
          </a:p>
          <a:p>
            <a:endParaRPr lang="en-US" b="1" dirty="0" smtClean="0">
              <a:solidFill>
                <a:srgbClr val="0000FF"/>
              </a:solidFill>
            </a:endParaRP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3048000" y="14117"/>
            <a:ext cx="287739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dirty="0">
                <a:hlinkClick r:id="rId2"/>
              </a:rPr>
              <a:t>http://</a:t>
            </a:r>
            <a:r>
              <a:rPr lang="en-US" sz="1200" dirty="0" smtClean="0">
                <a:hlinkClick r:id="rId2"/>
              </a:rPr>
              <a:t>en.wikipedia.org/wiki/Loss_aversion</a:t>
            </a:r>
            <a:endParaRPr lang="en-US" sz="1200" dirty="0" smtClean="0"/>
          </a:p>
          <a:p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23585864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361960"/>
            <a:ext cx="8229600" cy="787440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Problem Solving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410199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rgbClr val="0000FF"/>
                </a:solidFill>
              </a:rPr>
              <a:t>Ill-Defined Problems – a challenge in which 		the goal and/or intermediate steps 		are poorly specified. </a:t>
            </a:r>
          </a:p>
          <a:p>
            <a:endParaRPr lang="en-US" b="1" dirty="0" smtClean="0">
              <a:solidFill>
                <a:srgbClr val="0000FF"/>
              </a:solidFill>
            </a:endParaRPr>
          </a:p>
          <a:p>
            <a:pPr lvl="1"/>
            <a:r>
              <a:rPr lang="en-US" b="1" dirty="0" smtClean="0">
                <a:solidFill>
                  <a:srgbClr val="0000FF"/>
                </a:solidFill>
              </a:rPr>
              <a:t>Examples: </a:t>
            </a:r>
          </a:p>
          <a:p>
            <a:pPr lvl="2"/>
            <a:r>
              <a:rPr lang="en-US" b="1" dirty="0" smtClean="0">
                <a:solidFill>
                  <a:srgbClr val="0000FF"/>
                </a:solidFill>
              </a:rPr>
              <a:t>Publishing a research article in a prestigious journal.</a:t>
            </a:r>
          </a:p>
          <a:p>
            <a:pPr lvl="2"/>
            <a:r>
              <a:rPr lang="en-US" b="1" dirty="0" smtClean="0">
                <a:solidFill>
                  <a:srgbClr val="0000FF"/>
                </a:solidFill>
              </a:rPr>
              <a:t>Creating </a:t>
            </a:r>
            <a:r>
              <a:rPr lang="en-US" b="1" dirty="0" smtClean="0">
                <a:solidFill>
                  <a:srgbClr val="0000FF"/>
                </a:solidFill>
              </a:rPr>
              <a:t>a computerized device.</a:t>
            </a:r>
            <a:endParaRPr lang="en-US" b="1" dirty="0" smtClean="0">
              <a:solidFill>
                <a:srgbClr val="0000FF"/>
              </a:solidFill>
            </a:endParaRPr>
          </a:p>
          <a:p>
            <a:pPr lvl="2"/>
            <a:r>
              <a:rPr lang="en-US" b="1" dirty="0" smtClean="0">
                <a:solidFill>
                  <a:srgbClr val="0000FF"/>
                </a:solidFill>
              </a:rPr>
              <a:t>Achieving peace in a conflict-ridden </a:t>
            </a:r>
            <a:r>
              <a:rPr lang="en-US" b="1" dirty="0" smtClean="0">
                <a:solidFill>
                  <a:srgbClr val="0000FF"/>
                </a:solidFill>
              </a:rPr>
              <a:t>region.</a:t>
            </a:r>
            <a:endParaRPr lang="en-US" b="1" dirty="0" smtClean="0">
              <a:solidFill>
                <a:srgbClr val="0000FF"/>
              </a:solidFill>
            </a:endParaRPr>
          </a:p>
          <a:p>
            <a:pPr lvl="2"/>
            <a:r>
              <a:rPr lang="en-US" b="1" dirty="0" smtClean="0">
                <a:solidFill>
                  <a:srgbClr val="0000FF"/>
                </a:solidFill>
              </a:rPr>
              <a:t>Responding effectively to natural </a:t>
            </a:r>
            <a:r>
              <a:rPr lang="en-US" b="1" dirty="0" smtClean="0">
                <a:solidFill>
                  <a:srgbClr val="0000FF"/>
                </a:solidFill>
              </a:rPr>
              <a:t>disasters.</a:t>
            </a:r>
            <a:endParaRPr lang="en-US" b="1" dirty="0" smtClean="0">
              <a:solidFill>
                <a:srgbClr val="0000FF"/>
              </a:solidFill>
            </a:endParaRPr>
          </a:p>
          <a:p>
            <a:pPr lvl="2"/>
            <a:endParaRPr lang="en-US" b="1" dirty="0" smtClean="0">
              <a:solidFill>
                <a:srgbClr val="0000FF"/>
              </a:solidFill>
            </a:endParaRPr>
          </a:p>
          <a:p>
            <a:pPr lvl="2"/>
            <a:endParaRPr lang="en-US" b="1" dirty="0" smtClean="0">
              <a:solidFill>
                <a:srgbClr val="0000FF"/>
              </a:solidFill>
            </a:endParaRPr>
          </a:p>
          <a:p>
            <a:endParaRPr lang="en-US" b="1" dirty="0">
              <a:solidFill>
                <a:srgbClr val="00B050"/>
              </a:solidFill>
            </a:endParaRPr>
          </a:p>
          <a:p>
            <a:endParaRPr lang="en-US" b="1" dirty="0">
              <a:solidFill>
                <a:srgbClr val="0000FF"/>
              </a:solidFill>
            </a:endParaRPr>
          </a:p>
          <a:p>
            <a:endParaRPr lang="en-US" b="1" dirty="0" smtClean="0">
              <a:solidFill>
                <a:srgbClr val="0000FF"/>
              </a:solidFill>
            </a:endParaRPr>
          </a:p>
          <a:p>
            <a:endParaRPr lang="en-US" sz="1200" b="1" dirty="0">
              <a:solidFill>
                <a:srgbClr val="0000FF"/>
              </a:solidFill>
            </a:endParaRPr>
          </a:p>
          <a:p>
            <a:pPr lvl="1"/>
            <a:endParaRPr lang="en-US" b="1" dirty="0" smtClean="0">
              <a:solidFill>
                <a:srgbClr val="0000FF"/>
              </a:solidFill>
              <a:effectLst/>
            </a:endParaRPr>
          </a:p>
          <a:p>
            <a:endParaRPr lang="en-US" b="1" dirty="0" smtClean="0">
              <a:solidFill>
                <a:srgbClr val="0000FF"/>
              </a:solidFill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14055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361960"/>
            <a:ext cx="8229600" cy="787440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Problem Solving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410199"/>
          </a:xfrm>
        </p:spPr>
        <p:txBody>
          <a:bodyPr>
            <a:normAutofit lnSpcReduction="10000"/>
          </a:bodyPr>
          <a:lstStyle/>
          <a:p>
            <a:r>
              <a:rPr lang="en-US" b="1" dirty="0" smtClean="0">
                <a:solidFill>
                  <a:srgbClr val="0000FF"/>
                </a:solidFill>
              </a:rPr>
              <a:t>Well Defined Problem – a challenge in which 		the goal and intermediate steps are 		clearly specified.</a:t>
            </a:r>
          </a:p>
          <a:p>
            <a:endParaRPr lang="en-US" b="1" dirty="0" smtClean="0">
              <a:solidFill>
                <a:srgbClr val="0000FF"/>
              </a:solidFill>
            </a:endParaRPr>
          </a:p>
          <a:p>
            <a:endParaRPr lang="en-US" b="1" dirty="0">
              <a:solidFill>
                <a:srgbClr val="00B050"/>
              </a:solidFill>
            </a:endParaRPr>
          </a:p>
          <a:p>
            <a:endParaRPr lang="en-US" b="1" dirty="0">
              <a:solidFill>
                <a:srgbClr val="0000FF"/>
              </a:solidFill>
            </a:endParaRPr>
          </a:p>
          <a:p>
            <a:endParaRPr lang="en-US" b="1" dirty="0" smtClean="0">
              <a:solidFill>
                <a:srgbClr val="0000FF"/>
              </a:solidFill>
            </a:endParaRPr>
          </a:p>
          <a:p>
            <a:endParaRPr lang="en-US" sz="1200" b="1" dirty="0">
              <a:solidFill>
                <a:srgbClr val="0000FF"/>
              </a:solidFill>
            </a:endParaRPr>
          </a:p>
          <a:p>
            <a:pPr marL="457200" lvl="1" indent="0">
              <a:buNone/>
            </a:pPr>
            <a:r>
              <a:rPr lang="en-US" b="1" dirty="0" smtClean="0">
                <a:solidFill>
                  <a:srgbClr val="00B050"/>
                </a:solidFill>
              </a:rPr>
              <a:t>	Link </a:t>
            </a:r>
            <a:r>
              <a:rPr lang="en-US" b="1" dirty="0">
                <a:solidFill>
                  <a:srgbClr val="00B050"/>
                </a:solidFill>
              </a:rPr>
              <a:t>all 9 dots using four straight lines or fewer, </a:t>
            </a:r>
            <a:r>
              <a:rPr lang="en-US" b="1" dirty="0" smtClean="0">
                <a:solidFill>
                  <a:srgbClr val="00B050"/>
                </a:solidFill>
              </a:rPr>
              <a:t>	without </a:t>
            </a:r>
            <a:r>
              <a:rPr lang="en-US" b="1" dirty="0">
                <a:solidFill>
                  <a:srgbClr val="00B050"/>
                </a:solidFill>
              </a:rPr>
              <a:t>lifting the pen and without tracing the </a:t>
            </a:r>
            <a:r>
              <a:rPr lang="en-US" b="1" dirty="0" smtClean="0">
                <a:solidFill>
                  <a:srgbClr val="00B050"/>
                </a:solidFill>
              </a:rPr>
              <a:t>	same </a:t>
            </a:r>
            <a:r>
              <a:rPr lang="en-US" b="1" dirty="0">
                <a:solidFill>
                  <a:srgbClr val="00B050"/>
                </a:solidFill>
              </a:rPr>
              <a:t>line more than once.</a:t>
            </a:r>
            <a:endParaRPr lang="en-US" b="1" dirty="0" smtClean="0">
              <a:solidFill>
                <a:srgbClr val="00B050"/>
              </a:solidFill>
              <a:effectLst/>
            </a:endParaRPr>
          </a:p>
          <a:p>
            <a:endParaRPr lang="en-US" b="1" dirty="0" smtClean="0">
              <a:solidFill>
                <a:srgbClr val="0000FF"/>
              </a:solidFill>
            </a:endParaRP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5122" name="Picture 2" descr="File:9dots.sv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86021" y="2667000"/>
            <a:ext cx="2038350" cy="2038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1"/>
          <p:cNvSpPr/>
          <p:nvPr/>
        </p:nvSpPr>
        <p:spPr>
          <a:xfrm>
            <a:off x="3276600" y="-11235"/>
            <a:ext cx="285719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dirty="0">
                <a:hlinkClick r:id="rId3"/>
              </a:rPr>
              <a:t>http://</a:t>
            </a:r>
            <a:r>
              <a:rPr lang="en-US" sz="1200" dirty="0" smtClean="0">
                <a:hlinkClick r:id="rId3"/>
              </a:rPr>
              <a:t>en.wikipedia.org/wiki/File:9dots.svg</a:t>
            </a:r>
            <a:endParaRPr lang="en-US" sz="1200" dirty="0" smtClean="0"/>
          </a:p>
          <a:p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11575482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361960"/>
            <a:ext cx="8229600" cy="787440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Obstacles to Problem Solving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410199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rgbClr val="0000FF"/>
                </a:solidFill>
              </a:rPr>
              <a:t>Mental </a:t>
            </a:r>
            <a:r>
              <a:rPr lang="en-US" b="1" dirty="0">
                <a:solidFill>
                  <a:srgbClr val="0000FF"/>
                </a:solidFill>
              </a:rPr>
              <a:t>Set </a:t>
            </a:r>
            <a:r>
              <a:rPr lang="en-US" b="1" dirty="0" smtClean="0">
                <a:solidFill>
                  <a:srgbClr val="0000FF"/>
                </a:solidFill>
              </a:rPr>
              <a:t>– “the tendency </a:t>
            </a:r>
            <a:r>
              <a:rPr lang="en-US" b="1" dirty="0">
                <a:solidFill>
                  <a:srgbClr val="0000FF"/>
                </a:solidFill>
              </a:rPr>
              <a:t>to approach a </a:t>
            </a:r>
            <a:r>
              <a:rPr lang="en-US" b="1" dirty="0" smtClean="0">
                <a:solidFill>
                  <a:srgbClr val="0000FF"/>
                </a:solidFill>
              </a:rPr>
              <a:t>	problem </a:t>
            </a:r>
            <a:r>
              <a:rPr lang="en-US" b="1" dirty="0">
                <a:solidFill>
                  <a:srgbClr val="0000FF"/>
                </a:solidFill>
              </a:rPr>
              <a:t>in a particular </a:t>
            </a:r>
            <a:r>
              <a:rPr lang="en-US" b="1" dirty="0" smtClean="0">
                <a:solidFill>
                  <a:srgbClr val="0000FF"/>
                </a:solidFill>
              </a:rPr>
              <a:t>way”.</a:t>
            </a:r>
          </a:p>
          <a:p>
            <a:endParaRPr lang="en-US" b="1" dirty="0">
              <a:solidFill>
                <a:srgbClr val="0000FF"/>
              </a:solidFill>
            </a:endParaRPr>
          </a:p>
          <a:p>
            <a:r>
              <a:rPr lang="en-US" b="1" dirty="0">
                <a:solidFill>
                  <a:srgbClr val="0000FF"/>
                </a:solidFill>
              </a:rPr>
              <a:t>Functional Fixedness </a:t>
            </a:r>
            <a:r>
              <a:rPr lang="en-US" b="1" dirty="0" smtClean="0">
                <a:solidFill>
                  <a:srgbClr val="0000FF"/>
                </a:solidFill>
              </a:rPr>
              <a:t>– “a </a:t>
            </a:r>
            <a:r>
              <a:rPr lang="en-US" b="1" dirty="0">
                <a:solidFill>
                  <a:srgbClr val="0000FF"/>
                </a:solidFill>
              </a:rPr>
              <a:t>cognitive bias that </a:t>
            </a:r>
            <a:r>
              <a:rPr lang="en-US" b="1" dirty="0" smtClean="0">
                <a:solidFill>
                  <a:srgbClr val="0000FF"/>
                </a:solidFill>
              </a:rPr>
              <a:t>	limits </a:t>
            </a:r>
            <a:r>
              <a:rPr lang="en-US" b="1" dirty="0">
                <a:solidFill>
                  <a:srgbClr val="0000FF"/>
                </a:solidFill>
              </a:rPr>
              <a:t>a person to using an object only in </a:t>
            </a:r>
            <a:r>
              <a:rPr lang="en-US" b="1" dirty="0" smtClean="0">
                <a:solidFill>
                  <a:srgbClr val="0000FF"/>
                </a:solidFill>
              </a:rPr>
              <a:t>	the </a:t>
            </a:r>
            <a:r>
              <a:rPr lang="en-US" b="1" dirty="0">
                <a:solidFill>
                  <a:srgbClr val="0000FF"/>
                </a:solidFill>
              </a:rPr>
              <a:t>way it is traditionally </a:t>
            </a:r>
            <a:r>
              <a:rPr lang="en-US" b="1" dirty="0" smtClean="0">
                <a:solidFill>
                  <a:srgbClr val="0000FF"/>
                </a:solidFill>
              </a:rPr>
              <a:t>used”. </a:t>
            </a:r>
          </a:p>
          <a:p>
            <a:endParaRPr lang="en-US" b="1" dirty="0">
              <a:solidFill>
                <a:srgbClr val="00B050"/>
              </a:solidFill>
            </a:endParaRPr>
          </a:p>
          <a:p>
            <a:endParaRPr lang="en-US" b="1" dirty="0">
              <a:solidFill>
                <a:srgbClr val="0000FF"/>
              </a:solidFill>
            </a:endParaRPr>
          </a:p>
          <a:p>
            <a:endParaRPr lang="en-US" b="1" dirty="0" smtClean="0">
              <a:solidFill>
                <a:srgbClr val="0000FF"/>
              </a:solidFill>
            </a:endParaRPr>
          </a:p>
          <a:p>
            <a:endParaRPr lang="en-US" sz="1200" b="1" dirty="0">
              <a:solidFill>
                <a:srgbClr val="0000FF"/>
              </a:solidFill>
            </a:endParaRPr>
          </a:p>
          <a:p>
            <a:pPr lvl="1"/>
            <a:endParaRPr lang="en-US" b="1" dirty="0" smtClean="0">
              <a:solidFill>
                <a:srgbClr val="0000FF"/>
              </a:solidFill>
              <a:effectLst/>
            </a:endParaRPr>
          </a:p>
          <a:p>
            <a:endParaRPr lang="en-US" b="1" dirty="0" smtClean="0">
              <a:solidFill>
                <a:srgbClr val="0000FF"/>
              </a:solidFill>
            </a:endParaRP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2" name="Rectangle 1"/>
          <p:cNvSpPr/>
          <p:nvPr/>
        </p:nvSpPr>
        <p:spPr>
          <a:xfrm>
            <a:off x="4343400" y="2133600"/>
            <a:ext cx="304800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>
                <a:hlinkClick r:id="rId2"/>
              </a:rPr>
              <a:t>http://</a:t>
            </a:r>
            <a:r>
              <a:rPr lang="en-US" sz="1200" dirty="0" smtClean="0">
                <a:hlinkClick r:id="rId2"/>
              </a:rPr>
              <a:t>en.wikipedia.org/wiki/Set_(psychology)</a:t>
            </a:r>
            <a:endParaRPr lang="en-US" sz="1200" dirty="0" smtClean="0"/>
          </a:p>
        </p:txBody>
      </p:sp>
      <p:sp>
        <p:nvSpPr>
          <p:cNvPr id="3" name="Rectangle 2"/>
          <p:cNvSpPr/>
          <p:nvPr/>
        </p:nvSpPr>
        <p:spPr>
          <a:xfrm>
            <a:off x="4648200" y="4267200"/>
            <a:ext cx="342900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>
                <a:hlinkClick r:id="rId3"/>
              </a:rPr>
              <a:t>http://</a:t>
            </a:r>
            <a:r>
              <a:rPr lang="en-US" sz="1200" dirty="0" smtClean="0">
                <a:hlinkClick r:id="rId3"/>
              </a:rPr>
              <a:t>en.wikipedia.org/wiki/Functional_fixedness</a:t>
            </a:r>
            <a:endParaRPr lang="en-US" sz="1200" dirty="0" smtClean="0"/>
          </a:p>
        </p:txBody>
      </p:sp>
    </p:spTree>
    <p:extLst>
      <p:ext uri="{BB962C8B-B14F-4D97-AF65-F5344CB8AC3E}">
        <p14:creationId xmlns:p14="http://schemas.microsoft.com/office/powerpoint/2010/main" val="33143755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361960"/>
            <a:ext cx="8229600" cy="787440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Functional Fixedness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410199"/>
          </a:xfrm>
        </p:spPr>
        <p:txBody>
          <a:bodyPr>
            <a:normAutofit/>
          </a:bodyPr>
          <a:lstStyle/>
          <a:p>
            <a:endParaRPr lang="en-US" b="1" dirty="0">
              <a:solidFill>
                <a:srgbClr val="00B050"/>
              </a:solidFill>
            </a:endParaRPr>
          </a:p>
          <a:p>
            <a:endParaRPr lang="en-US" b="1" dirty="0">
              <a:solidFill>
                <a:srgbClr val="0000FF"/>
              </a:solidFill>
            </a:endParaRPr>
          </a:p>
          <a:p>
            <a:endParaRPr lang="en-US" b="1" dirty="0" smtClean="0">
              <a:solidFill>
                <a:srgbClr val="0000FF"/>
              </a:solidFill>
            </a:endParaRPr>
          </a:p>
          <a:p>
            <a:endParaRPr lang="en-US" sz="1200" b="1" dirty="0">
              <a:solidFill>
                <a:srgbClr val="0000FF"/>
              </a:solidFill>
            </a:endParaRPr>
          </a:p>
          <a:p>
            <a:pPr lvl="1"/>
            <a:endParaRPr lang="en-US" b="1" dirty="0" smtClean="0">
              <a:solidFill>
                <a:srgbClr val="0000FF"/>
              </a:solidFill>
              <a:effectLst/>
            </a:endParaRPr>
          </a:p>
          <a:p>
            <a:endParaRPr lang="en-US" b="1" dirty="0" smtClean="0">
              <a:solidFill>
                <a:srgbClr val="0000FF"/>
              </a:solidFill>
            </a:endParaRP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6" name="Picture 2" descr="File:Genimag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9800" y="1371600"/>
            <a:ext cx="4800600" cy="50891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1"/>
          <p:cNvSpPr/>
          <p:nvPr/>
        </p:nvSpPr>
        <p:spPr>
          <a:xfrm>
            <a:off x="3044479" y="76200"/>
            <a:ext cx="313124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dirty="0">
                <a:hlinkClick r:id="rId3"/>
              </a:rPr>
              <a:t>http://</a:t>
            </a:r>
            <a:r>
              <a:rPr lang="en-US" sz="1200" dirty="0" smtClean="0">
                <a:hlinkClick r:id="rId3"/>
              </a:rPr>
              <a:t>en.wikipedia.org/wiki/File:Genimage.jpg</a:t>
            </a:r>
            <a:endParaRPr lang="en-US" sz="1200" dirty="0" smtClean="0"/>
          </a:p>
          <a:p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27281974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361960"/>
            <a:ext cx="8229600" cy="787440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Strategies to Improve Problem Solving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410199"/>
          </a:xfrm>
        </p:spPr>
        <p:txBody>
          <a:bodyPr>
            <a:normAutofit/>
          </a:bodyPr>
          <a:lstStyle/>
          <a:p>
            <a:r>
              <a:rPr lang="en-US" b="1" u="sng" dirty="0" smtClean="0">
                <a:solidFill>
                  <a:srgbClr val="00B050"/>
                </a:solidFill>
              </a:rPr>
              <a:t>Example Problem</a:t>
            </a:r>
            <a:r>
              <a:rPr lang="en-US" b="1" dirty="0" smtClean="0">
                <a:solidFill>
                  <a:srgbClr val="00B050"/>
                </a:solidFill>
              </a:rPr>
              <a:t> </a:t>
            </a:r>
            <a:r>
              <a:rPr lang="en-US" b="1" dirty="0" smtClean="0">
                <a:solidFill>
                  <a:srgbClr val="00B050"/>
                </a:solidFill>
              </a:rPr>
              <a:t>– How to use radiation to eliminate a tumor w/o harming surrounding tissue?</a:t>
            </a:r>
            <a:endParaRPr lang="en-US" b="1" dirty="0" smtClean="0">
              <a:solidFill>
                <a:srgbClr val="00B050"/>
              </a:solidFill>
            </a:endParaRPr>
          </a:p>
          <a:p>
            <a:endParaRPr lang="en-US" b="1" dirty="0">
              <a:solidFill>
                <a:srgbClr val="00B050"/>
              </a:solidFill>
            </a:endParaRPr>
          </a:p>
          <a:p>
            <a:endParaRPr lang="en-US" b="1" dirty="0">
              <a:solidFill>
                <a:srgbClr val="0000FF"/>
              </a:solidFill>
            </a:endParaRPr>
          </a:p>
          <a:p>
            <a:endParaRPr lang="en-US" b="1" dirty="0" smtClean="0">
              <a:solidFill>
                <a:srgbClr val="0000FF"/>
              </a:solidFill>
            </a:endParaRPr>
          </a:p>
          <a:p>
            <a:endParaRPr lang="en-US" sz="1200" b="1" dirty="0">
              <a:solidFill>
                <a:srgbClr val="0000FF"/>
              </a:solidFill>
            </a:endParaRPr>
          </a:p>
          <a:p>
            <a:pPr lvl="1"/>
            <a:endParaRPr lang="en-US" b="1" dirty="0" smtClean="0">
              <a:solidFill>
                <a:srgbClr val="0000FF"/>
              </a:solidFill>
              <a:effectLst/>
            </a:endParaRPr>
          </a:p>
          <a:p>
            <a:endParaRPr lang="en-US" b="1" dirty="0" smtClean="0">
              <a:solidFill>
                <a:srgbClr val="0000FF"/>
              </a:solidFill>
            </a:endParaRP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2" name="Rectangle 1"/>
          <p:cNvSpPr/>
          <p:nvPr/>
        </p:nvSpPr>
        <p:spPr>
          <a:xfrm>
            <a:off x="705394" y="61626"/>
            <a:ext cx="7733211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>
                <a:hlinkClick r:id="rId2"/>
              </a:rPr>
              <a:t>https://commons.wikimedia.org/wiki/Category:Stomach_cancer#/</a:t>
            </a:r>
            <a:r>
              <a:rPr lang="en-US" sz="1200" dirty="0" smtClean="0">
                <a:hlinkClick r:id="rId2"/>
              </a:rPr>
              <a:t>media/File:Skrand%C5%BEio_v%C4%97%C5%BEys.gif</a:t>
            </a:r>
            <a:endParaRPr lang="en-US" sz="1200" dirty="0"/>
          </a:p>
        </p:txBody>
      </p:sp>
      <p:sp>
        <p:nvSpPr>
          <p:cNvPr id="3" name="TextBox 2"/>
          <p:cNvSpPr txBox="1"/>
          <p:nvPr/>
        </p:nvSpPr>
        <p:spPr>
          <a:xfrm>
            <a:off x="917146" y="4572000"/>
            <a:ext cx="1804788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 err="1" smtClean="0"/>
              <a:t>Gick</a:t>
            </a:r>
            <a:r>
              <a:rPr lang="en-US" sz="1400" dirty="0" smtClean="0"/>
              <a:t> &amp; </a:t>
            </a:r>
            <a:r>
              <a:rPr lang="en-US" sz="1400" dirty="0" err="1" smtClean="0"/>
              <a:t>Holyoak</a:t>
            </a:r>
            <a:r>
              <a:rPr lang="en-US" sz="1400" dirty="0" smtClean="0"/>
              <a:t> (1980)</a:t>
            </a:r>
          </a:p>
          <a:p>
            <a:pPr algn="ctr"/>
            <a:r>
              <a:rPr lang="en-US" sz="1400" dirty="0" smtClean="0"/>
              <a:t>Cognitive Psychology,</a:t>
            </a:r>
          </a:p>
          <a:p>
            <a:pPr algn="ctr"/>
            <a:r>
              <a:rPr lang="en-US" sz="1400" dirty="0" smtClean="0"/>
              <a:t>12, 306-355.</a:t>
            </a:r>
            <a:endParaRPr lang="en-US" sz="1400" dirty="0"/>
          </a:p>
        </p:txBody>
      </p:sp>
      <p:sp>
        <p:nvSpPr>
          <p:cNvPr id="7" name="TextBox 6"/>
          <p:cNvSpPr txBox="1"/>
          <p:nvPr/>
        </p:nvSpPr>
        <p:spPr>
          <a:xfrm>
            <a:off x="953589" y="5791200"/>
            <a:ext cx="1804788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 err="1" smtClean="0"/>
              <a:t>Gick</a:t>
            </a:r>
            <a:r>
              <a:rPr lang="en-US" sz="1400" dirty="0" smtClean="0"/>
              <a:t> &amp; </a:t>
            </a:r>
            <a:r>
              <a:rPr lang="en-US" sz="1400" dirty="0" err="1" smtClean="0"/>
              <a:t>Holyoak</a:t>
            </a:r>
            <a:r>
              <a:rPr lang="en-US" sz="1400" dirty="0" smtClean="0"/>
              <a:t> (1983)</a:t>
            </a:r>
          </a:p>
          <a:p>
            <a:pPr algn="ctr"/>
            <a:r>
              <a:rPr lang="en-US" sz="1400" dirty="0" smtClean="0"/>
              <a:t>Cognitive Psychology,</a:t>
            </a:r>
          </a:p>
          <a:p>
            <a:pPr algn="ctr"/>
            <a:r>
              <a:rPr lang="en-US" sz="1400" dirty="0" smtClean="0"/>
              <a:t>15, 1-38.</a:t>
            </a:r>
            <a:endParaRPr lang="en-US" sz="1400" dirty="0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52800" y="2697517"/>
            <a:ext cx="4114800" cy="38556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7537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361960"/>
            <a:ext cx="8229600" cy="787440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Strategies to Improve Problem Solving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410199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rgbClr val="00B050"/>
                </a:solidFill>
              </a:rPr>
              <a:t>One problem-solving strategy entails finding a relevant analogy, and applying it to the current problem.</a:t>
            </a:r>
            <a:endParaRPr lang="en-US" b="1" dirty="0">
              <a:solidFill>
                <a:srgbClr val="00B050"/>
              </a:solidFill>
            </a:endParaRPr>
          </a:p>
          <a:p>
            <a:endParaRPr lang="en-US" b="1" dirty="0">
              <a:solidFill>
                <a:srgbClr val="00B050"/>
              </a:solidFill>
            </a:endParaRPr>
          </a:p>
          <a:p>
            <a:endParaRPr lang="en-US" b="1" dirty="0">
              <a:solidFill>
                <a:srgbClr val="0000FF"/>
              </a:solidFill>
            </a:endParaRPr>
          </a:p>
          <a:p>
            <a:endParaRPr lang="en-US" b="1" dirty="0" smtClean="0">
              <a:solidFill>
                <a:srgbClr val="0000FF"/>
              </a:solidFill>
            </a:endParaRPr>
          </a:p>
          <a:p>
            <a:endParaRPr lang="en-US" sz="1200" b="1" dirty="0">
              <a:solidFill>
                <a:srgbClr val="0000FF"/>
              </a:solidFill>
            </a:endParaRPr>
          </a:p>
          <a:p>
            <a:pPr lvl="1"/>
            <a:endParaRPr lang="en-US" b="1" dirty="0" smtClean="0">
              <a:solidFill>
                <a:srgbClr val="0000FF"/>
              </a:solidFill>
              <a:effectLst/>
            </a:endParaRPr>
          </a:p>
          <a:p>
            <a:endParaRPr lang="en-US" b="1" dirty="0" smtClean="0">
              <a:solidFill>
                <a:srgbClr val="0000FF"/>
              </a:solidFill>
            </a:endParaRP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7170" name="Picture 2" descr="File:Bodiam-castle-10My8-1197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95600" y="2687193"/>
            <a:ext cx="6248400" cy="41708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1"/>
          <p:cNvSpPr/>
          <p:nvPr/>
        </p:nvSpPr>
        <p:spPr>
          <a:xfrm>
            <a:off x="2662409" y="43070"/>
            <a:ext cx="4191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>
                <a:hlinkClick r:id="rId3"/>
              </a:rPr>
              <a:t>http://</a:t>
            </a:r>
            <a:r>
              <a:rPr lang="en-US" sz="1200" dirty="0" smtClean="0">
                <a:hlinkClick r:id="rId3"/>
              </a:rPr>
              <a:t>en.wikipedia.org/wiki/File:Bodiam-castle-10My8-1197.jpg</a:t>
            </a:r>
            <a:endParaRPr lang="en-US" sz="1200" dirty="0" smtClean="0"/>
          </a:p>
          <a:p>
            <a:endParaRPr lang="en-US" sz="1200" dirty="0"/>
          </a:p>
        </p:txBody>
      </p:sp>
      <p:sp>
        <p:nvSpPr>
          <p:cNvPr id="3" name="TextBox 2"/>
          <p:cNvSpPr txBox="1"/>
          <p:nvPr/>
        </p:nvSpPr>
        <p:spPr>
          <a:xfrm>
            <a:off x="917146" y="4572000"/>
            <a:ext cx="1804788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 err="1" smtClean="0"/>
              <a:t>Gick</a:t>
            </a:r>
            <a:r>
              <a:rPr lang="en-US" sz="1400" dirty="0" smtClean="0"/>
              <a:t> &amp; </a:t>
            </a:r>
            <a:r>
              <a:rPr lang="en-US" sz="1400" dirty="0" err="1" smtClean="0"/>
              <a:t>Holyoak</a:t>
            </a:r>
            <a:r>
              <a:rPr lang="en-US" sz="1400" dirty="0" smtClean="0"/>
              <a:t> (1980)</a:t>
            </a:r>
          </a:p>
          <a:p>
            <a:pPr algn="ctr"/>
            <a:r>
              <a:rPr lang="en-US" sz="1400" dirty="0" smtClean="0"/>
              <a:t>Cognitive Psychology,</a:t>
            </a:r>
          </a:p>
          <a:p>
            <a:pPr algn="ctr"/>
            <a:r>
              <a:rPr lang="en-US" sz="1400" dirty="0" smtClean="0"/>
              <a:t>12, 306-355.</a:t>
            </a:r>
            <a:endParaRPr lang="en-US" sz="1400" dirty="0"/>
          </a:p>
        </p:txBody>
      </p:sp>
      <p:sp>
        <p:nvSpPr>
          <p:cNvPr id="7" name="TextBox 6"/>
          <p:cNvSpPr txBox="1"/>
          <p:nvPr/>
        </p:nvSpPr>
        <p:spPr>
          <a:xfrm>
            <a:off x="953589" y="5791200"/>
            <a:ext cx="1804788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 err="1" smtClean="0"/>
              <a:t>Gick</a:t>
            </a:r>
            <a:r>
              <a:rPr lang="en-US" sz="1400" dirty="0" smtClean="0"/>
              <a:t> &amp; </a:t>
            </a:r>
            <a:r>
              <a:rPr lang="en-US" sz="1400" dirty="0" err="1" smtClean="0"/>
              <a:t>Holyoak</a:t>
            </a:r>
            <a:r>
              <a:rPr lang="en-US" sz="1400" dirty="0" smtClean="0"/>
              <a:t> (1983)</a:t>
            </a:r>
          </a:p>
          <a:p>
            <a:pPr algn="ctr"/>
            <a:r>
              <a:rPr lang="en-US" sz="1400" dirty="0" smtClean="0"/>
              <a:t>Cognitive Psychology,</a:t>
            </a:r>
          </a:p>
          <a:p>
            <a:pPr algn="ctr"/>
            <a:r>
              <a:rPr lang="en-US" sz="1400" dirty="0" smtClean="0"/>
              <a:t>15, 1-38.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8167622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2595</TotalTime>
  <Words>239</Words>
  <Application>Microsoft Office PowerPoint</Application>
  <PresentationFormat>On-screen Show (4:3)</PresentationFormat>
  <Paragraphs>107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Calibri</vt:lpstr>
      <vt:lpstr>Office Theme</vt:lpstr>
      <vt:lpstr>Cognition:</vt:lpstr>
      <vt:lpstr>Influences on Decision Making</vt:lpstr>
      <vt:lpstr>Influences on Decision Making</vt:lpstr>
      <vt:lpstr>Problem Solving</vt:lpstr>
      <vt:lpstr>Problem Solving</vt:lpstr>
      <vt:lpstr>Obstacles to Problem Solving</vt:lpstr>
      <vt:lpstr>Functional Fixedness</vt:lpstr>
      <vt:lpstr>Strategies to Improve Problem Solving</vt:lpstr>
      <vt:lpstr>Strategies to Improve Problem Solving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Windows User</cp:lastModifiedBy>
  <cp:revision>242</cp:revision>
  <cp:lastPrinted>2014-01-23T23:58:50Z</cp:lastPrinted>
  <dcterms:created xsi:type="dcterms:W3CDTF">2014-01-20T19:44:22Z</dcterms:created>
  <dcterms:modified xsi:type="dcterms:W3CDTF">2017-10-08T20:43:16Z</dcterms:modified>
</cp:coreProperties>
</file>