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59" r:id="rId2"/>
    <p:sldId id="443" r:id="rId3"/>
    <p:sldId id="444" r:id="rId4"/>
    <p:sldId id="445" r:id="rId5"/>
    <p:sldId id="446" r:id="rId6"/>
    <p:sldId id="451" r:id="rId7"/>
    <p:sldId id="452" r:id="rId8"/>
    <p:sldId id="453" r:id="rId9"/>
    <p:sldId id="455" r:id="rId10"/>
    <p:sldId id="454" r:id="rId11"/>
    <p:sldId id="456" r:id="rId12"/>
    <p:sldId id="457" r:id="rId13"/>
    <p:sldId id="419" r:id="rId14"/>
    <p:sldId id="418" r:id="rId15"/>
    <p:sldId id="420" r:id="rId16"/>
    <p:sldId id="458" r:id="rId17"/>
    <p:sldId id="427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en.wikipedia.org/wiki/File:Oscar_Pistorius-2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File:George_Burns_Allan_Warren.tif" TargetMode="Externa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onfirmation_bia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Dual_process_theor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en.wikipedia.org/wiki/Syllogis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File:Aristotle_Altemps_Inv8575.jpg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odus_tollen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odus_tollen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ental_representati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Right_hand_curve_sign_(India)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wiki/File:Gender_neutral_toilet_sign_gu.jpg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Vienna_Convention_road_sign_B2a.svg" TargetMode="External"/><Relationship Id="rId7" Type="http://schemas.openxmlformats.org/officeDocument/2006/relationships/hyperlink" Target="http://commons.wikimedia.org/wiki/File:MUTCD_R1-2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://commons.wikimedia.org/wiki/File:English_alphabet_-_Modern_No._20_script.png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Daniel_KAHNEMAN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Heuristi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Availability_heuristic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Availability_heuristi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Cognition: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438400"/>
            <a:ext cx="861549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</a:rPr>
              <a:t>Mental Representations</a:t>
            </a:r>
          </a:p>
          <a:p>
            <a:pPr algn="ctr"/>
            <a:endParaRPr lang="en-US" sz="66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6600" b="1" dirty="0" smtClean="0">
                <a:solidFill>
                  <a:srgbClr val="FF0000"/>
                </a:solidFill>
              </a:rPr>
              <a:t>Judgment &amp; Reasoning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37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Representativeness Heuristic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199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Representativeness Heuristic </a:t>
            </a:r>
            <a:r>
              <a:rPr lang="en-US" b="1" dirty="0">
                <a:solidFill>
                  <a:srgbClr val="0000FF"/>
                </a:solidFill>
              </a:rPr>
              <a:t>– a cognitive </a:t>
            </a:r>
            <a:r>
              <a:rPr lang="en-US" b="1" dirty="0" smtClean="0">
                <a:solidFill>
                  <a:srgbClr val="0000FF"/>
                </a:solidFill>
              </a:rPr>
              <a:t>shortcut 		that assumes each member of a category 		is typical (representative) of a category.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Function: Judging </a:t>
            </a:r>
            <a:r>
              <a:rPr lang="en-US" b="1" i="1" u="sng" dirty="0" smtClean="0">
                <a:solidFill>
                  <a:srgbClr val="0000FF"/>
                </a:solidFill>
              </a:rPr>
              <a:t>categories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Implementation: Use resemblances to indicate 				category membership.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Limitation: Errors increase with the category’s 				heterogeneity.</a:t>
            </a:r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/>
          </a:p>
          <a:p>
            <a:endParaRPr lang="en-US" b="1" dirty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74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Representativeness Heuristic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Representativeness Heuristic –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Examples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Anecdotes (“Man who….” stories)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When anecdotes are offered as the justification for assigning categories, one assumes that the anecdote is typical.</a:t>
            </a:r>
          </a:p>
          <a:p>
            <a:pPr marL="1371600" lvl="3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/>
          </a:p>
          <a:p>
            <a:endParaRPr lang="en-US" b="1" dirty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28600" y="6477740"/>
            <a:ext cx="3733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en.wikipedia.org/wiki/File:Oscar_Pistorius-2.jpg</a:t>
            </a:r>
            <a:endParaRPr lang="en-US" sz="1200" dirty="0" smtClean="0"/>
          </a:p>
        </p:txBody>
      </p:sp>
      <p:pic>
        <p:nvPicPr>
          <p:cNvPr id="2050" name="Picture 2" descr="File:Oscar Pistorius-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4002116"/>
            <a:ext cx="1524000" cy="2447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ile:George Burns Allan Warren.t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214673"/>
            <a:ext cx="1456669" cy="2246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648200" y="6477000"/>
            <a:ext cx="42246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5"/>
              </a:rPr>
              <a:t>http://</a:t>
            </a:r>
            <a:r>
              <a:rPr lang="en-US" sz="1200" dirty="0" smtClean="0">
                <a:hlinkClick r:id="rId5"/>
              </a:rPr>
              <a:t>en.wikipedia.org/wiki/File:George_Burns_Allan_Warren.tif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03233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Confirmation Bias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Confirmation Bias – the tendency to be 			persuaded by information consistent 		with one’s prior beliefs.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u="sng" dirty="0" smtClean="0">
                <a:solidFill>
                  <a:srgbClr val="00B050"/>
                </a:solidFill>
              </a:rPr>
              <a:t>Critical Thinking Question</a:t>
            </a:r>
            <a:r>
              <a:rPr lang="en-US" b="1" dirty="0" smtClean="0">
                <a:solidFill>
                  <a:srgbClr val="00B050"/>
                </a:solidFill>
              </a:rPr>
              <a:t> – Generate a 	novel and persuasive example of a 	confirmation bias.</a:t>
            </a:r>
          </a:p>
          <a:p>
            <a:pPr lvl="3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/>
          </a:p>
          <a:p>
            <a:endParaRPr lang="en-US" b="1" dirty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95600" y="76199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en.wikipedia.org/wiki/Confirmation_bias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1584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Dual Process Theory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610600" cy="5410199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Dual Process Theory – Proposes that judgments 	rely on two systems, one sacrifices accuracy 	for speed, and one that sacrifices speed 	for accuracy.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System 1 – The fast but less accurate system 			in dual processing theory.</a:t>
            </a:r>
          </a:p>
          <a:p>
            <a:pPr lvl="5"/>
            <a:r>
              <a:rPr lang="en-US" b="1" dirty="0" smtClean="0">
                <a:solidFill>
                  <a:srgbClr val="0000FF"/>
                </a:solidFill>
              </a:rPr>
              <a:t>Heuristic Based</a:t>
            </a:r>
          </a:p>
          <a:p>
            <a:r>
              <a:rPr lang="en-US" b="1" dirty="0">
                <a:solidFill>
                  <a:srgbClr val="0000FF"/>
                </a:solidFill>
              </a:rPr>
              <a:t>System </a:t>
            </a:r>
            <a:r>
              <a:rPr lang="en-US" b="1" dirty="0" smtClean="0">
                <a:solidFill>
                  <a:srgbClr val="0000FF"/>
                </a:solidFill>
              </a:rPr>
              <a:t>2 </a:t>
            </a:r>
            <a:r>
              <a:rPr lang="en-US" b="1" dirty="0">
                <a:solidFill>
                  <a:srgbClr val="0000FF"/>
                </a:solidFill>
              </a:rPr>
              <a:t>– The </a:t>
            </a:r>
            <a:r>
              <a:rPr lang="en-US" b="1" dirty="0" smtClean="0">
                <a:solidFill>
                  <a:srgbClr val="0000FF"/>
                </a:solidFill>
              </a:rPr>
              <a:t>slow but more </a:t>
            </a:r>
            <a:r>
              <a:rPr lang="en-US" b="1" dirty="0">
                <a:solidFill>
                  <a:srgbClr val="0000FF"/>
                </a:solidFill>
              </a:rPr>
              <a:t>accurate </a:t>
            </a:r>
            <a:r>
              <a:rPr lang="en-US" b="1" dirty="0" smtClean="0">
                <a:solidFill>
                  <a:srgbClr val="0000FF"/>
                </a:solidFill>
              </a:rPr>
              <a:t>				system in </a:t>
            </a:r>
            <a:r>
              <a:rPr lang="en-US" b="1" dirty="0">
                <a:solidFill>
                  <a:srgbClr val="0000FF"/>
                </a:solidFill>
              </a:rPr>
              <a:t>dual processing theory.</a:t>
            </a:r>
          </a:p>
          <a:p>
            <a:pPr lvl="5"/>
            <a:r>
              <a:rPr lang="en-US" b="1" dirty="0" smtClean="0">
                <a:solidFill>
                  <a:srgbClr val="0000FF"/>
                </a:solidFill>
              </a:rPr>
              <a:t>Algorithm Based- a step-by-step procedure for decisions</a:t>
            </a:r>
            <a:endParaRPr lang="en-US" b="1" dirty="0">
              <a:solidFill>
                <a:srgbClr val="0000FF"/>
              </a:solidFill>
            </a:endParaRPr>
          </a:p>
          <a:p>
            <a:pPr lvl="5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971800" y="0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en.wikipedia.org/wiki/Dual_process_theory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5127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Syllogism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541019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Syllogism – typically, a 3-line argument   			containing two premises (lines 1 			&amp; 2) in support of a conclusion 			(line 3).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Not all syllogisms contain true premises.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Not all syllogisms contain valid logic.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Valid logic – a conclusion that </a:t>
            </a:r>
            <a:r>
              <a:rPr lang="en-US" b="1" i="1" u="sng" dirty="0" smtClean="0">
                <a:solidFill>
                  <a:srgbClr val="0000FF"/>
                </a:solidFill>
              </a:rPr>
              <a:t>NECESSARILY</a:t>
            </a:r>
            <a:r>
              <a:rPr lang="en-US" b="1" dirty="0" smtClean="0">
                <a:solidFill>
                  <a:srgbClr val="0000FF"/>
                </a:solidFill>
              </a:rPr>
              <a:t> follows from the premises.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Syllogisms that contain true premises </a:t>
            </a:r>
            <a:r>
              <a:rPr lang="en-US" b="1" i="1" dirty="0" smtClean="0">
                <a:solidFill>
                  <a:srgbClr val="0000FF"/>
                </a:solidFill>
              </a:rPr>
              <a:t>and</a:t>
            </a:r>
            <a:r>
              <a:rPr lang="en-US" b="1" dirty="0" smtClean="0">
                <a:solidFill>
                  <a:srgbClr val="0000FF"/>
                </a:solidFill>
              </a:rPr>
              <a:t> valid logic are said to be “sound”.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200400" y="12862"/>
            <a:ext cx="259045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en.wikipedia.org/wiki/Syllogism</a:t>
            </a:r>
            <a:endParaRPr lang="en-US" sz="1200" dirty="0" smtClean="0"/>
          </a:p>
        </p:txBody>
      </p:sp>
      <p:pic>
        <p:nvPicPr>
          <p:cNvPr id="4098" name="Picture 2" descr="File:Aristotle Altemps Inv857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15" y="0"/>
            <a:ext cx="920715" cy="123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ile:Aristotle Altemps Inv857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85" y="-1"/>
            <a:ext cx="920715" cy="123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14600" y="289860"/>
            <a:ext cx="419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en.wikipedia.org/wiki/File:Aristotle_Altemps_Inv8575.jpg</a:t>
            </a:r>
            <a:endParaRPr lang="en-US" sz="1200" dirty="0" smtClean="0"/>
          </a:p>
          <a:p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75569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Modus </a:t>
            </a:r>
            <a:r>
              <a:rPr lang="en-US" b="1" dirty="0" err="1" smtClean="0">
                <a:solidFill>
                  <a:srgbClr val="FF0000"/>
                </a:solidFill>
              </a:rPr>
              <a:t>Tollens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Modus </a:t>
            </a:r>
            <a:r>
              <a:rPr lang="en-US" b="1" dirty="0" err="1" smtClean="0">
                <a:solidFill>
                  <a:srgbClr val="0000FF"/>
                </a:solidFill>
              </a:rPr>
              <a:t>Tollens</a:t>
            </a:r>
            <a:r>
              <a:rPr lang="en-US" b="1" dirty="0" smtClean="0">
                <a:solidFill>
                  <a:srgbClr val="0000FF"/>
                </a:solidFill>
              </a:rPr>
              <a:t> – A valid form reasoning that 	arises from denying the consequent.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Antecedent – The first portion of a proposition.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Consequent – The last portion of a proposition.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smtClean="0">
                <a:solidFill>
                  <a:srgbClr val="0000FF"/>
                </a:solidFill>
              </a:rPr>
              <a:t>If P </a:t>
            </a:r>
            <a:r>
              <a:rPr lang="en-US" b="1" dirty="0" smtClean="0">
                <a:solidFill>
                  <a:srgbClr val="0000FF"/>
                </a:solidFill>
              </a:rPr>
              <a:t>is true, then Q is true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Q is not true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Therefore, P is not true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124200" y="36392"/>
            <a:ext cx="29402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en.wikipedia.org/wiki/Modus_tollens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06103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Modus Ponens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Modus Ponens – A valid form reasoning that 	arises from affirming the antecedent.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Antecedent – The first portion of a proposition.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Consequent – The last portion of a proposition.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If P is true, then Q is true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P is true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Therefore, </a:t>
            </a:r>
            <a:r>
              <a:rPr lang="en-US" b="1" smtClean="0">
                <a:solidFill>
                  <a:srgbClr val="0000FF"/>
                </a:solidFill>
              </a:rPr>
              <a:t>Q is true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124200" y="36392"/>
            <a:ext cx="29402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en.wikipedia.org/wiki/Modus_tollens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96399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712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Mental Representations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Mental Representation -  “a hypothetical 			internal cognitive symbol that 			corresponds to external reality”.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Note: Be careful to distinguish these…</a:t>
            </a:r>
          </a:p>
          <a:p>
            <a:pPr lvl="1"/>
            <a:r>
              <a:rPr lang="en-US" b="1" dirty="0">
                <a:solidFill>
                  <a:srgbClr val="00B050"/>
                </a:solidFill>
              </a:rPr>
              <a:t>Brain States – e.g., action potentials, firing rates, 		</a:t>
            </a:r>
            <a:r>
              <a:rPr lang="en-US" b="1" dirty="0" smtClean="0">
                <a:solidFill>
                  <a:srgbClr val="00B050"/>
                </a:solidFill>
              </a:rPr>
              <a:t>	synchronized </a:t>
            </a:r>
            <a:r>
              <a:rPr lang="en-US" b="1" dirty="0">
                <a:solidFill>
                  <a:srgbClr val="00B050"/>
                </a:solidFill>
              </a:rPr>
              <a:t>neural </a:t>
            </a:r>
            <a:r>
              <a:rPr lang="en-US" b="1" dirty="0" smtClean="0">
                <a:solidFill>
                  <a:srgbClr val="00B050"/>
                </a:solidFill>
              </a:rPr>
              <a:t>firing, EEG </a:t>
            </a:r>
            <a:r>
              <a:rPr lang="en-US" b="1" dirty="0">
                <a:solidFill>
                  <a:srgbClr val="00B050"/>
                </a:solidFill>
              </a:rPr>
              <a:t>recordings, </a:t>
            </a:r>
            <a:r>
              <a:rPr lang="en-US" b="1" dirty="0" smtClean="0">
                <a:solidFill>
                  <a:srgbClr val="00B050"/>
                </a:solidFill>
              </a:rPr>
              <a:t>			B.O.L.D</a:t>
            </a:r>
            <a:r>
              <a:rPr lang="en-US" b="1" dirty="0">
                <a:solidFill>
                  <a:srgbClr val="00B050"/>
                </a:solidFill>
              </a:rPr>
              <a:t>. </a:t>
            </a:r>
            <a:r>
              <a:rPr lang="en-US" b="1" dirty="0" smtClean="0">
                <a:solidFill>
                  <a:srgbClr val="00B050"/>
                </a:solidFill>
              </a:rPr>
              <a:t>signals, </a:t>
            </a:r>
            <a:r>
              <a:rPr lang="en-US" b="1" dirty="0" err="1" smtClean="0">
                <a:solidFill>
                  <a:srgbClr val="00B050"/>
                </a:solidFill>
              </a:rPr>
              <a:t>rCBF</a:t>
            </a:r>
            <a:r>
              <a:rPr lang="en-US" b="1" dirty="0" smtClean="0">
                <a:solidFill>
                  <a:srgbClr val="00B050"/>
                </a:solidFill>
              </a:rPr>
              <a:t> (regional cerebral 			blood flow).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			</a:t>
            </a:r>
            <a:r>
              <a:rPr lang="en-US" b="1" dirty="0" smtClean="0">
                <a:solidFill>
                  <a:srgbClr val="00B050"/>
                </a:solidFill>
              </a:rPr>
              <a:t>	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“Mental” States – e.g., </a:t>
            </a:r>
            <a:r>
              <a:rPr lang="en-US" b="1" dirty="0">
                <a:solidFill>
                  <a:srgbClr val="00B050"/>
                </a:solidFill>
              </a:rPr>
              <a:t>sensations, perceptions, </a:t>
            </a:r>
            <a:r>
              <a:rPr lang="en-US" b="1" dirty="0" smtClean="0">
                <a:solidFill>
                  <a:srgbClr val="00B050"/>
                </a:solidFill>
              </a:rPr>
              <a:t>			attention</a:t>
            </a:r>
            <a:r>
              <a:rPr lang="en-US" b="1" dirty="0">
                <a:solidFill>
                  <a:srgbClr val="00B050"/>
                </a:solidFill>
              </a:rPr>
              <a:t>, </a:t>
            </a:r>
            <a:r>
              <a:rPr lang="en-US" b="1" dirty="0" smtClean="0">
                <a:solidFill>
                  <a:srgbClr val="00B050"/>
                </a:solidFill>
              </a:rPr>
              <a:t>memories, thinking, reasoning, 			mental (audio / visual ) imagery, 				emotions, intentions, beliefs, attitudes.</a:t>
            </a:r>
            <a:endParaRPr lang="en-US" b="1" dirty="0">
              <a:solidFill>
                <a:srgbClr val="00B050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743200" y="152400"/>
            <a:ext cx="342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hlinkClick r:id="rId2"/>
              </a:rPr>
              <a:t>http://</a:t>
            </a:r>
            <a:r>
              <a:rPr lang="en-US" sz="1200" dirty="0" smtClean="0">
                <a:solidFill>
                  <a:srgbClr val="0000FF"/>
                </a:solidFill>
                <a:hlinkClick r:id="rId2"/>
              </a:rPr>
              <a:t>en.wikipedia.org/wiki/Mental_representation</a:t>
            </a:r>
            <a:endParaRPr lang="en-US" sz="1200" dirty="0" smtClean="0">
              <a:solidFill>
                <a:srgbClr val="0000FF"/>
              </a:solidFill>
            </a:endParaRPr>
          </a:p>
          <a:p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20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Analogical </a:t>
            </a:r>
            <a:r>
              <a:rPr lang="en-US" b="1" dirty="0" smtClean="0">
                <a:solidFill>
                  <a:srgbClr val="FF0000"/>
                </a:solidFill>
              </a:rPr>
              <a:t>Representations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Analogical </a:t>
            </a:r>
            <a:r>
              <a:rPr lang="en-US" b="1" dirty="0" smtClean="0">
                <a:solidFill>
                  <a:srgbClr val="0000FF"/>
                </a:solidFill>
              </a:rPr>
              <a:t>Representation - a symbol that 	</a:t>
            </a:r>
            <a:r>
              <a:rPr lang="en-US" b="1" i="1" u="sng" dirty="0" smtClean="0">
                <a:solidFill>
                  <a:srgbClr val="0000FF"/>
                </a:solidFill>
              </a:rPr>
              <a:t>physically resembles</a:t>
            </a:r>
            <a:r>
              <a:rPr lang="en-US" b="1" dirty="0" smtClean="0">
                <a:solidFill>
                  <a:srgbClr val="0000FF"/>
                </a:solidFill>
              </a:rPr>
              <a:t> its referent.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Onomatopoeia – </a:t>
            </a:r>
            <a:r>
              <a:rPr lang="en-US" b="1" dirty="0" err="1" smtClean="0">
                <a:solidFill>
                  <a:srgbClr val="0000FF"/>
                </a:solidFill>
              </a:rPr>
              <a:t>Clickity</a:t>
            </a:r>
            <a:r>
              <a:rPr lang="en-US" b="1" dirty="0" smtClean="0">
                <a:solidFill>
                  <a:srgbClr val="0000FF"/>
                </a:solidFill>
              </a:rPr>
              <a:t>-Clack, meow, moo, 		woof, oink, “splat”, “Ca-</a:t>
            </a:r>
            <a:r>
              <a:rPr lang="en-US" b="1" dirty="0" err="1" smtClean="0">
                <a:solidFill>
                  <a:srgbClr val="0000FF"/>
                </a:solidFill>
              </a:rPr>
              <a:t>Ching</a:t>
            </a:r>
            <a:r>
              <a:rPr lang="en-US" b="1" dirty="0" smtClean="0">
                <a:solidFill>
                  <a:srgbClr val="0000FF"/>
                </a:solidFill>
              </a:rPr>
              <a:t>!”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Some Roman Numerals – I, II, III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File:Right hand curve sign (India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2664861"/>
            <a:ext cx="1828800" cy="1523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81000" y="43242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hlinkClick r:id="rId3"/>
              </a:rPr>
              <a:t>http://commons.wikimedia.org/wiki/File:Right_hand_curve_sign_%</a:t>
            </a:r>
            <a:r>
              <a:rPr lang="en-US" sz="1000" dirty="0" smtClean="0">
                <a:hlinkClick r:id="rId3"/>
              </a:rPr>
              <a:t>28India%29.png</a:t>
            </a:r>
            <a:endParaRPr lang="en-US" sz="1000" dirty="0" smtClean="0"/>
          </a:p>
          <a:p>
            <a:endParaRPr lang="en-US" sz="1000" dirty="0"/>
          </a:p>
        </p:txBody>
      </p:sp>
      <p:pic>
        <p:nvPicPr>
          <p:cNvPr id="1030" name="Picture 6" descr="File:Gender neutral toilet sign gu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540824"/>
            <a:ext cx="2362200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09800" y="76200"/>
            <a:ext cx="502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5"/>
              </a:rPr>
              <a:t>http://</a:t>
            </a:r>
            <a:r>
              <a:rPr lang="en-US" sz="1200" dirty="0" smtClean="0">
                <a:hlinkClick r:id="rId5"/>
              </a:rPr>
              <a:t>commons.wikimedia.org/wiki/File:Gender_neutral_toilet_sign_gu.jpg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7679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Symbolic </a:t>
            </a:r>
            <a:r>
              <a:rPr lang="en-US" b="1" dirty="0" smtClean="0">
                <a:solidFill>
                  <a:srgbClr val="FF0000"/>
                </a:solidFill>
              </a:rPr>
              <a:t>Representations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Symbolic Representation – an </a:t>
            </a:r>
            <a:r>
              <a:rPr lang="en-US" b="1" i="1" u="sng" dirty="0" smtClean="0">
                <a:solidFill>
                  <a:srgbClr val="0000FF"/>
                </a:solidFill>
              </a:rPr>
              <a:t>arbitrary</a:t>
            </a:r>
            <a:r>
              <a:rPr lang="en-US" b="1" dirty="0" smtClean="0">
                <a:solidFill>
                  <a:srgbClr val="0000FF"/>
                </a:solidFill>
              </a:rPr>
              <a:t> 		correspondence between two systems.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Most Words </a:t>
            </a:r>
            <a:r>
              <a:rPr lang="en-US" b="1" dirty="0">
                <a:solidFill>
                  <a:srgbClr val="0000FF"/>
                </a:solidFill>
              </a:rPr>
              <a:t>– </a:t>
            </a:r>
            <a:r>
              <a:rPr lang="en-US" b="1" dirty="0" smtClean="0">
                <a:solidFill>
                  <a:srgbClr val="0000FF"/>
                </a:solidFill>
              </a:rPr>
              <a:t>blue, short, inconsequential,  			“Liberal Arts College”, “Psychology”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Some Roman Numerals – </a:t>
            </a:r>
            <a:r>
              <a:rPr lang="en-US" b="1" dirty="0" smtClean="0">
                <a:solidFill>
                  <a:srgbClr val="0000FF"/>
                </a:solidFill>
              </a:rPr>
              <a:t>IV, X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smtClean="0">
                <a:solidFill>
                  <a:srgbClr val="0000FF"/>
                </a:solidFill>
              </a:rPr>
              <a:t>XCVII</a:t>
            </a: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File:Vienna Convention road sign B2a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622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41718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hlinkClick r:id="rId3"/>
              </a:rPr>
              <a:t>http://</a:t>
            </a:r>
            <a:r>
              <a:rPr lang="en-US" sz="1000" dirty="0" smtClean="0">
                <a:hlinkClick r:id="rId3"/>
              </a:rPr>
              <a:t>commons.wikimedia.org/wiki/File:Vienna_Convention_road_sign_B2a.svg</a:t>
            </a:r>
            <a:endParaRPr lang="en-US" sz="1000" dirty="0" smtClean="0"/>
          </a:p>
          <a:p>
            <a:endParaRPr lang="en-US" sz="1000" dirty="0"/>
          </a:p>
        </p:txBody>
      </p:sp>
      <p:pic>
        <p:nvPicPr>
          <p:cNvPr id="2052" name="Picture 4" descr="File:English alphabet - Modern No. 20 scrip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310881"/>
            <a:ext cx="1464113" cy="165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133600" y="152400"/>
            <a:ext cx="548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linkClick r:id="rId5"/>
              </a:rPr>
              <a:t>http://commons.wikimedia.org/wiki/File:English_alphabet_-_Modern_No._</a:t>
            </a:r>
            <a:r>
              <a:rPr lang="en-US" sz="1000" dirty="0" smtClean="0">
                <a:hlinkClick r:id="rId5"/>
              </a:rPr>
              <a:t>20_script.png</a:t>
            </a:r>
            <a:endParaRPr lang="en-US" sz="1000" dirty="0" smtClean="0"/>
          </a:p>
          <a:p>
            <a:endParaRPr lang="en-US" sz="1000" dirty="0"/>
          </a:p>
        </p:txBody>
      </p:sp>
      <p:pic>
        <p:nvPicPr>
          <p:cNvPr id="2054" name="Picture 6" descr="File:MUTCD R1-2.sv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514600"/>
            <a:ext cx="1726044" cy="152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601634" y="4156501"/>
            <a:ext cx="338996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linkClick r:id="rId7"/>
              </a:rPr>
              <a:t>http://</a:t>
            </a:r>
            <a:r>
              <a:rPr lang="en-US" sz="1000" dirty="0" smtClean="0">
                <a:hlinkClick r:id="rId7"/>
              </a:rPr>
              <a:t>commons.wikimedia.org/wiki/File:MUTCD_R1-2.svg</a:t>
            </a:r>
            <a:endParaRPr lang="en-US" sz="10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0834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Mental Images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610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Mental Rotation – Shepard &amp; </a:t>
            </a:r>
            <a:r>
              <a:rPr lang="en-US" b="1" dirty="0" err="1" smtClean="0">
                <a:solidFill>
                  <a:srgbClr val="0000FF"/>
                </a:solidFill>
              </a:rPr>
              <a:t>Metzlar</a:t>
            </a:r>
            <a:r>
              <a:rPr lang="en-US" b="1" dirty="0" smtClean="0">
                <a:solidFill>
                  <a:srgbClr val="0000FF"/>
                </a:solidFill>
              </a:rPr>
              <a:t>, 1971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PubMed ID </a:t>
            </a:r>
            <a:r>
              <a:rPr lang="en-US" b="1" dirty="0" smtClean="0">
                <a:solidFill>
                  <a:srgbClr val="0000FF"/>
                </a:solidFill>
              </a:rPr>
              <a:t>5540314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Greater Rotational Angles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Longer Reaction Times</a:t>
            </a:r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297097" y="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https://en.wikipedia.org/wiki/File:MR_TMR.jpg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733800"/>
            <a:ext cx="3552825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80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Judgment &amp; Reasoning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Judgment – The process of extrapolating 			from evidence to draw conclusions.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File:Daniel KAHNE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551" y="2590800"/>
            <a:ext cx="249033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8296" y="5562600"/>
            <a:ext cx="57024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Daniel </a:t>
            </a:r>
            <a:r>
              <a:rPr lang="en-US" b="1" dirty="0" err="1" smtClean="0">
                <a:solidFill>
                  <a:srgbClr val="0000FF"/>
                </a:solidFill>
              </a:rPr>
              <a:t>Kahneman</a:t>
            </a:r>
            <a:r>
              <a:rPr lang="en-US" b="1" dirty="0" smtClean="0">
                <a:solidFill>
                  <a:srgbClr val="0000FF"/>
                </a:solidFill>
              </a:rPr>
              <a:t> (b. 1934)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2002 Nobel Prize in Economics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Princeton Psychologist / U.C. Berkeley Ph.D. in Psychology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Judgment &amp; Decision Making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2438400" y="76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hlinkClick r:id="rId3"/>
              </a:rPr>
              <a:t>http://</a:t>
            </a:r>
            <a:r>
              <a:rPr lang="en-US" sz="1400" dirty="0" smtClean="0">
                <a:hlinkClick r:id="rId3"/>
              </a:rPr>
              <a:t>en.wikipedia.org/wiki/File:Daniel_KAHNEMAN.jpg</a:t>
            </a:r>
            <a:endParaRPr lang="en-US" sz="1400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2143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Heuristics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Heuristic – a judgment strategy that favors 		speed and ease over accuracy.</a:t>
            </a:r>
          </a:p>
          <a:p>
            <a:pPr lvl="2"/>
            <a:r>
              <a:rPr lang="en-US" b="1" dirty="0">
                <a:solidFill>
                  <a:srgbClr val="0000FF"/>
                </a:solidFill>
                <a:hlinkClick r:id="rId2"/>
              </a:rPr>
              <a:t>http://</a:t>
            </a:r>
            <a:r>
              <a:rPr lang="en-US" b="1" dirty="0" smtClean="0">
                <a:solidFill>
                  <a:srgbClr val="0000FF"/>
                </a:solidFill>
                <a:hlinkClick r:id="rId2"/>
              </a:rPr>
              <a:t>en.wikipedia.org/wiki/Heuristic</a:t>
            </a: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/>
              <a:t>Critical Thinking Question – Why might 	evolution favor heuristics?</a:t>
            </a:r>
          </a:p>
          <a:p>
            <a:endParaRPr lang="en-US" b="1" dirty="0"/>
          </a:p>
          <a:p>
            <a:r>
              <a:rPr lang="en-US" b="1" dirty="0"/>
              <a:t>Critical Thinking Question – How might 	evolution lead to stereotyping?</a:t>
            </a:r>
          </a:p>
          <a:p>
            <a:endParaRPr lang="en-US" b="1" dirty="0" smtClean="0"/>
          </a:p>
          <a:p>
            <a:endParaRPr lang="en-US" b="1" dirty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47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Availability Heuristic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Availability Heuristic – a cognitive shortcut 	that relies on the ease of generating 	(“availability of”) examples.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Function</a:t>
            </a:r>
            <a:r>
              <a:rPr lang="en-US" b="1" dirty="0">
                <a:solidFill>
                  <a:srgbClr val="0000FF"/>
                </a:solidFill>
              </a:rPr>
              <a:t>: Judging </a:t>
            </a:r>
            <a:r>
              <a:rPr lang="en-US" b="1" i="1" u="sng" dirty="0" smtClean="0">
                <a:solidFill>
                  <a:srgbClr val="0000FF"/>
                </a:solidFill>
              </a:rPr>
              <a:t>frequency</a:t>
            </a:r>
            <a:endParaRPr lang="en-US" b="1" i="1" u="sng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Implementation: Use </a:t>
            </a:r>
            <a:r>
              <a:rPr lang="en-US" b="1" dirty="0" smtClean="0">
                <a:solidFill>
                  <a:srgbClr val="0000FF"/>
                </a:solidFill>
              </a:rPr>
              <a:t>example-accessibility to 		indicate frequency (probability).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Limitation: </a:t>
            </a:r>
            <a:r>
              <a:rPr lang="en-US" b="1" dirty="0" smtClean="0">
                <a:solidFill>
                  <a:srgbClr val="0000FF"/>
                </a:solidFill>
              </a:rPr>
              <a:t>Errors arise when availability (ease of 		generating examples) is NOT correlated with  		the empirically observed frequencies.</a:t>
            </a:r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/>
          </a:p>
          <a:p>
            <a:endParaRPr lang="en-US" b="1" dirty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895600" y="74292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en.wikipedia.org/wiki/Availability_heuristic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3397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Availability Heuristic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Availability Heuristic –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Examples: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Does the letter “R” occur more </a:t>
            </a:r>
            <a:r>
              <a:rPr lang="en-US" b="1" u="sng" dirty="0" smtClean="0">
                <a:solidFill>
                  <a:srgbClr val="0000FF"/>
                </a:solidFill>
              </a:rPr>
              <a:t>frequently</a:t>
            </a:r>
            <a:r>
              <a:rPr lang="en-US" b="1" dirty="0" smtClean="0">
                <a:solidFill>
                  <a:srgbClr val="0000FF"/>
                </a:solidFill>
              </a:rPr>
              <a:t> in the first or third position of words?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People can more easily recall words with “R” first than with “R” third. 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They incorrectly conclude “R – First” is more frequent.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Are male and female students late to class equally </a:t>
            </a:r>
            <a:r>
              <a:rPr lang="en-US" b="1" u="sng" dirty="0" smtClean="0">
                <a:solidFill>
                  <a:srgbClr val="0000FF"/>
                </a:solidFill>
              </a:rPr>
              <a:t>frequently</a:t>
            </a:r>
            <a:r>
              <a:rPr lang="en-US" b="1" dirty="0" smtClean="0">
                <a:solidFill>
                  <a:srgbClr val="0000FF"/>
                </a:solidFill>
              </a:rPr>
              <a:t>?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Our answer may be skewed if we base our judgments on easily recallable male or female students.</a:t>
            </a:r>
            <a:endParaRPr lang="en-US" b="1" dirty="0">
              <a:solidFill>
                <a:srgbClr val="0000FF"/>
              </a:solidFill>
            </a:endParaRPr>
          </a:p>
          <a:p>
            <a:pPr lvl="3"/>
            <a:endParaRPr lang="en-US" dirty="0" smtClean="0">
              <a:solidFill>
                <a:srgbClr val="0000FF"/>
              </a:solidFill>
            </a:endParaRPr>
          </a:p>
          <a:p>
            <a:pPr lvl="3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/>
          </a:p>
          <a:p>
            <a:endParaRPr lang="en-US" b="1" dirty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895600" y="74292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en.wikipedia.org/wiki/Availability_heuristic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5463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2591</TotalTime>
  <Words>332</Words>
  <Application>Microsoft Office PowerPoint</Application>
  <PresentationFormat>On-screen Show (4:3)</PresentationFormat>
  <Paragraphs>239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Cognition:</vt:lpstr>
      <vt:lpstr>Mental Representations</vt:lpstr>
      <vt:lpstr>Analogical Representations</vt:lpstr>
      <vt:lpstr>Symbolic Representations</vt:lpstr>
      <vt:lpstr>Mental Images</vt:lpstr>
      <vt:lpstr>Judgment &amp; Reasoning</vt:lpstr>
      <vt:lpstr>Heuristics</vt:lpstr>
      <vt:lpstr>Availability Heuristic</vt:lpstr>
      <vt:lpstr>Availability Heuristic</vt:lpstr>
      <vt:lpstr>Representativeness Heuristic</vt:lpstr>
      <vt:lpstr>Representativeness Heuristic</vt:lpstr>
      <vt:lpstr>Confirmation Bias</vt:lpstr>
      <vt:lpstr>Dual Process Theory</vt:lpstr>
      <vt:lpstr>Syllogism</vt:lpstr>
      <vt:lpstr>Modus Tollens</vt:lpstr>
      <vt:lpstr>Modus Ponens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264</cp:revision>
  <cp:lastPrinted>2014-01-23T23:58:50Z</cp:lastPrinted>
  <dcterms:created xsi:type="dcterms:W3CDTF">2014-01-20T19:44:22Z</dcterms:created>
  <dcterms:modified xsi:type="dcterms:W3CDTF">2017-10-11T16:52:47Z</dcterms:modified>
</cp:coreProperties>
</file>