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310" r:id="rId2"/>
    <p:sldId id="293" r:id="rId3"/>
    <p:sldId id="294" r:id="rId4"/>
    <p:sldId id="307" r:id="rId5"/>
    <p:sldId id="297" r:id="rId6"/>
    <p:sldId id="308" r:id="rId7"/>
    <p:sldId id="299" r:id="rId8"/>
    <p:sldId id="300" r:id="rId9"/>
    <p:sldId id="301" r:id="rId10"/>
    <p:sldId id="302" r:id="rId11"/>
    <p:sldId id="305" r:id="rId12"/>
    <p:sldId id="306" r:id="rId13"/>
    <p:sldId id="303" r:id="rId14"/>
    <p:sldId id="264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8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2383679" y="1143000"/>
            <a:ext cx="4390946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charset="2"/>
              <a:buChar char="q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charset="2"/>
              <a:buChar char="q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charset="2"/>
              <a:buChar char="q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Genes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&amp;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Evolution</a:t>
            </a:r>
            <a:endParaRPr lang="en-US" altLang="en-US" sz="7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56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“The </a:t>
            </a:r>
            <a:r>
              <a:rPr lang="en-US" b="1" dirty="0" err="1" smtClean="0">
                <a:solidFill>
                  <a:srgbClr val="FF0000"/>
                </a:solidFill>
              </a:rPr>
              <a:t>Genographic</a:t>
            </a:r>
            <a:r>
              <a:rPr lang="en-US" b="1" dirty="0" smtClean="0">
                <a:solidFill>
                  <a:srgbClr val="FF0000"/>
                </a:solidFill>
              </a:rPr>
              <a:t> Project”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01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“The </a:t>
            </a:r>
            <a:r>
              <a:rPr lang="en-US" b="1" dirty="0" err="1" smtClean="0">
                <a:solidFill>
                  <a:srgbClr val="FF0000"/>
                </a:solidFill>
              </a:rPr>
              <a:t>Genographic</a:t>
            </a:r>
            <a:r>
              <a:rPr lang="en-US" b="1" dirty="0" smtClean="0">
                <a:solidFill>
                  <a:srgbClr val="FF0000"/>
                </a:solidFill>
              </a:rPr>
              <a:t> Project”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07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“The </a:t>
            </a:r>
            <a:r>
              <a:rPr lang="en-US" b="1" dirty="0" err="1" smtClean="0">
                <a:solidFill>
                  <a:srgbClr val="FF0000"/>
                </a:solidFill>
              </a:rPr>
              <a:t>Genographic</a:t>
            </a:r>
            <a:r>
              <a:rPr lang="en-US" b="1" dirty="0" smtClean="0">
                <a:solidFill>
                  <a:srgbClr val="FF0000"/>
                </a:solidFill>
              </a:rPr>
              <a:t> Project”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13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“The </a:t>
            </a:r>
            <a:r>
              <a:rPr lang="en-US" b="1" dirty="0" err="1" smtClean="0">
                <a:solidFill>
                  <a:srgbClr val="FF0000"/>
                </a:solidFill>
              </a:rPr>
              <a:t>Genographic</a:t>
            </a:r>
            <a:r>
              <a:rPr lang="en-US" b="1" dirty="0" smtClean="0">
                <a:solidFill>
                  <a:srgbClr val="FF0000"/>
                </a:solidFill>
              </a:rPr>
              <a:t> Project”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919058"/>
            <a:ext cx="6776742" cy="383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62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Genes &amp; Evolution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The two engines of evolution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Random Mutation </a:t>
            </a:r>
          </a:p>
          <a:p>
            <a:pPr lvl="1"/>
            <a:r>
              <a:rPr lang="en-US" b="1" u="sng" dirty="0">
                <a:solidFill>
                  <a:srgbClr val="0000FF"/>
                </a:solidFill>
              </a:rPr>
              <a:t>Non</a:t>
            </a:r>
            <a:r>
              <a:rPr lang="en-US" b="1" dirty="0">
                <a:solidFill>
                  <a:srgbClr val="0000FF"/>
                </a:solidFill>
              </a:rPr>
              <a:t>-Random Selection</a:t>
            </a: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Mantra </a:t>
            </a:r>
            <a:r>
              <a:rPr lang="en-US" b="1" dirty="0">
                <a:solidFill>
                  <a:srgbClr val="0000FF"/>
                </a:solidFill>
              </a:rPr>
              <a:t>– Selection is highly NON-random!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This point is often misunderstood by critics of evolution who ask, “How can the eye (or whatever) have evolved from random mutation alone?”.</a:t>
            </a: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4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Converging Evidence for Evolution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The evidence for modern evolutionary theory comes from many sources, including: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Examination of the resemblance between  genomes of various organisms. (molecular)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The geographic distribution of animals</a:t>
            </a:r>
            <a:r>
              <a:rPr lang="en-US" b="1" dirty="0" smtClean="0">
                <a:solidFill>
                  <a:srgbClr val="0000FF"/>
                </a:solidFill>
              </a:rPr>
              <a:t>, and plants.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The fossil record (least </a:t>
            </a:r>
            <a:r>
              <a:rPr lang="en-US" b="1" dirty="0" smtClean="0">
                <a:solidFill>
                  <a:srgbClr val="0000FF"/>
                </a:solidFill>
              </a:rPr>
              <a:t>important…we’re </a:t>
            </a:r>
            <a:r>
              <a:rPr lang="en-US" b="1" dirty="0">
                <a:solidFill>
                  <a:srgbClr val="0000FF"/>
                </a:solidFill>
              </a:rPr>
              <a:t>lucky that fossils even occur at all…what a bonus that the fossil record is </a:t>
            </a:r>
            <a:r>
              <a:rPr lang="en-US" b="1" dirty="0" smtClean="0">
                <a:solidFill>
                  <a:srgbClr val="0000FF"/>
                </a:solidFill>
              </a:rPr>
              <a:t>confirmatory!)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97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Evolution is Falsifiable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We could find evidence that contradicts the evolutionary time line. (We don’t.)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rgbClr val="0000FF"/>
                </a:solidFill>
              </a:rPr>
              <a:t>We could find an organ that is irreducibly complex. (We don’t.)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rgbClr val="0000FF"/>
                </a:solidFill>
              </a:rPr>
              <a:t>Falsifiability is a scientific strength (counter-intuitively for some folks)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05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“Transitive” Theorem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A=B: 	B=C:		Therefore, A=C</a:t>
            </a:r>
          </a:p>
          <a:p>
            <a:endParaRPr lang="en-US" b="1" i="1" dirty="0">
              <a:solidFill>
                <a:srgbClr val="0000FF"/>
              </a:solidFill>
              <a:effectLst/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Psychology depends on Biology</a:t>
            </a:r>
          </a:p>
          <a:p>
            <a:pPr lvl="2"/>
            <a:r>
              <a:rPr lang="en-US" sz="1800" b="1" dirty="0" smtClean="0">
                <a:solidFill>
                  <a:srgbClr val="0000FF"/>
                </a:solidFill>
              </a:rPr>
              <a:t>There is a biological basis for ALL behaviors, thoughts, and feelings</a:t>
            </a: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  <a:effectLst/>
              </a:rPr>
              <a:t>Biology depends on Evolution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Therefore, Psychology Depends on Evolution</a:t>
            </a:r>
          </a:p>
          <a:p>
            <a:pPr lvl="2"/>
            <a:r>
              <a:rPr lang="en-US" sz="1600" b="1" dirty="0" smtClean="0">
                <a:solidFill>
                  <a:srgbClr val="0000FF"/>
                </a:solidFill>
                <a:effectLst/>
              </a:rPr>
              <a:t>Psychology also depends on the Big Bang, because biology and evolution do, too!</a:t>
            </a:r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22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“Transitive” Theorem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A=B: 	B=C:		Therefore, A=C</a:t>
            </a:r>
          </a:p>
          <a:p>
            <a:endParaRPr lang="en-US" b="1" i="1" dirty="0">
              <a:solidFill>
                <a:srgbClr val="0000FF"/>
              </a:solidFill>
              <a:effectLst/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Psychology depends on Biology</a:t>
            </a:r>
          </a:p>
          <a:p>
            <a:pPr lvl="2"/>
            <a:r>
              <a:rPr lang="en-US" sz="1800" b="1" dirty="0" smtClean="0">
                <a:solidFill>
                  <a:srgbClr val="0000FF"/>
                </a:solidFill>
              </a:rPr>
              <a:t>There is a biological basis for ALL behaviors, thoughts, and feelings</a:t>
            </a: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  <a:effectLst/>
              </a:rPr>
              <a:t>Biology depends on Evolution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Therefore, Psychology Depends on Evolution</a:t>
            </a:r>
          </a:p>
          <a:p>
            <a:pPr lvl="2"/>
            <a:r>
              <a:rPr lang="en-US" sz="1600" b="1" dirty="0" smtClean="0">
                <a:solidFill>
                  <a:srgbClr val="0000FF"/>
                </a:solidFill>
                <a:effectLst/>
              </a:rPr>
              <a:t>Psychology also depends on the Big Bang, because biology and evolution do, too!</a:t>
            </a:r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83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“The </a:t>
            </a:r>
            <a:r>
              <a:rPr lang="en-US" b="1" dirty="0" err="1" smtClean="0">
                <a:solidFill>
                  <a:srgbClr val="FF0000"/>
                </a:solidFill>
              </a:rPr>
              <a:t>Genographic</a:t>
            </a:r>
            <a:r>
              <a:rPr lang="en-US" b="1" dirty="0" smtClean="0">
                <a:solidFill>
                  <a:srgbClr val="FF0000"/>
                </a:solidFill>
              </a:rPr>
              <a:t> Project”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83" y="1239545"/>
            <a:ext cx="8982075" cy="56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72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“The </a:t>
            </a:r>
            <a:r>
              <a:rPr lang="en-US" b="1" dirty="0" err="1" smtClean="0">
                <a:solidFill>
                  <a:srgbClr val="FF0000"/>
                </a:solidFill>
              </a:rPr>
              <a:t>Genographic</a:t>
            </a:r>
            <a:r>
              <a:rPr lang="en-US" b="1" dirty="0" smtClean="0">
                <a:solidFill>
                  <a:srgbClr val="FF0000"/>
                </a:solidFill>
              </a:rPr>
              <a:t> Project”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" y="1266825"/>
            <a:ext cx="8943975" cy="559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19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“The </a:t>
            </a:r>
            <a:r>
              <a:rPr lang="en-US" b="1" dirty="0" err="1" smtClean="0">
                <a:solidFill>
                  <a:srgbClr val="FF0000"/>
                </a:solidFill>
              </a:rPr>
              <a:t>Genographic</a:t>
            </a:r>
            <a:r>
              <a:rPr lang="en-US" b="1" dirty="0" smtClean="0">
                <a:solidFill>
                  <a:srgbClr val="FF0000"/>
                </a:solidFill>
              </a:rPr>
              <a:t> Project”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30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203</Words>
  <Application>Microsoft Office PowerPoint</Application>
  <PresentationFormat>On-screen Show (4:3)</PresentationFormat>
  <Paragraphs>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ＭＳ Ｐゴシック</vt:lpstr>
      <vt:lpstr>Arial</vt:lpstr>
      <vt:lpstr>Calibri</vt:lpstr>
      <vt:lpstr>Office Theme</vt:lpstr>
      <vt:lpstr>PowerPoint Presentation</vt:lpstr>
      <vt:lpstr>Genes &amp; Evolution</vt:lpstr>
      <vt:lpstr>Converging Evidence for Evolution</vt:lpstr>
      <vt:lpstr>Evolution is Falsifiable</vt:lpstr>
      <vt:lpstr>The “Transitive” Theorem</vt:lpstr>
      <vt:lpstr>The “Transitive” Theorem</vt:lpstr>
      <vt:lpstr>“The Genographic Project”</vt:lpstr>
      <vt:lpstr>“The Genographic Project”</vt:lpstr>
      <vt:lpstr>“The Genographic Project”</vt:lpstr>
      <vt:lpstr>“The Genographic Project”</vt:lpstr>
      <vt:lpstr>“The Genographic Project”</vt:lpstr>
      <vt:lpstr>“The Genographic Project”</vt:lpstr>
      <vt:lpstr>“The Genographic Project”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28</cp:revision>
  <cp:lastPrinted>2014-01-23T23:58:50Z</cp:lastPrinted>
  <dcterms:created xsi:type="dcterms:W3CDTF">2014-01-20T19:44:22Z</dcterms:created>
  <dcterms:modified xsi:type="dcterms:W3CDTF">2017-09-07T22:14:53Z</dcterms:modified>
</cp:coreProperties>
</file>