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0" r:id="rId2"/>
    <p:sldId id="421" r:id="rId3"/>
    <p:sldId id="418" r:id="rId4"/>
    <p:sldId id="424" r:id="rId5"/>
    <p:sldId id="425" r:id="rId6"/>
    <p:sldId id="426" r:id="rId7"/>
    <p:sldId id="427" r:id="rId8"/>
    <p:sldId id="438" r:id="rId9"/>
    <p:sldId id="435" r:id="rId10"/>
    <p:sldId id="441" r:id="rId11"/>
    <p:sldId id="442" r:id="rId12"/>
    <p:sldId id="432" r:id="rId13"/>
    <p:sldId id="433" r:id="rId14"/>
    <p:sldId id="443" r:id="rId15"/>
    <p:sldId id="26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4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ESI19h4wDo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rug_withdrawal" TargetMode="External"/><Relationship Id="rId2" Type="http://schemas.openxmlformats.org/officeDocument/2006/relationships/hyperlink" Target="https://en.wikipedia.org/wiki/Substance_dependenc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earning#Associative_learn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en.wikipedia.org/wiki/File:Ivan_Pavlov_NLM3.jpg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PSM_V80_D211_Edward_Lee_Thorndike.png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hyperlink" Target="http://en.wikipedia.org/wiki/File:B.F._Skinner_at_Harvard_circa_1950.j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One_of_Pavlov's_dogs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24384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Learning: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/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Classical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(Pavlovian)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Conditioning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5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Other Classical Conditioning Phenomena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1"/>
            <a:ext cx="8991600" cy="472439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Generalization – Occurs when a </a:t>
            </a:r>
            <a:r>
              <a:rPr lang="en-US" b="1" dirty="0" smtClean="0">
                <a:solidFill>
                  <a:srgbClr val="0000FF"/>
                </a:solidFill>
              </a:rPr>
              <a:t>learned response </a:t>
            </a:r>
            <a:r>
              <a:rPr lang="en-US" b="1" dirty="0">
                <a:solidFill>
                  <a:srgbClr val="0000FF"/>
                </a:solidFill>
              </a:rPr>
              <a:t>to a </a:t>
            </a:r>
            <a:r>
              <a:rPr lang="en-US" b="1" dirty="0" smtClean="0">
                <a:solidFill>
                  <a:srgbClr val="0000FF"/>
                </a:solidFill>
              </a:rPr>
              <a:t>	stimulus </a:t>
            </a:r>
            <a:r>
              <a:rPr lang="en-US" b="1" dirty="0">
                <a:solidFill>
                  <a:srgbClr val="0000FF"/>
                </a:solidFill>
              </a:rPr>
              <a:t>transfers to a </a:t>
            </a:r>
            <a:r>
              <a:rPr lang="en-US" b="1" dirty="0" smtClean="0">
                <a:solidFill>
                  <a:srgbClr val="0000FF"/>
                </a:solidFill>
              </a:rPr>
              <a:t>similar (</a:t>
            </a:r>
            <a:r>
              <a:rPr lang="en-US" b="1" dirty="0">
                <a:solidFill>
                  <a:srgbClr val="0000FF"/>
                </a:solidFill>
              </a:rPr>
              <a:t>yet different) stimulus.</a:t>
            </a:r>
          </a:p>
          <a:p>
            <a:pPr lvl="1"/>
            <a:r>
              <a:rPr lang="en-US" sz="2400" b="1" dirty="0">
                <a:solidFill>
                  <a:srgbClr val="0000FF"/>
                </a:solidFill>
              </a:rPr>
              <a:t>Ex: Similar responses to a 440 Hz conditioned stimulus and 			a “new</a:t>
            </a:r>
            <a:r>
              <a:rPr lang="en-US" sz="2400" b="1" dirty="0" smtClean="0">
                <a:solidFill>
                  <a:srgbClr val="0000FF"/>
                </a:solidFill>
              </a:rPr>
              <a:t>” 450 Hz stimulus.</a:t>
            </a:r>
            <a:endParaRPr lang="en-US" sz="2400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Discrimination Learning – Occurs when a learned 	response to a stimulus does NOT transfer to a similar 	(yet different) stimulus.</a:t>
            </a:r>
          </a:p>
          <a:p>
            <a:pPr lvl="1"/>
            <a:r>
              <a:rPr lang="en-US" sz="2400" b="1" dirty="0" smtClean="0">
                <a:solidFill>
                  <a:srgbClr val="0000FF"/>
                </a:solidFill>
              </a:rPr>
              <a:t>Ex: A conditioned response occurs to a 440 Hz conditioned stimulus, but </a:t>
            </a:r>
            <a:r>
              <a:rPr lang="en-US" sz="2400" b="1" u="sng" dirty="0" smtClean="0">
                <a:solidFill>
                  <a:srgbClr val="0000FF"/>
                </a:solidFill>
              </a:rPr>
              <a:t>not</a:t>
            </a:r>
            <a:r>
              <a:rPr lang="en-US" sz="2400" b="1" dirty="0" smtClean="0">
                <a:solidFill>
                  <a:srgbClr val="0000FF"/>
                </a:solidFill>
              </a:rPr>
              <a:t> 	to a “new” 450 Hz stimulus.</a:t>
            </a:r>
          </a:p>
          <a:p>
            <a:pPr lvl="1"/>
            <a:endParaRPr lang="en-US" sz="2400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Generalization &amp; Discrimination are opposite phenomena.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8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Other Classical Conditioning Phenomena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0" y="9808"/>
            <a:ext cx="3733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https://commons.wikimedia.org/wiki/File:BauW170B.jpg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524000"/>
            <a:ext cx="3810000" cy="462753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743200" y="6324600"/>
            <a:ext cx="3886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www.youtube.com/watch?v=SESI19h4wDo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12068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Contiguity vs Contingency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Contiguity – The phenomenon in which two 	stimuli occur near each other in time. </a:t>
            </a: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Contingency – </a:t>
            </a:r>
            <a:r>
              <a:rPr lang="en-US" b="1" dirty="0">
                <a:solidFill>
                  <a:srgbClr val="0000FF"/>
                </a:solidFill>
              </a:rPr>
              <a:t>The phenomenon in which </a:t>
            </a:r>
            <a:r>
              <a:rPr lang="en-US" b="1" dirty="0" smtClean="0">
                <a:solidFill>
                  <a:srgbClr val="0000FF"/>
                </a:solidFill>
              </a:rPr>
              <a:t>the 	occurrence of one stimulus “reliably” 	(statistically) predicts the occurrence of a 	subsequent stimulus.  </a:t>
            </a: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Mantra – Animals are sensitive to environmental 	contingencies (more so than to contiguities). 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5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Classical Conditioning &amp; Drug Use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At a biological level, the </a:t>
            </a:r>
            <a:r>
              <a:rPr lang="en-US" b="1" dirty="0" smtClean="0">
                <a:solidFill>
                  <a:srgbClr val="0000FF"/>
                </a:solidFill>
              </a:rPr>
              <a:t>conditioned response (CR) acts as a preparatory reaction </a:t>
            </a:r>
            <a:r>
              <a:rPr lang="en-US" b="1" dirty="0" smtClean="0">
                <a:solidFill>
                  <a:srgbClr val="0000FF"/>
                </a:solidFill>
              </a:rPr>
              <a:t>– in </a:t>
            </a:r>
            <a:r>
              <a:rPr lang="en-US" b="1" dirty="0" smtClean="0">
                <a:solidFill>
                  <a:srgbClr val="0000FF"/>
                </a:solidFill>
              </a:rPr>
              <a:t>the presence of conditioned stimuli – to help the body maintain homeostasis.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Homeostasis – the tendency for a system 	(biological or otherwise) to operate in a 	relatively constant range.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8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Classical Conditioning &amp; Drug Use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Tolerance – The reduced reaction to a drug after repeated use.</a:t>
            </a:r>
          </a:p>
          <a:p>
            <a:pPr lvl="2"/>
            <a:r>
              <a:rPr lang="en-US" sz="1400" b="1" dirty="0" smtClean="0">
                <a:solidFill>
                  <a:srgbClr val="0000FF"/>
                </a:solidFill>
              </a:rPr>
              <a:t>https://en.wikipedia.org/wiki/Drug_tolerance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Dependence </a:t>
            </a:r>
            <a:r>
              <a:rPr lang="en-US" b="1" dirty="0" smtClean="0">
                <a:solidFill>
                  <a:srgbClr val="0000FF"/>
                </a:solidFill>
              </a:rPr>
              <a:t>– A condition “that </a:t>
            </a:r>
            <a:r>
              <a:rPr lang="en-US" b="1" dirty="0">
                <a:solidFill>
                  <a:srgbClr val="0000FF"/>
                </a:solidFill>
              </a:rPr>
              <a:t>develops from </a:t>
            </a:r>
            <a:r>
              <a:rPr lang="en-US" b="1" dirty="0" smtClean="0">
                <a:solidFill>
                  <a:srgbClr val="0000FF"/>
                </a:solidFill>
              </a:rPr>
              <a:t>repeated </a:t>
            </a:r>
            <a:r>
              <a:rPr lang="en-US" b="1" dirty="0">
                <a:solidFill>
                  <a:srgbClr val="0000FF"/>
                </a:solidFill>
              </a:rPr>
              <a:t>drug </a:t>
            </a:r>
            <a:r>
              <a:rPr lang="en-US" b="1" dirty="0" smtClean="0">
                <a:solidFill>
                  <a:srgbClr val="0000FF"/>
                </a:solidFill>
              </a:rPr>
              <a:t>	administration</a:t>
            </a:r>
            <a:r>
              <a:rPr lang="en-US" b="1" dirty="0">
                <a:solidFill>
                  <a:srgbClr val="0000FF"/>
                </a:solidFill>
              </a:rPr>
              <a:t>, and which </a:t>
            </a:r>
            <a:r>
              <a:rPr lang="en-US" b="1" dirty="0" smtClean="0">
                <a:solidFill>
                  <a:srgbClr val="0000FF"/>
                </a:solidFill>
              </a:rPr>
              <a:t>results </a:t>
            </a:r>
            <a:r>
              <a:rPr lang="en-US" b="1" dirty="0">
                <a:solidFill>
                  <a:srgbClr val="0000FF"/>
                </a:solidFill>
              </a:rPr>
              <a:t>in withdrawal upon </a:t>
            </a:r>
            <a:r>
              <a:rPr lang="en-US" b="1" dirty="0" smtClean="0">
                <a:solidFill>
                  <a:srgbClr val="0000FF"/>
                </a:solidFill>
              </a:rPr>
              <a:t>	cessation </a:t>
            </a:r>
            <a:r>
              <a:rPr lang="en-US" b="1" dirty="0">
                <a:solidFill>
                  <a:srgbClr val="0000FF"/>
                </a:solidFill>
              </a:rPr>
              <a:t>of drug </a:t>
            </a:r>
            <a:r>
              <a:rPr lang="en-US" b="1" dirty="0" smtClean="0">
                <a:solidFill>
                  <a:srgbClr val="0000FF"/>
                </a:solidFill>
              </a:rPr>
              <a:t>use.”</a:t>
            </a:r>
          </a:p>
          <a:p>
            <a:pPr lvl="2"/>
            <a:r>
              <a:rPr lang="en-US" sz="1400" b="1" dirty="0">
                <a:solidFill>
                  <a:srgbClr val="0000FF"/>
                </a:solidFill>
                <a:hlinkClick r:id="rId2"/>
              </a:rPr>
              <a:t>https://</a:t>
            </a:r>
            <a:r>
              <a:rPr lang="en-US" sz="1400" b="1" dirty="0" smtClean="0">
                <a:solidFill>
                  <a:srgbClr val="0000FF"/>
                </a:solidFill>
                <a:hlinkClick r:id="rId2"/>
              </a:rPr>
              <a:t>en.wikipedia.org/wiki/Substance_dependence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Withdrawal – an ensemble of psychological and/or physiological 	symptoms that occurs upon cessation of drug use. 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Symptoms might include irritability, anxiety, shaking, sweating, heart-rate changes, fatigue, nausea, dizziness, insomnia, headache, etc. </a:t>
            </a:r>
          </a:p>
          <a:p>
            <a:pPr lvl="2"/>
            <a:r>
              <a:rPr lang="en-US" sz="1700" b="1" dirty="0">
                <a:solidFill>
                  <a:srgbClr val="0000FF"/>
                </a:solidFill>
                <a:hlinkClick r:id="rId3"/>
              </a:rPr>
              <a:t>https://</a:t>
            </a:r>
            <a:r>
              <a:rPr lang="en-US" sz="1700" b="1" dirty="0" smtClean="0">
                <a:solidFill>
                  <a:srgbClr val="0000FF"/>
                </a:solidFill>
                <a:hlinkClick r:id="rId3"/>
              </a:rPr>
              <a:t>en.wikipedia.org/wiki/Drug_withdrawal</a:t>
            </a:r>
            <a:endParaRPr lang="en-US" sz="1700" b="1" dirty="0" smtClean="0">
              <a:solidFill>
                <a:srgbClr val="0000FF"/>
              </a:solidFill>
            </a:endParaRPr>
          </a:p>
          <a:p>
            <a:pPr lvl="2"/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5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1960"/>
            <a:ext cx="87630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Associative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Associative Learning </a:t>
            </a:r>
            <a:r>
              <a:rPr lang="en-US" b="1" dirty="0">
                <a:solidFill>
                  <a:srgbClr val="0000FF"/>
                </a:solidFill>
              </a:rPr>
              <a:t>– </a:t>
            </a:r>
            <a:r>
              <a:rPr lang="en-US" b="1" dirty="0" smtClean="0">
                <a:solidFill>
                  <a:srgbClr val="0000FF"/>
                </a:solidFill>
              </a:rPr>
              <a:t>a form of conditioning in which the organism learns the </a:t>
            </a:r>
            <a:r>
              <a:rPr lang="en-US" b="1" dirty="0" smtClean="0">
                <a:solidFill>
                  <a:srgbClr val="0000FF"/>
                </a:solidFill>
              </a:rPr>
              <a:t>correlation </a:t>
            </a:r>
            <a:r>
              <a:rPr lang="en-US" b="1" dirty="0" smtClean="0">
                <a:solidFill>
                  <a:srgbClr val="0000FF"/>
                </a:solidFill>
              </a:rPr>
              <a:t>between two stimuli </a:t>
            </a:r>
            <a:r>
              <a:rPr lang="en-US" sz="1800" b="1" dirty="0" smtClean="0">
                <a:solidFill>
                  <a:srgbClr val="00B050"/>
                </a:solidFill>
              </a:rPr>
              <a:t>(classical conditioning)</a:t>
            </a:r>
            <a:r>
              <a:rPr lang="en-US" b="1" dirty="0" smtClean="0">
                <a:solidFill>
                  <a:srgbClr val="0000FF"/>
                </a:solidFill>
              </a:rPr>
              <a:t>, or between a response and stimulus </a:t>
            </a:r>
            <a:r>
              <a:rPr lang="en-US" sz="1600" b="1" dirty="0" smtClean="0">
                <a:solidFill>
                  <a:srgbClr val="00B050"/>
                </a:solidFill>
              </a:rPr>
              <a:t>(operant conditioning)</a:t>
            </a:r>
            <a:r>
              <a:rPr lang="en-US" b="1" dirty="0" smtClean="0">
                <a:solidFill>
                  <a:srgbClr val="0000FF"/>
                </a:solidFill>
              </a:rPr>
              <a:t>. 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Examples: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Classical (</a:t>
            </a:r>
            <a:r>
              <a:rPr lang="en-US" b="1" dirty="0" err="1" smtClean="0">
                <a:solidFill>
                  <a:srgbClr val="0000FF"/>
                </a:solidFill>
              </a:rPr>
              <a:t>Pavlovian</a:t>
            </a:r>
            <a:r>
              <a:rPr lang="en-US" b="1" dirty="0" smtClean="0">
                <a:solidFill>
                  <a:srgbClr val="0000FF"/>
                </a:solidFill>
              </a:rPr>
              <a:t>) Conditioning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Instrumental (Operant) Conditioning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	</a:t>
            </a:r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590800" y="152399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en.wikipedia.org/wiki/Learning#Associative_learning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0146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Some Synonyms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Mantra: 	 Conditioning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&lt;---&gt; </a:t>
            </a:r>
            <a:r>
              <a:rPr lang="en-US" b="1" dirty="0" smtClean="0">
                <a:solidFill>
                  <a:srgbClr val="0000FF"/>
                </a:solidFill>
              </a:rPr>
              <a:t>Learning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6036242"/>
            <a:ext cx="31449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en.wikipedia.org/wiki/File:Ivan_Pavlov_NLM3.jpg</a:t>
            </a:r>
            <a:endParaRPr lang="en-US" sz="1000" dirty="0" smtClean="0"/>
          </a:p>
          <a:p>
            <a:pPr algn="ctr"/>
            <a:r>
              <a:rPr lang="en-US" sz="1200" dirty="0" smtClean="0"/>
              <a:t>Public Domain in the United States</a:t>
            </a:r>
            <a:endParaRPr lang="en-US" sz="1200" dirty="0"/>
          </a:p>
        </p:txBody>
      </p:sp>
      <p:pic>
        <p:nvPicPr>
          <p:cNvPr id="3074" name="Picture 2" descr="File:Ivan Pavlov NLM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15021"/>
            <a:ext cx="2224947" cy="313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76286" y="1905000"/>
            <a:ext cx="2447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Pavlovian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&lt;---&gt; </a:t>
            </a:r>
            <a:r>
              <a:rPr lang="en-US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Classical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3076" name="Picture 4" descr="File:PSM V80 D211 Edward Lee Thorndik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315021"/>
            <a:ext cx="2371533" cy="313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262543" y="6397814"/>
            <a:ext cx="4267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6"/>
              </a:rPr>
              <a:t>http://</a:t>
            </a:r>
            <a:r>
              <a:rPr lang="en-US" sz="1000" dirty="0" smtClean="0">
                <a:hlinkClick r:id="rId6"/>
              </a:rPr>
              <a:t>en.wikipedia.org/wiki/File:PSM_V80_D211_Edward_Lee_Thorndike.png</a:t>
            </a:r>
            <a:endParaRPr lang="en-US" sz="1000" dirty="0" smtClean="0"/>
          </a:p>
          <a:p>
            <a:endParaRPr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5019686" y="1905000"/>
            <a:ext cx="2749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Instrumental </a:t>
            </a:r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&lt;---&gt; </a:t>
            </a:r>
            <a:r>
              <a:rPr lang="en-US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Operant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3078" name="Picture 6" descr="United State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857" y="6397874"/>
            <a:ext cx="7620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88095" y="5438481"/>
            <a:ext cx="1920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Edward Thorndike</a:t>
            </a:r>
          </a:p>
          <a:p>
            <a:pPr algn="ctr"/>
            <a:r>
              <a:rPr lang="en-US" b="1" dirty="0" smtClean="0"/>
              <a:t>USA: </a:t>
            </a:r>
            <a:r>
              <a:rPr lang="en-US" b="1" dirty="0" smtClean="0"/>
              <a:t>1874-1949</a:t>
            </a:r>
            <a:endParaRPr lang="en-US" dirty="0"/>
          </a:p>
        </p:txBody>
      </p:sp>
      <p:pic>
        <p:nvPicPr>
          <p:cNvPr id="3080" name="Picture 8" descr="File:B.F. Skinner at Harvard circa 1950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8" r="24760"/>
          <a:stretch/>
        </p:blipFill>
        <p:spPr bwMode="auto">
          <a:xfrm>
            <a:off x="6711518" y="2315022"/>
            <a:ext cx="1868868" cy="313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989132" y="6066445"/>
            <a:ext cx="41548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9"/>
              </a:rPr>
              <a:t>http://en.wikipedia.org/wiki/File:B.F._</a:t>
            </a:r>
            <a:r>
              <a:rPr lang="en-US" sz="1000" dirty="0" smtClean="0">
                <a:hlinkClick r:id="rId9"/>
              </a:rPr>
              <a:t>Skinner_at_Harvard_circa_1950.jpg</a:t>
            </a:r>
            <a:endParaRPr lang="en-US" sz="1000" dirty="0" smtClean="0"/>
          </a:p>
          <a:p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6819241" y="5450890"/>
            <a:ext cx="17046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B.F. Skinner</a:t>
            </a:r>
          </a:p>
          <a:p>
            <a:pPr algn="ctr"/>
            <a:r>
              <a:rPr lang="en-US" b="1" dirty="0" smtClean="0"/>
              <a:t>USA: 1904-1990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914402" y="5416324"/>
            <a:ext cx="1920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Ivan Pavlov</a:t>
            </a:r>
          </a:p>
          <a:p>
            <a:pPr algn="ctr"/>
            <a:r>
              <a:rPr lang="en-US" b="1" dirty="0" smtClean="0"/>
              <a:t>Russia: 1849-1936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72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1960"/>
            <a:ext cx="87630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Before Classical Conditioning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Unconditioned </a:t>
            </a:r>
            <a:r>
              <a:rPr lang="en-US" b="1" u="sng" dirty="0" smtClean="0">
                <a:solidFill>
                  <a:srgbClr val="0000FF"/>
                </a:solidFill>
              </a:rPr>
              <a:t>Stimulus (US)</a:t>
            </a:r>
            <a:r>
              <a:rPr lang="en-US" b="1" dirty="0" smtClean="0">
                <a:solidFill>
                  <a:srgbClr val="0000FF"/>
                </a:solidFill>
              </a:rPr>
              <a:t>- </a:t>
            </a:r>
            <a:r>
              <a:rPr lang="en-US" b="1" dirty="0" smtClean="0">
                <a:solidFill>
                  <a:srgbClr val="0000FF"/>
                </a:solidFill>
              </a:rPr>
              <a:t>a stimulus to 	</a:t>
            </a:r>
            <a:r>
              <a:rPr lang="en-US" b="1" dirty="0" smtClean="0">
                <a:solidFill>
                  <a:srgbClr val="0000FF"/>
                </a:solidFill>
              </a:rPr>
              <a:t>which </a:t>
            </a:r>
            <a:r>
              <a:rPr lang="en-US" b="1" dirty="0" smtClean="0">
                <a:solidFill>
                  <a:srgbClr val="0000FF"/>
                </a:solidFill>
              </a:rPr>
              <a:t>the organism responds 			without training. 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Ex</a:t>
            </a:r>
            <a:r>
              <a:rPr lang="en-US" b="1" dirty="0" smtClean="0">
                <a:solidFill>
                  <a:srgbClr val="00B050"/>
                </a:solidFill>
              </a:rPr>
              <a:t>. Meat Powder</a:t>
            </a:r>
          </a:p>
          <a:p>
            <a:endParaRPr lang="en-US" b="1" u="sng" dirty="0" smtClean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00FF"/>
                </a:solidFill>
              </a:rPr>
              <a:t>Unconditioned </a:t>
            </a:r>
            <a:r>
              <a:rPr lang="en-US" b="1" u="sng" dirty="0" smtClean="0">
                <a:solidFill>
                  <a:srgbClr val="0000FF"/>
                </a:solidFill>
              </a:rPr>
              <a:t>Response (UR) </a:t>
            </a:r>
            <a:r>
              <a:rPr lang="en-US" b="1" dirty="0" smtClean="0">
                <a:solidFill>
                  <a:srgbClr val="0000FF"/>
                </a:solidFill>
              </a:rPr>
              <a:t>–an autonomic 	</a:t>
            </a:r>
            <a:r>
              <a:rPr lang="en-US" b="1" dirty="0" smtClean="0">
                <a:solidFill>
                  <a:srgbClr val="0000FF"/>
                </a:solidFill>
              </a:rPr>
              <a:t>nervous </a:t>
            </a:r>
            <a:r>
              <a:rPr lang="en-US" b="1" dirty="0" smtClean="0">
                <a:solidFill>
                  <a:srgbClr val="0000FF"/>
                </a:solidFill>
              </a:rPr>
              <a:t>system response to an 			untrained stimulus. 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Ex</a:t>
            </a:r>
            <a:r>
              <a:rPr lang="en-US" b="1" dirty="0">
                <a:solidFill>
                  <a:srgbClr val="00B050"/>
                </a:solidFill>
              </a:rPr>
              <a:t>. </a:t>
            </a:r>
            <a:r>
              <a:rPr lang="en-US" b="1" dirty="0" smtClean="0">
                <a:solidFill>
                  <a:srgbClr val="00B050"/>
                </a:solidFill>
              </a:rPr>
              <a:t>Saliva after Meat Powder Exposure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			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1960"/>
            <a:ext cx="87630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After Classical Conditioning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1816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Conditioned </a:t>
            </a:r>
            <a:r>
              <a:rPr lang="en-US" b="1" u="sng" dirty="0" smtClean="0">
                <a:solidFill>
                  <a:srgbClr val="0000FF"/>
                </a:solidFill>
              </a:rPr>
              <a:t>Stimulus (CS) </a:t>
            </a:r>
            <a:r>
              <a:rPr lang="en-US" b="1" dirty="0">
                <a:solidFill>
                  <a:srgbClr val="0000FF"/>
                </a:solidFill>
              </a:rPr>
              <a:t>- a </a:t>
            </a:r>
            <a:r>
              <a:rPr lang="en-US" b="1" dirty="0" smtClean="0">
                <a:solidFill>
                  <a:srgbClr val="0000FF"/>
                </a:solidFill>
              </a:rPr>
              <a:t>neutral stimulus </a:t>
            </a:r>
            <a:r>
              <a:rPr lang="en-US" b="1" dirty="0" smtClean="0">
                <a:solidFill>
                  <a:srgbClr val="0000FF"/>
                </a:solidFill>
              </a:rPr>
              <a:t>	to which </a:t>
            </a:r>
            <a:r>
              <a:rPr lang="en-US" b="1" dirty="0">
                <a:solidFill>
                  <a:srgbClr val="0000FF"/>
                </a:solidFill>
              </a:rPr>
              <a:t>the organism responds </a:t>
            </a:r>
            <a:r>
              <a:rPr lang="en-US" b="1" dirty="0" smtClean="0">
                <a:solidFill>
                  <a:srgbClr val="0000FF"/>
                </a:solidFill>
              </a:rPr>
              <a:t>			only after repeated pairing with 			the unconditioned </a:t>
            </a:r>
            <a:r>
              <a:rPr lang="en-US" b="1" dirty="0" smtClean="0">
                <a:solidFill>
                  <a:srgbClr val="0000FF"/>
                </a:solidFill>
              </a:rPr>
              <a:t>stimulus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Example: The Bell in Pavlov’s Classic Exp.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b="1" u="sng" dirty="0" smtClean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00FF"/>
                </a:solidFill>
              </a:rPr>
              <a:t>Conditioned </a:t>
            </a:r>
            <a:r>
              <a:rPr lang="en-US" b="1" u="sng" dirty="0" smtClean="0">
                <a:solidFill>
                  <a:srgbClr val="0000FF"/>
                </a:solidFill>
              </a:rPr>
              <a:t>Response (CR) </a:t>
            </a:r>
            <a:r>
              <a:rPr lang="en-US" b="1" dirty="0">
                <a:solidFill>
                  <a:srgbClr val="0000FF"/>
                </a:solidFill>
              </a:rPr>
              <a:t>–an autonomic 	</a:t>
            </a:r>
            <a:r>
              <a:rPr lang="en-US" b="1" dirty="0" smtClean="0">
                <a:solidFill>
                  <a:srgbClr val="0000FF"/>
                </a:solidFill>
              </a:rPr>
              <a:t>	</a:t>
            </a:r>
            <a:r>
              <a:rPr lang="en-US" b="1" dirty="0" smtClean="0">
                <a:solidFill>
                  <a:srgbClr val="0000FF"/>
                </a:solidFill>
              </a:rPr>
              <a:t>nervous </a:t>
            </a:r>
            <a:r>
              <a:rPr lang="en-US" b="1" dirty="0">
                <a:solidFill>
                  <a:srgbClr val="0000FF"/>
                </a:solidFill>
              </a:rPr>
              <a:t>system response to </a:t>
            </a:r>
            <a:r>
              <a:rPr lang="en-US" b="1" dirty="0" smtClean="0">
                <a:solidFill>
                  <a:srgbClr val="0000FF"/>
                </a:solidFill>
              </a:rPr>
              <a:t>the </a:t>
            </a:r>
            <a:r>
              <a:rPr lang="en-US" b="1" dirty="0" smtClean="0">
                <a:solidFill>
                  <a:srgbClr val="0000FF"/>
                </a:solidFill>
              </a:rPr>
              <a:t>CS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Salivation to the Bell in Pavlov’s Classic Exp. 	</a:t>
            </a:r>
            <a:r>
              <a:rPr lang="en-US" b="1" dirty="0" smtClean="0">
                <a:solidFill>
                  <a:srgbClr val="0000FF"/>
                </a:solidFill>
              </a:rPr>
              <a:t>		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1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1960"/>
            <a:ext cx="87630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Classical Conditioning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File:One of Pavlov's do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4251326" cy="283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0" y="52578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commons.wikimedia.org/wiki/File:One_of_Pavlov%27s_dogs.jpg</a:t>
            </a:r>
            <a:endParaRPr lang="en-US" sz="1000" dirty="0" smtClean="0"/>
          </a:p>
          <a:p>
            <a:endParaRPr lang="en-US" sz="1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101918" y="2308950"/>
            <a:ext cx="0" cy="281940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096000" y="5128350"/>
            <a:ext cx="2286000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85666" y="5288578"/>
            <a:ext cx="210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# of CS / US pairings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4976139" y="3383267"/>
            <a:ext cx="1680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Strength of C.R.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6232124" y="2929631"/>
            <a:ext cx="2254928" cy="1961965"/>
          </a:xfrm>
          <a:custGeom>
            <a:avLst/>
            <a:gdLst>
              <a:gd name="connsiteX0" fmla="*/ 17756 w 2254928"/>
              <a:gd name="connsiteY0" fmla="*/ 1961965 h 1961965"/>
              <a:gd name="connsiteX1" fmla="*/ 8878 w 2254928"/>
              <a:gd name="connsiteY1" fmla="*/ 1917577 h 1961965"/>
              <a:gd name="connsiteX2" fmla="*/ 0 w 2254928"/>
              <a:gd name="connsiteY2" fmla="*/ 1890944 h 1961965"/>
              <a:gd name="connsiteX3" fmla="*/ 17756 w 2254928"/>
              <a:gd name="connsiteY3" fmla="*/ 1802167 h 1961965"/>
              <a:gd name="connsiteX4" fmla="*/ 35511 w 2254928"/>
              <a:gd name="connsiteY4" fmla="*/ 1766656 h 1961965"/>
              <a:gd name="connsiteX5" fmla="*/ 71022 w 2254928"/>
              <a:gd name="connsiteY5" fmla="*/ 1713390 h 1961965"/>
              <a:gd name="connsiteX6" fmla="*/ 88777 w 2254928"/>
              <a:gd name="connsiteY6" fmla="*/ 1713390 h 1961965"/>
              <a:gd name="connsiteX7" fmla="*/ 106532 w 2254928"/>
              <a:gd name="connsiteY7" fmla="*/ 1731146 h 1961965"/>
              <a:gd name="connsiteX8" fmla="*/ 142043 w 2254928"/>
              <a:gd name="connsiteY8" fmla="*/ 1766656 h 1961965"/>
              <a:gd name="connsiteX9" fmla="*/ 159798 w 2254928"/>
              <a:gd name="connsiteY9" fmla="*/ 1740023 h 1961965"/>
              <a:gd name="connsiteX10" fmla="*/ 204187 w 2254928"/>
              <a:gd name="connsiteY10" fmla="*/ 1695635 h 1961965"/>
              <a:gd name="connsiteX11" fmla="*/ 248575 w 2254928"/>
              <a:gd name="connsiteY11" fmla="*/ 1615736 h 1961965"/>
              <a:gd name="connsiteX12" fmla="*/ 266330 w 2254928"/>
              <a:gd name="connsiteY12" fmla="*/ 1580225 h 1961965"/>
              <a:gd name="connsiteX13" fmla="*/ 284086 w 2254928"/>
              <a:gd name="connsiteY13" fmla="*/ 1562470 h 1961965"/>
              <a:gd name="connsiteX14" fmla="*/ 319596 w 2254928"/>
              <a:gd name="connsiteY14" fmla="*/ 1509204 h 1961965"/>
              <a:gd name="connsiteX15" fmla="*/ 310719 w 2254928"/>
              <a:gd name="connsiteY15" fmla="*/ 1562470 h 1961965"/>
              <a:gd name="connsiteX16" fmla="*/ 292963 w 2254928"/>
              <a:gd name="connsiteY16" fmla="*/ 1589103 h 1961965"/>
              <a:gd name="connsiteX17" fmla="*/ 284086 w 2254928"/>
              <a:gd name="connsiteY17" fmla="*/ 1562470 h 1961965"/>
              <a:gd name="connsiteX18" fmla="*/ 319596 w 2254928"/>
              <a:gd name="connsiteY18" fmla="*/ 1526959 h 1961965"/>
              <a:gd name="connsiteX19" fmla="*/ 337352 w 2254928"/>
              <a:gd name="connsiteY19" fmla="*/ 1500326 h 1961965"/>
              <a:gd name="connsiteX20" fmla="*/ 363985 w 2254928"/>
              <a:gd name="connsiteY20" fmla="*/ 1482571 h 1961965"/>
              <a:gd name="connsiteX21" fmla="*/ 372862 w 2254928"/>
              <a:gd name="connsiteY21" fmla="*/ 1455938 h 1961965"/>
              <a:gd name="connsiteX22" fmla="*/ 381740 w 2254928"/>
              <a:gd name="connsiteY22" fmla="*/ 1420427 h 1961965"/>
              <a:gd name="connsiteX23" fmla="*/ 408373 w 2254928"/>
              <a:gd name="connsiteY23" fmla="*/ 1384917 h 1961965"/>
              <a:gd name="connsiteX24" fmla="*/ 417251 w 2254928"/>
              <a:gd name="connsiteY24" fmla="*/ 1358284 h 1961965"/>
              <a:gd name="connsiteX25" fmla="*/ 435006 w 2254928"/>
              <a:gd name="connsiteY25" fmla="*/ 1313895 h 1961965"/>
              <a:gd name="connsiteX26" fmla="*/ 452761 w 2254928"/>
              <a:gd name="connsiteY26" fmla="*/ 1242874 h 1961965"/>
              <a:gd name="connsiteX27" fmla="*/ 479394 w 2254928"/>
              <a:gd name="connsiteY27" fmla="*/ 1127464 h 1961965"/>
              <a:gd name="connsiteX28" fmla="*/ 497150 w 2254928"/>
              <a:gd name="connsiteY28" fmla="*/ 1109709 h 1961965"/>
              <a:gd name="connsiteX29" fmla="*/ 506027 w 2254928"/>
              <a:gd name="connsiteY29" fmla="*/ 1136342 h 1961965"/>
              <a:gd name="connsiteX30" fmla="*/ 479394 w 2254928"/>
              <a:gd name="connsiteY30" fmla="*/ 1189608 h 1961965"/>
              <a:gd name="connsiteX31" fmla="*/ 488272 w 2254928"/>
              <a:gd name="connsiteY31" fmla="*/ 1225119 h 1961965"/>
              <a:gd name="connsiteX32" fmla="*/ 506027 w 2254928"/>
              <a:gd name="connsiteY32" fmla="*/ 1198486 h 1961965"/>
              <a:gd name="connsiteX33" fmla="*/ 514905 w 2254928"/>
              <a:gd name="connsiteY33" fmla="*/ 1171852 h 1961965"/>
              <a:gd name="connsiteX34" fmla="*/ 532660 w 2254928"/>
              <a:gd name="connsiteY34" fmla="*/ 1136342 h 1961965"/>
              <a:gd name="connsiteX35" fmla="*/ 559293 w 2254928"/>
              <a:gd name="connsiteY35" fmla="*/ 1065320 h 1961965"/>
              <a:gd name="connsiteX36" fmla="*/ 568171 w 2254928"/>
              <a:gd name="connsiteY36" fmla="*/ 1038687 h 1961965"/>
              <a:gd name="connsiteX37" fmla="*/ 594804 w 2254928"/>
              <a:gd name="connsiteY37" fmla="*/ 1012054 h 1961965"/>
              <a:gd name="connsiteX38" fmla="*/ 603682 w 2254928"/>
              <a:gd name="connsiteY38" fmla="*/ 958788 h 1961965"/>
              <a:gd name="connsiteX39" fmla="*/ 630315 w 2254928"/>
              <a:gd name="connsiteY39" fmla="*/ 878889 h 1961965"/>
              <a:gd name="connsiteX40" fmla="*/ 656948 w 2254928"/>
              <a:gd name="connsiteY40" fmla="*/ 807868 h 1961965"/>
              <a:gd name="connsiteX41" fmla="*/ 665826 w 2254928"/>
              <a:gd name="connsiteY41" fmla="*/ 834501 h 1961965"/>
              <a:gd name="connsiteX42" fmla="*/ 674703 w 2254928"/>
              <a:gd name="connsiteY42" fmla="*/ 932155 h 1961965"/>
              <a:gd name="connsiteX43" fmla="*/ 692459 w 2254928"/>
              <a:gd name="connsiteY43" fmla="*/ 896645 h 1961965"/>
              <a:gd name="connsiteX44" fmla="*/ 736847 w 2254928"/>
              <a:gd name="connsiteY44" fmla="*/ 852256 h 1961965"/>
              <a:gd name="connsiteX45" fmla="*/ 754602 w 2254928"/>
              <a:gd name="connsiteY45" fmla="*/ 825623 h 1961965"/>
              <a:gd name="connsiteX46" fmla="*/ 798991 w 2254928"/>
              <a:gd name="connsiteY46" fmla="*/ 781235 h 1961965"/>
              <a:gd name="connsiteX47" fmla="*/ 834501 w 2254928"/>
              <a:gd name="connsiteY47" fmla="*/ 727969 h 1961965"/>
              <a:gd name="connsiteX48" fmla="*/ 843379 w 2254928"/>
              <a:gd name="connsiteY48" fmla="*/ 754602 h 1961965"/>
              <a:gd name="connsiteX49" fmla="*/ 825624 w 2254928"/>
              <a:gd name="connsiteY49" fmla="*/ 807868 h 1961965"/>
              <a:gd name="connsiteX50" fmla="*/ 905523 w 2254928"/>
              <a:gd name="connsiteY50" fmla="*/ 763480 h 1961965"/>
              <a:gd name="connsiteX51" fmla="*/ 923278 w 2254928"/>
              <a:gd name="connsiteY51" fmla="*/ 745724 h 1961965"/>
              <a:gd name="connsiteX52" fmla="*/ 941033 w 2254928"/>
              <a:gd name="connsiteY52" fmla="*/ 719091 h 1961965"/>
              <a:gd name="connsiteX53" fmla="*/ 967666 w 2254928"/>
              <a:gd name="connsiteY53" fmla="*/ 701336 h 1961965"/>
              <a:gd name="connsiteX54" fmla="*/ 976544 w 2254928"/>
              <a:gd name="connsiteY54" fmla="*/ 674703 h 1961965"/>
              <a:gd name="connsiteX55" fmla="*/ 1012055 w 2254928"/>
              <a:gd name="connsiteY55" fmla="*/ 621437 h 1961965"/>
              <a:gd name="connsiteX56" fmla="*/ 1020932 w 2254928"/>
              <a:gd name="connsiteY56" fmla="*/ 594804 h 1961965"/>
              <a:gd name="connsiteX57" fmla="*/ 1029810 w 2254928"/>
              <a:gd name="connsiteY57" fmla="*/ 532660 h 1961965"/>
              <a:gd name="connsiteX58" fmla="*/ 1038688 w 2254928"/>
              <a:gd name="connsiteY58" fmla="*/ 612559 h 1961965"/>
              <a:gd name="connsiteX59" fmla="*/ 1065321 w 2254928"/>
              <a:gd name="connsiteY59" fmla="*/ 603682 h 1961965"/>
              <a:gd name="connsiteX60" fmla="*/ 1083076 w 2254928"/>
              <a:gd name="connsiteY60" fmla="*/ 577049 h 1961965"/>
              <a:gd name="connsiteX61" fmla="*/ 1109709 w 2254928"/>
              <a:gd name="connsiteY61" fmla="*/ 541538 h 1961965"/>
              <a:gd name="connsiteX62" fmla="*/ 1127464 w 2254928"/>
              <a:gd name="connsiteY62" fmla="*/ 514905 h 1961965"/>
              <a:gd name="connsiteX63" fmla="*/ 1145220 w 2254928"/>
              <a:gd name="connsiteY63" fmla="*/ 497150 h 1961965"/>
              <a:gd name="connsiteX64" fmla="*/ 1154097 w 2254928"/>
              <a:gd name="connsiteY64" fmla="*/ 470517 h 1961965"/>
              <a:gd name="connsiteX65" fmla="*/ 1162975 w 2254928"/>
              <a:gd name="connsiteY65" fmla="*/ 435006 h 1961965"/>
              <a:gd name="connsiteX66" fmla="*/ 1189608 w 2254928"/>
              <a:gd name="connsiteY66" fmla="*/ 408373 h 1961965"/>
              <a:gd name="connsiteX67" fmla="*/ 1207363 w 2254928"/>
              <a:gd name="connsiteY67" fmla="*/ 381740 h 1961965"/>
              <a:gd name="connsiteX68" fmla="*/ 1242874 w 2254928"/>
              <a:gd name="connsiteY68" fmla="*/ 337352 h 1961965"/>
              <a:gd name="connsiteX69" fmla="*/ 1260629 w 2254928"/>
              <a:gd name="connsiteY69" fmla="*/ 363985 h 1961965"/>
              <a:gd name="connsiteX70" fmla="*/ 1269507 w 2254928"/>
              <a:gd name="connsiteY70" fmla="*/ 408373 h 1961965"/>
              <a:gd name="connsiteX71" fmla="*/ 1305018 w 2254928"/>
              <a:gd name="connsiteY71" fmla="*/ 399495 h 1961965"/>
              <a:gd name="connsiteX72" fmla="*/ 1331651 w 2254928"/>
              <a:gd name="connsiteY72" fmla="*/ 355107 h 1961965"/>
              <a:gd name="connsiteX73" fmla="*/ 1340528 w 2254928"/>
              <a:gd name="connsiteY73" fmla="*/ 328474 h 1961965"/>
              <a:gd name="connsiteX74" fmla="*/ 1358284 w 2254928"/>
              <a:gd name="connsiteY74" fmla="*/ 266330 h 1961965"/>
              <a:gd name="connsiteX75" fmla="*/ 1411550 w 2254928"/>
              <a:gd name="connsiteY75" fmla="*/ 195309 h 1961965"/>
              <a:gd name="connsiteX76" fmla="*/ 1438183 w 2254928"/>
              <a:gd name="connsiteY76" fmla="*/ 150920 h 1961965"/>
              <a:gd name="connsiteX77" fmla="*/ 1455938 w 2254928"/>
              <a:gd name="connsiteY77" fmla="*/ 124287 h 1961965"/>
              <a:gd name="connsiteX78" fmla="*/ 1482571 w 2254928"/>
              <a:gd name="connsiteY78" fmla="*/ 115410 h 1961965"/>
              <a:gd name="connsiteX79" fmla="*/ 1509204 w 2254928"/>
              <a:gd name="connsiteY79" fmla="*/ 213064 h 1961965"/>
              <a:gd name="connsiteX80" fmla="*/ 1535837 w 2254928"/>
              <a:gd name="connsiteY80" fmla="*/ 186431 h 1961965"/>
              <a:gd name="connsiteX81" fmla="*/ 1544715 w 2254928"/>
              <a:gd name="connsiteY81" fmla="*/ 150920 h 1961965"/>
              <a:gd name="connsiteX82" fmla="*/ 1562470 w 2254928"/>
              <a:gd name="connsiteY82" fmla="*/ 124287 h 1961965"/>
              <a:gd name="connsiteX83" fmla="*/ 1597981 w 2254928"/>
              <a:gd name="connsiteY83" fmla="*/ 79899 h 1961965"/>
              <a:gd name="connsiteX84" fmla="*/ 1615736 w 2254928"/>
              <a:gd name="connsiteY84" fmla="*/ 53266 h 1961965"/>
              <a:gd name="connsiteX85" fmla="*/ 1642369 w 2254928"/>
              <a:gd name="connsiteY85" fmla="*/ 35511 h 1961965"/>
              <a:gd name="connsiteX86" fmla="*/ 1686758 w 2254928"/>
              <a:gd name="connsiteY86" fmla="*/ 0 h 1961965"/>
              <a:gd name="connsiteX87" fmla="*/ 1731146 w 2254928"/>
              <a:gd name="connsiteY87" fmla="*/ 44388 h 1961965"/>
              <a:gd name="connsiteX88" fmla="*/ 1775534 w 2254928"/>
              <a:gd name="connsiteY88" fmla="*/ 88777 h 1961965"/>
              <a:gd name="connsiteX89" fmla="*/ 1819923 w 2254928"/>
              <a:gd name="connsiteY89" fmla="*/ 133165 h 1961965"/>
              <a:gd name="connsiteX90" fmla="*/ 1890944 w 2254928"/>
              <a:gd name="connsiteY90" fmla="*/ 88777 h 1961965"/>
              <a:gd name="connsiteX91" fmla="*/ 1917577 w 2254928"/>
              <a:gd name="connsiteY91" fmla="*/ 79899 h 1961965"/>
              <a:gd name="connsiteX92" fmla="*/ 1953088 w 2254928"/>
              <a:gd name="connsiteY92" fmla="*/ 124287 h 1961965"/>
              <a:gd name="connsiteX93" fmla="*/ 1979721 w 2254928"/>
              <a:gd name="connsiteY93" fmla="*/ 133165 h 1961965"/>
              <a:gd name="connsiteX94" fmla="*/ 2077375 w 2254928"/>
              <a:gd name="connsiteY94" fmla="*/ 88777 h 1961965"/>
              <a:gd name="connsiteX95" fmla="*/ 2095130 w 2254928"/>
              <a:gd name="connsiteY95" fmla="*/ 115410 h 1961965"/>
              <a:gd name="connsiteX96" fmla="*/ 2219418 w 2254928"/>
              <a:gd name="connsiteY96" fmla="*/ 97654 h 1961965"/>
              <a:gd name="connsiteX97" fmla="*/ 2254928 w 2254928"/>
              <a:gd name="connsiteY97" fmla="*/ 106532 h 1961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2254928" h="1961965">
                <a:moveTo>
                  <a:pt x="17756" y="1961965"/>
                </a:moveTo>
                <a:cubicBezTo>
                  <a:pt x="14797" y="1947169"/>
                  <a:pt x="12538" y="1932215"/>
                  <a:pt x="8878" y="1917577"/>
                </a:cubicBezTo>
                <a:cubicBezTo>
                  <a:pt x="6608" y="1908499"/>
                  <a:pt x="0" y="1900302"/>
                  <a:pt x="0" y="1890944"/>
                </a:cubicBezTo>
                <a:cubicBezTo>
                  <a:pt x="0" y="1866434"/>
                  <a:pt x="6823" y="1827678"/>
                  <a:pt x="17756" y="1802167"/>
                </a:cubicBezTo>
                <a:cubicBezTo>
                  <a:pt x="22969" y="1790003"/>
                  <a:pt x="28702" y="1778004"/>
                  <a:pt x="35511" y="1766656"/>
                </a:cubicBezTo>
                <a:cubicBezTo>
                  <a:pt x="46490" y="1748358"/>
                  <a:pt x="71022" y="1713390"/>
                  <a:pt x="71022" y="1713390"/>
                </a:cubicBezTo>
                <a:cubicBezTo>
                  <a:pt x="86240" y="1667734"/>
                  <a:pt x="73558" y="1688025"/>
                  <a:pt x="88777" y="1713390"/>
                </a:cubicBezTo>
                <a:cubicBezTo>
                  <a:pt x="93083" y="1720567"/>
                  <a:pt x="100614" y="1725227"/>
                  <a:pt x="106532" y="1731146"/>
                </a:cubicBezTo>
                <a:cubicBezTo>
                  <a:pt x="110710" y="1743679"/>
                  <a:pt x="114192" y="1777797"/>
                  <a:pt x="142043" y="1766656"/>
                </a:cubicBezTo>
                <a:cubicBezTo>
                  <a:pt x="151949" y="1762693"/>
                  <a:pt x="152772" y="1748053"/>
                  <a:pt x="159798" y="1740023"/>
                </a:cubicBezTo>
                <a:cubicBezTo>
                  <a:pt x="173577" y="1724275"/>
                  <a:pt x="204187" y="1695635"/>
                  <a:pt x="204187" y="1695635"/>
                </a:cubicBezTo>
                <a:cubicBezTo>
                  <a:pt x="228736" y="1621983"/>
                  <a:pt x="187523" y="1737844"/>
                  <a:pt x="248575" y="1615736"/>
                </a:cubicBezTo>
                <a:cubicBezTo>
                  <a:pt x="254493" y="1603899"/>
                  <a:pt x="258989" y="1591236"/>
                  <a:pt x="266330" y="1580225"/>
                </a:cubicBezTo>
                <a:cubicBezTo>
                  <a:pt x="270973" y="1573261"/>
                  <a:pt x="279064" y="1569166"/>
                  <a:pt x="284086" y="1562470"/>
                </a:cubicBezTo>
                <a:cubicBezTo>
                  <a:pt x="296890" y="1545399"/>
                  <a:pt x="319596" y="1509204"/>
                  <a:pt x="319596" y="1509204"/>
                </a:cubicBezTo>
                <a:cubicBezTo>
                  <a:pt x="316637" y="1526959"/>
                  <a:pt x="316411" y="1545394"/>
                  <a:pt x="310719" y="1562470"/>
                </a:cubicBezTo>
                <a:cubicBezTo>
                  <a:pt x="307345" y="1572592"/>
                  <a:pt x="303633" y="1589103"/>
                  <a:pt x="292963" y="1589103"/>
                </a:cubicBezTo>
                <a:cubicBezTo>
                  <a:pt x="283605" y="1589103"/>
                  <a:pt x="287045" y="1571348"/>
                  <a:pt x="284086" y="1562470"/>
                </a:cubicBezTo>
                <a:cubicBezTo>
                  <a:pt x="303453" y="1504363"/>
                  <a:pt x="276554" y="1561392"/>
                  <a:pt x="319596" y="1526959"/>
                </a:cubicBezTo>
                <a:cubicBezTo>
                  <a:pt x="327928" y="1520294"/>
                  <a:pt x="329807" y="1507871"/>
                  <a:pt x="337352" y="1500326"/>
                </a:cubicBezTo>
                <a:cubicBezTo>
                  <a:pt x="344897" y="1492782"/>
                  <a:pt x="355107" y="1488489"/>
                  <a:pt x="363985" y="1482571"/>
                </a:cubicBezTo>
                <a:cubicBezTo>
                  <a:pt x="366944" y="1473693"/>
                  <a:pt x="370291" y="1464936"/>
                  <a:pt x="372862" y="1455938"/>
                </a:cubicBezTo>
                <a:cubicBezTo>
                  <a:pt x="376214" y="1444206"/>
                  <a:pt x="376283" y="1431340"/>
                  <a:pt x="381740" y="1420427"/>
                </a:cubicBezTo>
                <a:cubicBezTo>
                  <a:pt x="388357" y="1407193"/>
                  <a:pt x="399495" y="1396754"/>
                  <a:pt x="408373" y="1384917"/>
                </a:cubicBezTo>
                <a:cubicBezTo>
                  <a:pt x="411332" y="1376039"/>
                  <a:pt x="413965" y="1367046"/>
                  <a:pt x="417251" y="1358284"/>
                </a:cubicBezTo>
                <a:cubicBezTo>
                  <a:pt x="422846" y="1343363"/>
                  <a:pt x="430320" y="1329126"/>
                  <a:pt x="435006" y="1313895"/>
                </a:cubicBezTo>
                <a:cubicBezTo>
                  <a:pt x="442182" y="1290572"/>
                  <a:pt x="447975" y="1266802"/>
                  <a:pt x="452761" y="1242874"/>
                </a:cubicBezTo>
                <a:cubicBezTo>
                  <a:pt x="456493" y="1224215"/>
                  <a:pt x="474042" y="1132816"/>
                  <a:pt x="479394" y="1127464"/>
                </a:cubicBezTo>
                <a:lnTo>
                  <a:pt x="497150" y="1109709"/>
                </a:lnTo>
                <a:cubicBezTo>
                  <a:pt x="500109" y="1118587"/>
                  <a:pt x="506027" y="1126984"/>
                  <a:pt x="506027" y="1136342"/>
                </a:cubicBezTo>
                <a:cubicBezTo>
                  <a:pt x="506027" y="1154722"/>
                  <a:pt x="488373" y="1176141"/>
                  <a:pt x="479394" y="1189608"/>
                </a:cubicBezTo>
                <a:cubicBezTo>
                  <a:pt x="482353" y="1201445"/>
                  <a:pt x="476697" y="1221260"/>
                  <a:pt x="488272" y="1225119"/>
                </a:cubicBezTo>
                <a:cubicBezTo>
                  <a:pt x="498394" y="1228493"/>
                  <a:pt x="501255" y="1208029"/>
                  <a:pt x="506027" y="1198486"/>
                </a:cubicBezTo>
                <a:cubicBezTo>
                  <a:pt x="510212" y="1190116"/>
                  <a:pt x="511219" y="1180454"/>
                  <a:pt x="514905" y="1171852"/>
                </a:cubicBezTo>
                <a:cubicBezTo>
                  <a:pt x="520118" y="1159688"/>
                  <a:pt x="526742" y="1148179"/>
                  <a:pt x="532660" y="1136342"/>
                </a:cubicBezTo>
                <a:cubicBezTo>
                  <a:pt x="549788" y="1050703"/>
                  <a:pt x="528814" y="1126278"/>
                  <a:pt x="559293" y="1065320"/>
                </a:cubicBezTo>
                <a:cubicBezTo>
                  <a:pt x="563478" y="1056950"/>
                  <a:pt x="562980" y="1046473"/>
                  <a:pt x="568171" y="1038687"/>
                </a:cubicBezTo>
                <a:cubicBezTo>
                  <a:pt x="575135" y="1028241"/>
                  <a:pt x="585926" y="1020932"/>
                  <a:pt x="594804" y="1012054"/>
                </a:cubicBezTo>
                <a:cubicBezTo>
                  <a:pt x="597763" y="994299"/>
                  <a:pt x="599044" y="976180"/>
                  <a:pt x="603682" y="958788"/>
                </a:cubicBezTo>
                <a:cubicBezTo>
                  <a:pt x="610916" y="931662"/>
                  <a:pt x="624809" y="906417"/>
                  <a:pt x="630315" y="878889"/>
                </a:cubicBezTo>
                <a:cubicBezTo>
                  <a:pt x="641286" y="824039"/>
                  <a:pt x="630823" y="847056"/>
                  <a:pt x="656948" y="807868"/>
                </a:cubicBezTo>
                <a:cubicBezTo>
                  <a:pt x="659907" y="816746"/>
                  <a:pt x="664503" y="825237"/>
                  <a:pt x="665826" y="834501"/>
                </a:cubicBezTo>
                <a:cubicBezTo>
                  <a:pt x="670448" y="866858"/>
                  <a:pt x="661828" y="902112"/>
                  <a:pt x="674703" y="932155"/>
                </a:cubicBezTo>
                <a:cubicBezTo>
                  <a:pt x="679916" y="944319"/>
                  <a:pt x="684334" y="907091"/>
                  <a:pt x="692459" y="896645"/>
                </a:cubicBezTo>
                <a:cubicBezTo>
                  <a:pt x="705306" y="880128"/>
                  <a:pt x="725240" y="869667"/>
                  <a:pt x="736847" y="852256"/>
                </a:cubicBezTo>
                <a:cubicBezTo>
                  <a:pt x="742765" y="843378"/>
                  <a:pt x="747576" y="833653"/>
                  <a:pt x="754602" y="825623"/>
                </a:cubicBezTo>
                <a:cubicBezTo>
                  <a:pt x="768381" y="809875"/>
                  <a:pt x="787384" y="798646"/>
                  <a:pt x="798991" y="781235"/>
                </a:cubicBezTo>
                <a:lnTo>
                  <a:pt x="834501" y="727969"/>
                </a:lnTo>
                <a:cubicBezTo>
                  <a:pt x="837460" y="736847"/>
                  <a:pt x="844412" y="745301"/>
                  <a:pt x="843379" y="754602"/>
                </a:cubicBezTo>
                <a:cubicBezTo>
                  <a:pt x="841312" y="773203"/>
                  <a:pt x="807869" y="813787"/>
                  <a:pt x="825624" y="807868"/>
                </a:cubicBezTo>
                <a:cubicBezTo>
                  <a:pt x="859112" y="796705"/>
                  <a:pt x="875001" y="794004"/>
                  <a:pt x="905523" y="763480"/>
                </a:cubicBezTo>
                <a:cubicBezTo>
                  <a:pt x="911441" y="757561"/>
                  <a:pt x="918049" y="752260"/>
                  <a:pt x="923278" y="745724"/>
                </a:cubicBezTo>
                <a:cubicBezTo>
                  <a:pt x="929943" y="737392"/>
                  <a:pt x="933488" y="726636"/>
                  <a:pt x="941033" y="719091"/>
                </a:cubicBezTo>
                <a:cubicBezTo>
                  <a:pt x="948578" y="711546"/>
                  <a:pt x="958788" y="707254"/>
                  <a:pt x="967666" y="701336"/>
                </a:cubicBezTo>
                <a:cubicBezTo>
                  <a:pt x="970625" y="692458"/>
                  <a:pt x="971999" y="682883"/>
                  <a:pt x="976544" y="674703"/>
                </a:cubicBezTo>
                <a:cubicBezTo>
                  <a:pt x="986907" y="656049"/>
                  <a:pt x="1012055" y="621437"/>
                  <a:pt x="1012055" y="621437"/>
                </a:cubicBezTo>
                <a:cubicBezTo>
                  <a:pt x="1015014" y="612559"/>
                  <a:pt x="1019097" y="603980"/>
                  <a:pt x="1020932" y="594804"/>
                </a:cubicBezTo>
                <a:cubicBezTo>
                  <a:pt x="1025036" y="574285"/>
                  <a:pt x="1015013" y="517864"/>
                  <a:pt x="1029810" y="532660"/>
                </a:cubicBezTo>
                <a:cubicBezTo>
                  <a:pt x="1048759" y="551608"/>
                  <a:pt x="1035729" y="585926"/>
                  <a:pt x="1038688" y="612559"/>
                </a:cubicBezTo>
                <a:cubicBezTo>
                  <a:pt x="1047566" y="609600"/>
                  <a:pt x="1058014" y="609528"/>
                  <a:pt x="1065321" y="603682"/>
                </a:cubicBezTo>
                <a:cubicBezTo>
                  <a:pt x="1073653" y="597017"/>
                  <a:pt x="1076874" y="585731"/>
                  <a:pt x="1083076" y="577049"/>
                </a:cubicBezTo>
                <a:cubicBezTo>
                  <a:pt x="1091676" y="565009"/>
                  <a:pt x="1101109" y="553578"/>
                  <a:pt x="1109709" y="541538"/>
                </a:cubicBezTo>
                <a:cubicBezTo>
                  <a:pt x="1115911" y="532856"/>
                  <a:pt x="1120799" y="523236"/>
                  <a:pt x="1127464" y="514905"/>
                </a:cubicBezTo>
                <a:cubicBezTo>
                  <a:pt x="1132693" y="508369"/>
                  <a:pt x="1139301" y="503068"/>
                  <a:pt x="1145220" y="497150"/>
                </a:cubicBezTo>
                <a:cubicBezTo>
                  <a:pt x="1148179" y="488272"/>
                  <a:pt x="1151526" y="479515"/>
                  <a:pt x="1154097" y="470517"/>
                </a:cubicBezTo>
                <a:cubicBezTo>
                  <a:pt x="1157449" y="458785"/>
                  <a:pt x="1156921" y="445600"/>
                  <a:pt x="1162975" y="435006"/>
                </a:cubicBezTo>
                <a:cubicBezTo>
                  <a:pt x="1169204" y="424105"/>
                  <a:pt x="1181571" y="418018"/>
                  <a:pt x="1189608" y="408373"/>
                </a:cubicBezTo>
                <a:cubicBezTo>
                  <a:pt x="1196438" y="400176"/>
                  <a:pt x="1200698" y="390071"/>
                  <a:pt x="1207363" y="381740"/>
                </a:cubicBezTo>
                <a:cubicBezTo>
                  <a:pt x="1257963" y="318491"/>
                  <a:pt x="1188226" y="419325"/>
                  <a:pt x="1242874" y="337352"/>
                </a:cubicBezTo>
                <a:cubicBezTo>
                  <a:pt x="1248792" y="346230"/>
                  <a:pt x="1256883" y="353995"/>
                  <a:pt x="1260629" y="363985"/>
                </a:cubicBezTo>
                <a:cubicBezTo>
                  <a:pt x="1265927" y="378113"/>
                  <a:pt x="1257724" y="398947"/>
                  <a:pt x="1269507" y="408373"/>
                </a:cubicBezTo>
                <a:cubicBezTo>
                  <a:pt x="1279035" y="415995"/>
                  <a:pt x="1293181" y="402454"/>
                  <a:pt x="1305018" y="399495"/>
                </a:cubicBezTo>
                <a:cubicBezTo>
                  <a:pt x="1330165" y="324049"/>
                  <a:pt x="1295093" y="416037"/>
                  <a:pt x="1331651" y="355107"/>
                </a:cubicBezTo>
                <a:cubicBezTo>
                  <a:pt x="1336466" y="347083"/>
                  <a:pt x="1337957" y="337472"/>
                  <a:pt x="1340528" y="328474"/>
                </a:cubicBezTo>
                <a:cubicBezTo>
                  <a:pt x="1343232" y="319008"/>
                  <a:pt x="1352023" y="277600"/>
                  <a:pt x="1358284" y="266330"/>
                </a:cubicBezTo>
                <a:cubicBezTo>
                  <a:pt x="1383382" y="221154"/>
                  <a:pt x="1384610" y="222248"/>
                  <a:pt x="1411550" y="195309"/>
                </a:cubicBezTo>
                <a:cubicBezTo>
                  <a:pt x="1426966" y="149058"/>
                  <a:pt x="1410329" y="185738"/>
                  <a:pt x="1438183" y="150920"/>
                </a:cubicBezTo>
                <a:cubicBezTo>
                  <a:pt x="1444848" y="142588"/>
                  <a:pt x="1447606" y="130952"/>
                  <a:pt x="1455938" y="124287"/>
                </a:cubicBezTo>
                <a:cubicBezTo>
                  <a:pt x="1463245" y="118441"/>
                  <a:pt x="1473693" y="118369"/>
                  <a:pt x="1482571" y="115410"/>
                </a:cubicBezTo>
                <a:cubicBezTo>
                  <a:pt x="1502596" y="195510"/>
                  <a:pt x="1492609" y="163281"/>
                  <a:pt x="1509204" y="213064"/>
                </a:cubicBezTo>
                <a:cubicBezTo>
                  <a:pt x="1518082" y="204186"/>
                  <a:pt x="1529608" y="197332"/>
                  <a:pt x="1535837" y="186431"/>
                </a:cubicBezTo>
                <a:cubicBezTo>
                  <a:pt x="1541891" y="175837"/>
                  <a:pt x="1539909" y="162135"/>
                  <a:pt x="1544715" y="150920"/>
                </a:cubicBezTo>
                <a:cubicBezTo>
                  <a:pt x="1548918" y="141113"/>
                  <a:pt x="1557698" y="133830"/>
                  <a:pt x="1562470" y="124287"/>
                </a:cubicBezTo>
                <a:cubicBezTo>
                  <a:pt x="1583910" y="81407"/>
                  <a:pt x="1553086" y="109829"/>
                  <a:pt x="1597981" y="79899"/>
                </a:cubicBezTo>
                <a:cubicBezTo>
                  <a:pt x="1603899" y="71021"/>
                  <a:pt x="1608191" y="60811"/>
                  <a:pt x="1615736" y="53266"/>
                </a:cubicBezTo>
                <a:cubicBezTo>
                  <a:pt x="1623281" y="45721"/>
                  <a:pt x="1634037" y="42176"/>
                  <a:pt x="1642369" y="35511"/>
                </a:cubicBezTo>
                <a:cubicBezTo>
                  <a:pt x="1705619" y="-15089"/>
                  <a:pt x="1604786" y="54647"/>
                  <a:pt x="1686758" y="0"/>
                </a:cubicBezTo>
                <a:cubicBezTo>
                  <a:pt x="1737581" y="16942"/>
                  <a:pt x="1692751" y="-4977"/>
                  <a:pt x="1731146" y="44388"/>
                </a:cubicBezTo>
                <a:cubicBezTo>
                  <a:pt x="1743993" y="60905"/>
                  <a:pt x="1775534" y="88777"/>
                  <a:pt x="1775534" y="88777"/>
                </a:cubicBezTo>
                <a:cubicBezTo>
                  <a:pt x="1796249" y="150921"/>
                  <a:pt x="1775535" y="147962"/>
                  <a:pt x="1819923" y="133165"/>
                </a:cubicBezTo>
                <a:cubicBezTo>
                  <a:pt x="1848060" y="90959"/>
                  <a:pt x="1827556" y="109906"/>
                  <a:pt x="1890944" y="88777"/>
                </a:cubicBezTo>
                <a:lnTo>
                  <a:pt x="1917577" y="79899"/>
                </a:lnTo>
                <a:cubicBezTo>
                  <a:pt x="1925643" y="91998"/>
                  <a:pt x="1939030" y="115852"/>
                  <a:pt x="1953088" y="124287"/>
                </a:cubicBezTo>
                <a:cubicBezTo>
                  <a:pt x="1961112" y="129102"/>
                  <a:pt x="1970843" y="130206"/>
                  <a:pt x="1979721" y="133165"/>
                </a:cubicBezTo>
                <a:cubicBezTo>
                  <a:pt x="2043657" y="69229"/>
                  <a:pt x="2008365" y="74974"/>
                  <a:pt x="2077375" y="88777"/>
                </a:cubicBezTo>
                <a:cubicBezTo>
                  <a:pt x="2083293" y="97655"/>
                  <a:pt x="2084606" y="113656"/>
                  <a:pt x="2095130" y="115410"/>
                </a:cubicBezTo>
                <a:cubicBezTo>
                  <a:pt x="2131461" y="121465"/>
                  <a:pt x="2181553" y="107121"/>
                  <a:pt x="2219418" y="97654"/>
                </a:cubicBezTo>
                <a:cubicBezTo>
                  <a:pt x="2248858" y="107468"/>
                  <a:pt x="2236693" y="106532"/>
                  <a:pt x="2254928" y="106532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Extinction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Extinction – The decrease in CR that occurs when the CS is repeatedly presented without the US. 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670648" y="3276600"/>
            <a:ext cx="0" cy="281940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664730" y="6096000"/>
            <a:ext cx="4869670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6200000">
            <a:off x="2544869" y="4350917"/>
            <a:ext cx="1680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Strength of C.R.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800854" y="3897281"/>
            <a:ext cx="2254928" cy="1961965"/>
          </a:xfrm>
          <a:custGeom>
            <a:avLst/>
            <a:gdLst>
              <a:gd name="connsiteX0" fmla="*/ 17756 w 2254928"/>
              <a:gd name="connsiteY0" fmla="*/ 1961965 h 1961965"/>
              <a:gd name="connsiteX1" fmla="*/ 8878 w 2254928"/>
              <a:gd name="connsiteY1" fmla="*/ 1917577 h 1961965"/>
              <a:gd name="connsiteX2" fmla="*/ 0 w 2254928"/>
              <a:gd name="connsiteY2" fmla="*/ 1890944 h 1961965"/>
              <a:gd name="connsiteX3" fmla="*/ 17756 w 2254928"/>
              <a:gd name="connsiteY3" fmla="*/ 1802167 h 1961965"/>
              <a:gd name="connsiteX4" fmla="*/ 35511 w 2254928"/>
              <a:gd name="connsiteY4" fmla="*/ 1766656 h 1961965"/>
              <a:gd name="connsiteX5" fmla="*/ 71022 w 2254928"/>
              <a:gd name="connsiteY5" fmla="*/ 1713390 h 1961965"/>
              <a:gd name="connsiteX6" fmla="*/ 88777 w 2254928"/>
              <a:gd name="connsiteY6" fmla="*/ 1713390 h 1961965"/>
              <a:gd name="connsiteX7" fmla="*/ 106532 w 2254928"/>
              <a:gd name="connsiteY7" fmla="*/ 1731146 h 1961965"/>
              <a:gd name="connsiteX8" fmla="*/ 142043 w 2254928"/>
              <a:gd name="connsiteY8" fmla="*/ 1766656 h 1961965"/>
              <a:gd name="connsiteX9" fmla="*/ 159798 w 2254928"/>
              <a:gd name="connsiteY9" fmla="*/ 1740023 h 1961965"/>
              <a:gd name="connsiteX10" fmla="*/ 204187 w 2254928"/>
              <a:gd name="connsiteY10" fmla="*/ 1695635 h 1961965"/>
              <a:gd name="connsiteX11" fmla="*/ 248575 w 2254928"/>
              <a:gd name="connsiteY11" fmla="*/ 1615736 h 1961965"/>
              <a:gd name="connsiteX12" fmla="*/ 266330 w 2254928"/>
              <a:gd name="connsiteY12" fmla="*/ 1580225 h 1961965"/>
              <a:gd name="connsiteX13" fmla="*/ 284086 w 2254928"/>
              <a:gd name="connsiteY13" fmla="*/ 1562470 h 1961965"/>
              <a:gd name="connsiteX14" fmla="*/ 319596 w 2254928"/>
              <a:gd name="connsiteY14" fmla="*/ 1509204 h 1961965"/>
              <a:gd name="connsiteX15" fmla="*/ 310719 w 2254928"/>
              <a:gd name="connsiteY15" fmla="*/ 1562470 h 1961965"/>
              <a:gd name="connsiteX16" fmla="*/ 292963 w 2254928"/>
              <a:gd name="connsiteY16" fmla="*/ 1589103 h 1961965"/>
              <a:gd name="connsiteX17" fmla="*/ 284086 w 2254928"/>
              <a:gd name="connsiteY17" fmla="*/ 1562470 h 1961965"/>
              <a:gd name="connsiteX18" fmla="*/ 319596 w 2254928"/>
              <a:gd name="connsiteY18" fmla="*/ 1526959 h 1961965"/>
              <a:gd name="connsiteX19" fmla="*/ 337352 w 2254928"/>
              <a:gd name="connsiteY19" fmla="*/ 1500326 h 1961965"/>
              <a:gd name="connsiteX20" fmla="*/ 363985 w 2254928"/>
              <a:gd name="connsiteY20" fmla="*/ 1482571 h 1961965"/>
              <a:gd name="connsiteX21" fmla="*/ 372862 w 2254928"/>
              <a:gd name="connsiteY21" fmla="*/ 1455938 h 1961965"/>
              <a:gd name="connsiteX22" fmla="*/ 381740 w 2254928"/>
              <a:gd name="connsiteY22" fmla="*/ 1420427 h 1961965"/>
              <a:gd name="connsiteX23" fmla="*/ 408373 w 2254928"/>
              <a:gd name="connsiteY23" fmla="*/ 1384917 h 1961965"/>
              <a:gd name="connsiteX24" fmla="*/ 417251 w 2254928"/>
              <a:gd name="connsiteY24" fmla="*/ 1358284 h 1961965"/>
              <a:gd name="connsiteX25" fmla="*/ 435006 w 2254928"/>
              <a:gd name="connsiteY25" fmla="*/ 1313895 h 1961965"/>
              <a:gd name="connsiteX26" fmla="*/ 452761 w 2254928"/>
              <a:gd name="connsiteY26" fmla="*/ 1242874 h 1961965"/>
              <a:gd name="connsiteX27" fmla="*/ 479394 w 2254928"/>
              <a:gd name="connsiteY27" fmla="*/ 1127464 h 1961965"/>
              <a:gd name="connsiteX28" fmla="*/ 497150 w 2254928"/>
              <a:gd name="connsiteY28" fmla="*/ 1109709 h 1961965"/>
              <a:gd name="connsiteX29" fmla="*/ 506027 w 2254928"/>
              <a:gd name="connsiteY29" fmla="*/ 1136342 h 1961965"/>
              <a:gd name="connsiteX30" fmla="*/ 479394 w 2254928"/>
              <a:gd name="connsiteY30" fmla="*/ 1189608 h 1961965"/>
              <a:gd name="connsiteX31" fmla="*/ 488272 w 2254928"/>
              <a:gd name="connsiteY31" fmla="*/ 1225119 h 1961965"/>
              <a:gd name="connsiteX32" fmla="*/ 506027 w 2254928"/>
              <a:gd name="connsiteY32" fmla="*/ 1198486 h 1961965"/>
              <a:gd name="connsiteX33" fmla="*/ 514905 w 2254928"/>
              <a:gd name="connsiteY33" fmla="*/ 1171852 h 1961965"/>
              <a:gd name="connsiteX34" fmla="*/ 532660 w 2254928"/>
              <a:gd name="connsiteY34" fmla="*/ 1136342 h 1961965"/>
              <a:gd name="connsiteX35" fmla="*/ 559293 w 2254928"/>
              <a:gd name="connsiteY35" fmla="*/ 1065320 h 1961965"/>
              <a:gd name="connsiteX36" fmla="*/ 568171 w 2254928"/>
              <a:gd name="connsiteY36" fmla="*/ 1038687 h 1961965"/>
              <a:gd name="connsiteX37" fmla="*/ 594804 w 2254928"/>
              <a:gd name="connsiteY37" fmla="*/ 1012054 h 1961965"/>
              <a:gd name="connsiteX38" fmla="*/ 603682 w 2254928"/>
              <a:gd name="connsiteY38" fmla="*/ 958788 h 1961965"/>
              <a:gd name="connsiteX39" fmla="*/ 630315 w 2254928"/>
              <a:gd name="connsiteY39" fmla="*/ 878889 h 1961965"/>
              <a:gd name="connsiteX40" fmla="*/ 656948 w 2254928"/>
              <a:gd name="connsiteY40" fmla="*/ 807868 h 1961965"/>
              <a:gd name="connsiteX41" fmla="*/ 665826 w 2254928"/>
              <a:gd name="connsiteY41" fmla="*/ 834501 h 1961965"/>
              <a:gd name="connsiteX42" fmla="*/ 674703 w 2254928"/>
              <a:gd name="connsiteY42" fmla="*/ 932155 h 1961965"/>
              <a:gd name="connsiteX43" fmla="*/ 692459 w 2254928"/>
              <a:gd name="connsiteY43" fmla="*/ 896645 h 1961965"/>
              <a:gd name="connsiteX44" fmla="*/ 736847 w 2254928"/>
              <a:gd name="connsiteY44" fmla="*/ 852256 h 1961965"/>
              <a:gd name="connsiteX45" fmla="*/ 754602 w 2254928"/>
              <a:gd name="connsiteY45" fmla="*/ 825623 h 1961965"/>
              <a:gd name="connsiteX46" fmla="*/ 798991 w 2254928"/>
              <a:gd name="connsiteY46" fmla="*/ 781235 h 1961965"/>
              <a:gd name="connsiteX47" fmla="*/ 834501 w 2254928"/>
              <a:gd name="connsiteY47" fmla="*/ 727969 h 1961965"/>
              <a:gd name="connsiteX48" fmla="*/ 843379 w 2254928"/>
              <a:gd name="connsiteY48" fmla="*/ 754602 h 1961965"/>
              <a:gd name="connsiteX49" fmla="*/ 825624 w 2254928"/>
              <a:gd name="connsiteY49" fmla="*/ 807868 h 1961965"/>
              <a:gd name="connsiteX50" fmla="*/ 905523 w 2254928"/>
              <a:gd name="connsiteY50" fmla="*/ 763480 h 1961965"/>
              <a:gd name="connsiteX51" fmla="*/ 923278 w 2254928"/>
              <a:gd name="connsiteY51" fmla="*/ 745724 h 1961965"/>
              <a:gd name="connsiteX52" fmla="*/ 941033 w 2254928"/>
              <a:gd name="connsiteY52" fmla="*/ 719091 h 1961965"/>
              <a:gd name="connsiteX53" fmla="*/ 967666 w 2254928"/>
              <a:gd name="connsiteY53" fmla="*/ 701336 h 1961965"/>
              <a:gd name="connsiteX54" fmla="*/ 976544 w 2254928"/>
              <a:gd name="connsiteY54" fmla="*/ 674703 h 1961965"/>
              <a:gd name="connsiteX55" fmla="*/ 1012055 w 2254928"/>
              <a:gd name="connsiteY55" fmla="*/ 621437 h 1961965"/>
              <a:gd name="connsiteX56" fmla="*/ 1020932 w 2254928"/>
              <a:gd name="connsiteY56" fmla="*/ 594804 h 1961965"/>
              <a:gd name="connsiteX57" fmla="*/ 1029810 w 2254928"/>
              <a:gd name="connsiteY57" fmla="*/ 532660 h 1961965"/>
              <a:gd name="connsiteX58" fmla="*/ 1038688 w 2254928"/>
              <a:gd name="connsiteY58" fmla="*/ 612559 h 1961965"/>
              <a:gd name="connsiteX59" fmla="*/ 1065321 w 2254928"/>
              <a:gd name="connsiteY59" fmla="*/ 603682 h 1961965"/>
              <a:gd name="connsiteX60" fmla="*/ 1083076 w 2254928"/>
              <a:gd name="connsiteY60" fmla="*/ 577049 h 1961965"/>
              <a:gd name="connsiteX61" fmla="*/ 1109709 w 2254928"/>
              <a:gd name="connsiteY61" fmla="*/ 541538 h 1961965"/>
              <a:gd name="connsiteX62" fmla="*/ 1127464 w 2254928"/>
              <a:gd name="connsiteY62" fmla="*/ 514905 h 1961965"/>
              <a:gd name="connsiteX63" fmla="*/ 1145220 w 2254928"/>
              <a:gd name="connsiteY63" fmla="*/ 497150 h 1961965"/>
              <a:gd name="connsiteX64" fmla="*/ 1154097 w 2254928"/>
              <a:gd name="connsiteY64" fmla="*/ 470517 h 1961965"/>
              <a:gd name="connsiteX65" fmla="*/ 1162975 w 2254928"/>
              <a:gd name="connsiteY65" fmla="*/ 435006 h 1961965"/>
              <a:gd name="connsiteX66" fmla="*/ 1189608 w 2254928"/>
              <a:gd name="connsiteY66" fmla="*/ 408373 h 1961965"/>
              <a:gd name="connsiteX67" fmla="*/ 1207363 w 2254928"/>
              <a:gd name="connsiteY67" fmla="*/ 381740 h 1961965"/>
              <a:gd name="connsiteX68" fmla="*/ 1242874 w 2254928"/>
              <a:gd name="connsiteY68" fmla="*/ 337352 h 1961965"/>
              <a:gd name="connsiteX69" fmla="*/ 1260629 w 2254928"/>
              <a:gd name="connsiteY69" fmla="*/ 363985 h 1961965"/>
              <a:gd name="connsiteX70" fmla="*/ 1269507 w 2254928"/>
              <a:gd name="connsiteY70" fmla="*/ 408373 h 1961965"/>
              <a:gd name="connsiteX71" fmla="*/ 1305018 w 2254928"/>
              <a:gd name="connsiteY71" fmla="*/ 399495 h 1961965"/>
              <a:gd name="connsiteX72" fmla="*/ 1331651 w 2254928"/>
              <a:gd name="connsiteY72" fmla="*/ 355107 h 1961965"/>
              <a:gd name="connsiteX73" fmla="*/ 1340528 w 2254928"/>
              <a:gd name="connsiteY73" fmla="*/ 328474 h 1961965"/>
              <a:gd name="connsiteX74" fmla="*/ 1358284 w 2254928"/>
              <a:gd name="connsiteY74" fmla="*/ 266330 h 1961965"/>
              <a:gd name="connsiteX75" fmla="*/ 1411550 w 2254928"/>
              <a:gd name="connsiteY75" fmla="*/ 195309 h 1961965"/>
              <a:gd name="connsiteX76" fmla="*/ 1438183 w 2254928"/>
              <a:gd name="connsiteY76" fmla="*/ 150920 h 1961965"/>
              <a:gd name="connsiteX77" fmla="*/ 1455938 w 2254928"/>
              <a:gd name="connsiteY77" fmla="*/ 124287 h 1961965"/>
              <a:gd name="connsiteX78" fmla="*/ 1482571 w 2254928"/>
              <a:gd name="connsiteY78" fmla="*/ 115410 h 1961965"/>
              <a:gd name="connsiteX79" fmla="*/ 1509204 w 2254928"/>
              <a:gd name="connsiteY79" fmla="*/ 213064 h 1961965"/>
              <a:gd name="connsiteX80" fmla="*/ 1535837 w 2254928"/>
              <a:gd name="connsiteY80" fmla="*/ 186431 h 1961965"/>
              <a:gd name="connsiteX81" fmla="*/ 1544715 w 2254928"/>
              <a:gd name="connsiteY81" fmla="*/ 150920 h 1961965"/>
              <a:gd name="connsiteX82" fmla="*/ 1562470 w 2254928"/>
              <a:gd name="connsiteY82" fmla="*/ 124287 h 1961965"/>
              <a:gd name="connsiteX83" fmla="*/ 1597981 w 2254928"/>
              <a:gd name="connsiteY83" fmla="*/ 79899 h 1961965"/>
              <a:gd name="connsiteX84" fmla="*/ 1615736 w 2254928"/>
              <a:gd name="connsiteY84" fmla="*/ 53266 h 1961965"/>
              <a:gd name="connsiteX85" fmla="*/ 1642369 w 2254928"/>
              <a:gd name="connsiteY85" fmla="*/ 35511 h 1961965"/>
              <a:gd name="connsiteX86" fmla="*/ 1686758 w 2254928"/>
              <a:gd name="connsiteY86" fmla="*/ 0 h 1961965"/>
              <a:gd name="connsiteX87" fmla="*/ 1731146 w 2254928"/>
              <a:gd name="connsiteY87" fmla="*/ 44388 h 1961965"/>
              <a:gd name="connsiteX88" fmla="*/ 1775534 w 2254928"/>
              <a:gd name="connsiteY88" fmla="*/ 88777 h 1961965"/>
              <a:gd name="connsiteX89" fmla="*/ 1819923 w 2254928"/>
              <a:gd name="connsiteY89" fmla="*/ 133165 h 1961965"/>
              <a:gd name="connsiteX90" fmla="*/ 1890944 w 2254928"/>
              <a:gd name="connsiteY90" fmla="*/ 88777 h 1961965"/>
              <a:gd name="connsiteX91" fmla="*/ 1917577 w 2254928"/>
              <a:gd name="connsiteY91" fmla="*/ 79899 h 1961965"/>
              <a:gd name="connsiteX92" fmla="*/ 1953088 w 2254928"/>
              <a:gd name="connsiteY92" fmla="*/ 124287 h 1961965"/>
              <a:gd name="connsiteX93" fmla="*/ 1979721 w 2254928"/>
              <a:gd name="connsiteY93" fmla="*/ 133165 h 1961965"/>
              <a:gd name="connsiteX94" fmla="*/ 2077375 w 2254928"/>
              <a:gd name="connsiteY94" fmla="*/ 88777 h 1961965"/>
              <a:gd name="connsiteX95" fmla="*/ 2095130 w 2254928"/>
              <a:gd name="connsiteY95" fmla="*/ 115410 h 1961965"/>
              <a:gd name="connsiteX96" fmla="*/ 2219418 w 2254928"/>
              <a:gd name="connsiteY96" fmla="*/ 97654 h 1961965"/>
              <a:gd name="connsiteX97" fmla="*/ 2254928 w 2254928"/>
              <a:gd name="connsiteY97" fmla="*/ 106532 h 1961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2254928" h="1961965">
                <a:moveTo>
                  <a:pt x="17756" y="1961965"/>
                </a:moveTo>
                <a:cubicBezTo>
                  <a:pt x="14797" y="1947169"/>
                  <a:pt x="12538" y="1932215"/>
                  <a:pt x="8878" y="1917577"/>
                </a:cubicBezTo>
                <a:cubicBezTo>
                  <a:pt x="6608" y="1908499"/>
                  <a:pt x="0" y="1900302"/>
                  <a:pt x="0" y="1890944"/>
                </a:cubicBezTo>
                <a:cubicBezTo>
                  <a:pt x="0" y="1866434"/>
                  <a:pt x="6823" y="1827678"/>
                  <a:pt x="17756" y="1802167"/>
                </a:cubicBezTo>
                <a:cubicBezTo>
                  <a:pt x="22969" y="1790003"/>
                  <a:pt x="28702" y="1778004"/>
                  <a:pt x="35511" y="1766656"/>
                </a:cubicBezTo>
                <a:cubicBezTo>
                  <a:pt x="46490" y="1748358"/>
                  <a:pt x="71022" y="1713390"/>
                  <a:pt x="71022" y="1713390"/>
                </a:cubicBezTo>
                <a:cubicBezTo>
                  <a:pt x="86240" y="1667734"/>
                  <a:pt x="73558" y="1688025"/>
                  <a:pt x="88777" y="1713390"/>
                </a:cubicBezTo>
                <a:cubicBezTo>
                  <a:pt x="93083" y="1720567"/>
                  <a:pt x="100614" y="1725227"/>
                  <a:pt x="106532" y="1731146"/>
                </a:cubicBezTo>
                <a:cubicBezTo>
                  <a:pt x="110710" y="1743679"/>
                  <a:pt x="114192" y="1777797"/>
                  <a:pt x="142043" y="1766656"/>
                </a:cubicBezTo>
                <a:cubicBezTo>
                  <a:pt x="151949" y="1762693"/>
                  <a:pt x="152772" y="1748053"/>
                  <a:pt x="159798" y="1740023"/>
                </a:cubicBezTo>
                <a:cubicBezTo>
                  <a:pt x="173577" y="1724275"/>
                  <a:pt x="204187" y="1695635"/>
                  <a:pt x="204187" y="1695635"/>
                </a:cubicBezTo>
                <a:cubicBezTo>
                  <a:pt x="228736" y="1621983"/>
                  <a:pt x="187523" y="1737844"/>
                  <a:pt x="248575" y="1615736"/>
                </a:cubicBezTo>
                <a:cubicBezTo>
                  <a:pt x="254493" y="1603899"/>
                  <a:pt x="258989" y="1591236"/>
                  <a:pt x="266330" y="1580225"/>
                </a:cubicBezTo>
                <a:cubicBezTo>
                  <a:pt x="270973" y="1573261"/>
                  <a:pt x="279064" y="1569166"/>
                  <a:pt x="284086" y="1562470"/>
                </a:cubicBezTo>
                <a:cubicBezTo>
                  <a:pt x="296890" y="1545399"/>
                  <a:pt x="319596" y="1509204"/>
                  <a:pt x="319596" y="1509204"/>
                </a:cubicBezTo>
                <a:cubicBezTo>
                  <a:pt x="316637" y="1526959"/>
                  <a:pt x="316411" y="1545394"/>
                  <a:pt x="310719" y="1562470"/>
                </a:cubicBezTo>
                <a:cubicBezTo>
                  <a:pt x="307345" y="1572592"/>
                  <a:pt x="303633" y="1589103"/>
                  <a:pt x="292963" y="1589103"/>
                </a:cubicBezTo>
                <a:cubicBezTo>
                  <a:pt x="283605" y="1589103"/>
                  <a:pt x="287045" y="1571348"/>
                  <a:pt x="284086" y="1562470"/>
                </a:cubicBezTo>
                <a:cubicBezTo>
                  <a:pt x="303453" y="1504363"/>
                  <a:pt x="276554" y="1561392"/>
                  <a:pt x="319596" y="1526959"/>
                </a:cubicBezTo>
                <a:cubicBezTo>
                  <a:pt x="327928" y="1520294"/>
                  <a:pt x="329807" y="1507871"/>
                  <a:pt x="337352" y="1500326"/>
                </a:cubicBezTo>
                <a:cubicBezTo>
                  <a:pt x="344897" y="1492782"/>
                  <a:pt x="355107" y="1488489"/>
                  <a:pt x="363985" y="1482571"/>
                </a:cubicBezTo>
                <a:cubicBezTo>
                  <a:pt x="366944" y="1473693"/>
                  <a:pt x="370291" y="1464936"/>
                  <a:pt x="372862" y="1455938"/>
                </a:cubicBezTo>
                <a:cubicBezTo>
                  <a:pt x="376214" y="1444206"/>
                  <a:pt x="376283" y="1431340"/>
                  <a:pt x="381740" y="1420427"/>
                </a:cubicBezTo>
                <a:cubicBezTo>
                  <a:pt x="388357" y="1407193"/>
                  <a:pt x="399495" y="1396754"/>
                  <a:pt x="408373" y="1384917"/>
                </a:cubicBezTo>
                <a:cubicBezTo>
                  <a:pt x="411332" y="1376039"/>
                  <a:pt x="413965" y="1367046"/>
                  <a:pt x="417251" y="1358284"/>
                </a:cubicBezTo>
                <a:cubicBezTo>
                  <a:pt x="422846" y="1343363"/>
                  <a:pt x="430320" y="1329126"/>
                  <a:pt x="435006" y="1313895"/>
                </a:cubicBezTo>
                <a:cubicBezTo>
                  <a:pt x="442182" y="1290572"/>
                  <a:pt x="447975" y="1266802"/>
                  <a:pt x="452761" y="1242874"/>
                </a:cubicBezTo>
                <a:cubicBezTo>
                  <a:pt x="456493" y="1224215"/>
                  <a:pt x="474042" y="1132816"/>
                  <a:pt x="479394" y="1127464"/>
                </a:cubicBezTo>
                <a:lnTo>
                  <a:pt x="497150" y="1109709"/>
                </a:lnTo>
                <a:cubicBezTo>
                  <a:pt x="500109" y="1118587"/>
                  <a:pt x="506027" y="1126984"/>
                  <a:pt x="506027" y="1136342"/>
                </a:cubicBezTo>
                <a:cubicBezTo>
                  <a:pt x="506027" y="1154722"/>
                  <a:pt x="488373" y="1176141"/>
                  <a:pt x="479394" y="1189608"/>
                </a:cubicBezTo>
                <a:cubicBezTo>
                  <a:pt x="482353" y="1201445"/>
                  <a:pt x="476697" y="1221260"/>
                  <a:pt x="488272" y="1225119"/>
                </a:cubicBezTo>
                <a:cubicBezTo>
                  <a:pt x="498394" y="1228493"/>
                  <a:pt x="501255" y="1208029"/>
                  <a:pt x="506027" y="1198486"/>
                </a:cubicBezTo>
                <a:cubicBezTo>
                  <a:pt x="510212" y="1190116"/>
                  <a:pt x="511219" y="1180454"/>
                  <a:pt x="514905" y="1171852"/>
                </a:cubicBezTo>
                <a:cubicBezTo>
                  <a:pt x="520118" y="1159688"/>
                  <a:pt x="526742" y="1148179"/>
                  <a:pt x="532660" y="1136342"/>
                </a:cubicBezTo>
                <a:cubicBezTo>
                  <a:pt x="549788" y="1050703"/>
                  <a:pt x="528814" y="1126278"/>
                  <a:pt x="559293" y="1065320"/>
                </a:cubicBezTo>
                <a:cubicBezTo>
                  <a:pt x="563478" y="1056950"/>
                  <a:pt x="562980" y="1046473"/>
                  <a:pt x="568171" y="1038687"/>
                </a:cubicBezTo>
                <a:cubicBezTo>
                  <a:pt x="575135" y="1028241"/>
                  <a:pt x="585926" y="1020932"/>
                  <a:pt x="594804" y="1012054"/>
                </a:cubicBezTo>
                <a:cubicBezTo>
                  <a:pt x="597763" y="994299"/>
                  <a:pt x="599044" y="976180"/>
                  <a:pt x="603682" y="958788"/>
                </a:cubicBezTo>
                <a:cubicBezTo>
                  <a:pt x="610916" y="931662"/>
                  <a:pt x="624809" y="906417"/>
                  <a:pt x="630315" y="878889"/>
                </a:cubicBezTo>
                <a:cubicBezTo>
                  <a:pt x="641286" y="824039"/>
                  <a:pt x="630823" y="847056"/>
                  <a:pt x="656948" y="807868"/>
                </a:cubicBezTo>
                <a:cubicBezTo>
                  <a:pt x="659907" y="816746"/>
                  <a:pt x="664503" y="825237"/>
                  <a:pt x="665826" y="834501"/>
                </a:cubicBezTo>
                <a:cubicBezTo>
                  <a:pt x="670448" y="866858"/>
                  <a:pt x="661828" y="902112"/>
                  <a:pt x="674703" y="932155"/>
                </a:cubicBezTo>
                <a:cubicBezTo>
                  <a:pt x="679916" y="944319"/>
                  <a:pt x="684334" y="907091"/>
                  <a:pt x="692459" y="896645"/>
                </a:cubicBezTo>
                <a:cubicBezTo>
                  <a:pt x="705306" y="880128"/>
                  <a:pt x="725240" y="869667"/>
                  <a:pt x="736847" y="852256"/>
                </a:cubicBezTo>
                <a:cubicBezTo>
                  <a:pt x="742765" y="843378"/>
                  <a:pt x="747576" y="833653"/>
                  <a:pt x="754602" y="825623"/>
                </a:cubicBezTo>
                <a:cubicBezTo>
                  <a:pt x="768381" y="809875"/>
                  <a:pt x="787384" y="798646"/>
                  <a:pt x="798991" y="781235"/>
                </a:cubicBezTo>
                <a:lnTo>
                  <a:pt x="834501" y="727969"/>
                </a:lnTo>
                <a:cubicBezTo>
                  <a:pt x="837460" y="736847"/>
                  <a:pt x="844412" y="745301"/>
                  <a:pt x="843379" y="754602"/>
                </a:cubicBezTo>
                <a:cubicBezTo>
                  <a:pt x="841312" y="773203"/>
                  <a:pt x="807869" y="813787"/>
                  <a:pt x="825624" y="807868"/>
                </a:cubicBezTo>
                <a:cubicBezTo>
                  <a:pt x="859112" y="796705"/>
                  <a:pt x="875001" y="794004"/>
                  <a:pt x="905523" y="763480"/>
                </a:cubicBezTo>
                <a:cubicBezTo>
                  <a:pt x="911441" y="757561"/>
                  <a:pt x="918049" y="752260"/>
                  <a:pt x="923278" y="745724"/>
                </a:cubicBezTo>
                <a:cubicBezTo>
                  <a:pt x="929943" y="737392"/>
                  <a:pt x="933488" y="726636"/>
                  <a:pt x="941033" y="719091"/>
                </a:cubicBezTo>
                <a:cubicBezTo>
                  <a:pt x="948578" y="711546"/>
                  <a:pt x="958788" y="707254"/>
                  <a:pt x="967666" y="701336"/>
                </a:cubicBezTo>
                <a:cubicBezTo>
                  <a:pt x="970625" y="692458"/>
                  <a:pt x="971999" y="682883"/>
                  <a:pt x="976544" y="674703"/>
                </a:cubicBezTo>
                <a:cubicBezTo>
                  <a:pt x="986907" y="656049"/>
                  <a:pt x="1012055" y="621437"/>
                  <a:pt x="1012055" y="621437"/>
                </a:cubicBezTo>
                <a:cubicBezTo>
                  <a:pt x="1015014" y="612559"/>
                  <a:pt x="1019097" y="603980"/>
                  <a:pt x="1020932" y="594804"/>
                </a:cubicBezTo>
                <a:cubicBezTo>
                  <a:pt x="1025036" y="574285"/>
                  <a:pt x="1015013" y="517864"/>
                  <a:pt x="1029810" y="532660"/>
                </a:cubicBezTo>
                <a:cubicBezTo>
                  <a:pt x="1048759" y="551608"/>
                  <a:pt x="1035729" y="585926"/>
                  <a:pt x="1038688" y="612559"/>
                </a:cubicBezTo>
                <a:cubicBezTo>
                  <a:pt x="1047566" y="609600"/>
                  <a:pt x="1058014" y="609528"/>
                  <a:pt x="1065321" y="603682"/>
                </a:cubicBezTo>
                <a:cubicBezTo>
                  <a:pt x="1073653" y="597017"/>
                  <a:pt x="1076874" y="585731"/>
                  <a:pt x="1083076" y="577049"/>
                </a:cubicBezTo>
                <a:cubicBezTo>
                  <a:pt x="1091676" y="565009"/>
                  <a:pt x="1101109" y="553578"/>
                  <a:pt x="1109709" y="541538"/>
                </a:cubicBezTo>
                <a:cubicBezTo>
                  <a:pt x="1115911" y="532856"/>
                  <a:pt x="1120799" y="523236"/>
                  <a:pt x="1127464" y="514905"/>
                </a:cubicBezTo>
                <a:cubicBezTo>
                  <a:pt x="1132693" y="508369"/>
                  <a:pt x="1139301" y="503068"/>
                  <a:pt x="1145220" y="497150"/>
                </a:cubicBezTo>
                <a:cubicBezTo>
                  <a:pt x="1148179" y="488272"/>
                  <a:pt x="1151526" y="479515"/>
                  <a:pt x="1154097" y="470517"/>
                </a:cubicBezTo>
                <a:cubicBezTo>
                  <a:pt x="1157449" y="458785"/>
                  <a:pt x="1156921" y="445600"/>
                  <a:pt x="1162975" y="435006"/>
                </a:cubicBezTo>
                <a:cubicBezTo>
                  <a:pt x="1169204" y="424105"/>
                  <a:pt x="1181571" y="418018"/>
                  <a:pt x="1189608" y="408373"/>
                </a:cubicBezTo>
                <a:cubicBezTo>
                  <a:pt x="1196438" y="400176"/>
                  <a:pt x="1200698" y="390071"/>
                  <a:pt x="1207363" y="381740"/>
                </a:cubicBezTo>
                <a:cubicBezTo>
                  <a:pt x="1257963" y="318491"/>
                  <a:pt x="1188226" y="419325"/>
                  <a:pt x="1242874" y="337352"/>
                </a:cubicBezTo>
                <a:cubicBezTo>
                  <a:pt x="1248792" y="346230"/>
                  <a:pt x="1256883" y="353995"/>
                  <a:pt x="1260629" y="363985"/>
                </a:cubicBezTo>
                <a:cubicBezTo>
                  <a:pt x="1265927" y="378113"/>
                  <a:pt x="1257724" y="398947"/>
                  <a:pt x="1269507" y="408373"/>
                </a:cubicBezTo>
                <a:cubicBezTo>
                  <a:pt x="1279035" y="415995"/>
                  <a:pt x="1293181" y="402454"/>
                  <a:pt x="1305018" y="399495"/>
                </a:cubicBezTo>
                <a:cubicBezTo>
                  <a:pt x="1330165" y="324049"/>
                  <a:pt x="1295093" y="416037"/>
                  <a:pt x="1331651" y="355107"/>
                </a:cubicBezTo>
                <a:cubicBezTo>
                  <a:pt x="1336466" y="347083"/>
                  <a:pt x="1337957" y="337472"/>
                  <a:pt x="1340528" y="328474"/>
                </a:cubicBezTo>
                <a:cubicBezTo>
                  <a:pt x="1343232" y="319008"/>
                  <a:pt x="1352023" y="277600"/>
                  <a:pt x="1358284" y="266330"/>
                </a:cubicBezTo>
                <a:cubicBezTo>
                  <a:pt x="1383382" y="221154"/>
                  <a:pt x="1384610" y="222248"/>
                  <a:pt x="1411550" y="195309"/>
                </a:cubicBezTo>
                <a:cubicBezTo>
                  <a:pt x="1426966" y="149058"/>
                  <a:pt x="1410329" y="185738"/>
                  <a:pt x="1438183" y="150920"/>
                </a:cubicBezTo>
                <a:cubicBezTo>
                  <a:pt x="1444848" y="142588"/>
                  <a:pt x="1447606" y="130952"/>
                  <a:pt x="1455938" y="124287"/>
                </a:cubicBezTo>
                <a:cubicBezTo>
                  <a:pt x="1463245" y="118441"/>
                  <a:pt x="1473693" y="118369"/>
                  <a:pt x="1482571" y="115410"/>
                </a:cubicBezTo>
                <a:cubicBezTo>
                  <a:pt x="1502596" y="195510"/>
                  <a:pt x="1492609" y="163281"/>
                  <a:pt x="1509204" y="213064"/>
                </a:cubicBezTo>
                <a:cubicBezTo>
                  <a:pt x="1518082" y="204186"/>
                  <a:pt x="1529608" y="197332"/>
                  <a:pt x="1535837" y="186431"/>
                </a:cubicBezTo>
                <a:cubicBezTo>
                  <a:pt x="1541891" y="175837"/>
                  <a:pt x="1539909" y="162135"/>
                  <a:pt x="1544715" y="150920"/>
                </a:cubicBezTo>
                <a:cubicBezTo>
                  <a:pt x="1548918" y="141113"/>
                  <a:pt x="1557698" y="133830"/>
                  <a:pt x="1562470" y="124287"/>
                </a:cubicBezTo>
                <a:cubicBezTo>
                  <a:pt x="1583910" y="81407"/>
                  <a:pt x="1553086" y="109829"/>
                  <a:pt x="1597981" y="79899"/>
                </a:cubicBezTo>
                <a:cubicBezTo>
                  <a:pt x="1603899" y="71021"/>
                  <a:pt x="1608191" y="60811"/>
                  <a:pt x="1615736" y="53266"/>
                </a:cubicBezTo>
                <a:cubicBezTo>
                  <a:pt x="1623281" y="45721"/>
                  <a:pt x="1634037" y="42176"/>
                  <a:pt x="1642369" y="35511"/>
                </a:cubicBezTo>
                <a:cubicBezTo>
                  <a:pt x="1705619" y="-15089"/>
                  <a:pt x="1604786" y="54647"/>
                  <a:pt x="1686758" y="0"/>
                </a:cubicBezTo>
                <a:cubicBezTo>
                  <a:pt x="1737581" y="16942"/>
                  <a:pt x="1692751" y="-4977"/>
                  <a:pt x="1731146" y="44388"/>
                </a:cubicBezTo>
                <a:cubicBezTo>
                  <a:pt x="1743993" y="60905"/>
                  <a:pt x="1775534" y="88777"/>
                  <a:pt x="1775534" y="88777"/>
                </a:cubicBezTo>
                <a:cubicBezTo>
                  <a:pt x="1796249" y="150921"/>
                  <a:pt x="1775535" y="147962"/>
                  <a:pt x="1819923" y="133165"/>
                </a:cubicBezTo>
                <a:cubicBezTo>
                  <a:pt x="1848060" y="90959"/>
                  <a:pt x="1827556" y="109906"/>
                  <a:pt x="1890944" y="88777"/>
                </a:cubicBezTo>
                <a:lnTo>
                  <a:pt x="1917577" y="79899"/>
                </a:lnTo>
                <a:cubicBezTo>
                  <a:pt x="1925643" y="91998"/>
                  <a:pt x="1939030" y="115852"/>
                  <a:pt x="1953088" y="124287"/>
                </a:cubicBezTo>
                <a:cubicBezTo>
                  <a:pt x="1961112" y="129102"/>
                  <a:pt x="1970843" y="130206"/>
                  <a:pt x="1979721" y="133165"/>
                </a:cubicBezTo>
                <a:cubicBezTo>
                  <a:pt x="2043657" y="69229"/>
                  <a:pt x="2008365" y="74974"/>
                  <a:pt x="2077375" y="88777"/>
                </a:cubicBezTo>
                <a:cubicBezTo>
                  <a:pt x="2083293" y="97655"/>
                  <a:pt x="2084606" y="113656"/>
                  <a:pt x="2095130" y="115410"/>
                </a:cubicBezTo>
                <a:cubicBezTo>
                  <a:pt x="2131461" y="121465"/>
                  <a:pt x="2181553" y="107121"/>
                  <a:pt x="2219418" y="97654"/>
                </a:cubicBezTo>
                <a:cubicBezTo>
                  <a:pt x="2248858" y="107468"/>
                  <a:pt x="2236693" y="106532"/>
                  <a:pt x="2254928" y="106532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989333" y="6107668"/>
            <a:ext cx="210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# of CS / US pairings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58000" y="6103969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CS Alone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294268" y="4048217"/>
            <a:ext cx="2121763" cy="1935333"/>
          </a:xfrm>
          <a:custGeom>
            <a:avLst/>
            <a:gdLst>
              <a:gd name="connsiteX0" fmla="*/ 0 w 2121763"/>
              <a:gd name="connsiteY0" fmla="*/ 0 h 1935333"/>
              <a:gd name="connsiteX1" fmla="*/ 8878 w 2121763"/>
              <a:gd name="connsiteY1" fmla="*/ 44389 h 1935333"/>
              <a:gd name="connsiteX2" fmla="*/ 35511 w 2121763"/>
              <a:gd name="connsiteY2" fmla="*/ 53266 h 1935333"/>
              <a:gd name="connsiteX3" fmla="*/ 62144 w 2121763"/>
              <a:gd name="connsiteY3" fmla="*/ 71022 h 1935333"/>
              <a:gd name="connsiteX4" fmla="*/ 115410 w 2121763"/>
              <a:gd name="connsiteY4" fmla="*/ 97655 h 1935333"/>
              <a:gd name="connsiteX5" fmla="*/ 133165 w 2121763"/>
              <a:gd name="connsiteY5" fmla="*/ 124288 h 1935333"/>
              <a:gd name="connsiteX6" fmla="*/ 186431 w 2121763"/>
              <a:gd name="connsiteY6" fmla="*/ 142043 h 1935333"/>
              <a:gd name="connsiteX7" fmla="*/ 204186 w 2121763"/>
              <a:gd name="connsiteY7" fmla="*/ 159799 h 1935333"/>
              <a:gd name="connsiteX8" fmla="*/ 257452 w 2121763"/>
              <a:gd name="connsiteY8" fmla="*/ 177554 h 1935333"/>
              <a:gd name="connsiteX9" fmla="*/ 275208 w 2121763"/>
              <a:gd name="connsiteY9" fmla="*/ 195309 h 1935333"/>
              <a:gd name="connsiteX10" fmla="*/ 301841 w 2121763"/>
              <a:gd name="connsiteY10" fmla="*/ 284086 h 1935333"/>
              <a:gd name="connsiteX11" fmla="*/ 346229 w 2121763"/>
              <a:gd name="connsiteY11" fmla="*/ 363985 h 1935333"/>
              <a:gd name="connsiteX12" fmla="*/ 372862 w 2121763"/>
              <a:gd name="connsiteY12" fmla="*/ 390618 h 1935333"/>
              <a:gd name="connsiteX13" fmla="*/ 408373 w 2121763"/>
              <a:gd name="connsiteY13" fmla="*/ 408373 h 1935333"/>
              <a:gd name="connsiteX14" fmla="*/ 435006 w 2121763"/>
              <a:gd name="connsiteY14" fmla="*/ 426129 h 1935333"/>
              <a:gd name="connsiteX15" fmla="*/ 461639 w 2121763"/>
              <a:gd name="connsiteY15" fmla="*/ 435006 h 1935333"/>
              <a:gd name="connsiteX16" fmla="*/ 523782 w 2121763"/>
              <a:gd name="connsiteY16" fmla="*/ 470517 h 1935333"/>
              <a:gd name="connsiteX17" fmla="*/ 541538 w 2121763"/>
              <a:gd name="connsiteY17" fmla="*/ 674703 h 1935333"/>
              <a:gd name="connsiteX18" fmla="*/ 568171 w 2121763"/>
              <a:gd name="connsiteY18" fmla="*/ 727969 h 1935333"/>
              <a:gd name="connsiteX19" fmla="*/ 621437 w 2121763"/>
              <a:gd name="connsiteY19" fmla="*/ 745725 h 1935333"/>
              <a:gd name="connsiteX20" fmla="*/ 656948 w 2121763"/>
              <a:gd name="connsiteY20" fmla="*/ 816746 h 1935333"/>
              <a:gd name="connsiteX21" fmla="*/ 665825 w 2121763"/>
              <a:gd name="connsiteY21" fmla="*/ 843379 h 1935333"/>
              <a:gd name="connsiteX22" fmla="*/ 674703 w 2121763"/>
              <a:gd name="connsiteY22" fmla="*/ 932156 h 1935333"/>
              <a:gd name="connsiteX23" fmla="*/ 692458 w 2121763"/>
              <a:gd name="connsiteY23" fmla="*/ 958789 h 1935333"/>
              <a:gd name="connsiteX24" fmla="*/ 727969 w 2121763"/>
              <a:gd name="connsiteY24" fmla="*/ 1003177 h 1935333"/>
              <a:gd name="connsiteX25" fmla="*/ 745724 w 2121763"/>
              <a:gd name="connsiteY25" fmla="*/ 1029810 h 1935333"/>
              <a:gd name="connsiteX26" fmla="*/ 807868 w 2121763"/>
              <a:gd name="connsiteY26" fmla="*/ 1038688 h 1935333"/>
              <a:gd name="connsiteX27" fmla="*/ 852256 w 2121763"/>
              <a:gd name="connsiteY27" fmla="*/ 1047566 h 1935333"/>
              <a:gd name="connsiteX28" fmla="*/ 878889 w 2121763"/>
              <a:gd name="connsiteY28" fmla="*/ 1233997 h 1935333"/>
              <a:gd name="connsiteX29" fmla="*/ 896645 w 2121763"/>
              <a:gd name="connsiteY29" fmla="*/ 1251752 h 1935333"/>
              <a:gd name="connsiteX30" fmla="*/ 941033 w 2121763"/>
              <a:gd name="connsiteY30" fmla="*/ 1296140 h 1935333"/>
              <a:gd name="connsiteX31" fmla="*/ 1003177 w 2121763"/>
              <a:gd name="connsiteY31" fmla="*/ 1367162 h 1935333"/>
              <a:gd name="connsiteX32" fmla="*/ 1029810 w 2121763"/>
              <a:gd name="connsiteY32" fmla="*/ 1376039 h 1935333"/>
              <a:gd name="connsiteX33" fmla="*/ 1038687 w 2121763"/>
              <a:gd name="connsiteY33" fmla="*/ 1411550 h 1935333"/>
              <a:gd name="connsiteX34" fmla="*/ 1065320 w 2121763"/>
              <a:gd name="connsiteY34" fmla="*/ 1518082 h 1935333"/>
              <a:gd name="connsiteX35" fmla="*/ 1083076 w 2121763"/>
              <a:gd name="connsiteY35" fmla="*/ 1535837 h 1935333"/>
              <a:gd name="connsiteX36" fmla="*/ 1145219 w 2121763"/>
              <a:gd name="connsiteY36" fmla="*/ 1571348 h 1935333"/>
              <a:gd name="connsiteX37" fmla="*/ 1180730 w 2121763"/>
              <a:gd name="connsiteY37" fmla="*/ 1606859 h 1935333"/>
              <a:gd name="connsiteX38" fmla="*/ 1189608 w 2121763"/>
              <a:gd name="connsiteY38" fmla="*/ 1633492 h 1935333"/>
              <a:gd name="connsiteX39" fmla="*/ 1233996 w 2121763"/>
              <a:gd name="connsiteY39" fmla="*/ 1686758 h 1935333"/>
              <a:gd name="connsiteX40" fmla="*/ 1260629 w 2121763"/>
              <a:gd name="connsiteY40" fmla="*/ 1704513 h 1935333"/>
              <a:gd name="connsiteX41" fmla="*/ 1296140 w 2121763"/>
              <a:gd name="connsiteY41" fmla="*/ 1713391 h 1935333"/>
              <a:gd name="connsiteX42" fmla="*/ 1322773 w 2121763"/>
              <a:gd name="connsiteY42" fmla="*/ 1722268 h 1935333"/>
              <a:gd name="connsiteX43" fmla="*/ 1349406 w 2121763"/>
              <a:gd name="connsiteY43" fmla="*/ 1740024 h 1935333"/>
              <a:gd name="connsiteX44" fmla="*/ 1402672 w 2121763"/>
              <a:gd name="connsiteY44" fmla="*/ 1757779 h 1935333"/>
              <a:gd name="connsiteX45" fmla="*/ 1429305 w 2121763"/>
              <a:gd name="connsiteY45" fmla="*/ 1775534 h 1935333"/>
              <a:gd name="connsiteX46" fmla="*/ 1473693 w 2121763"/>
              <a:gd name="connsiteY46" fmla="*/ 1819923 h 1935333"/>
              <a:gd name="connsiteX47" fmla="*/ 1500326 w 2121763"/>
              <a:gd name="connsiteY47" fmla="*/ 1828800 h 1935333"/>
              <a:gd name="connsiteX48" fmla="*/ 1544715 w 2121763"/>
              <a:gd name="connsiteY48" fmla="*/ 1855433 h 1935333"/>
              <a:gd name="connsiteX49" fmla="*/ 1571348 w 2121763"/>
              <a:gd name="connsiteY49" fmla="*/ 1882066 h 1935333"/>
              <a:gd name="connsiteX50" fmla="*/ 1660124 w 2121763"/>
              <a:gd name="connsiteY50" fmla="*/ 1908700 h 1935333"/>
              <a:gd name="connsiteX51" fmla="*/ 1944210 w 2121763"/>
              <a:gd name="connsiteY51" fmla="*/ 1935333 h 1935333"/>
              <a:gd name="connsiteX52" fmla="*/ 2006353 w 2121763"/>
              <a:gd name="connsiteY52" fmla="*/ 1926455 h 1935333"/>
              <a:gd name="connsiteX53" fmla="*/ 2077375 w 2121763"/>
              <a:gd name="connsiteY53" fmla="*/ 1917577 h 1935333"/>
              <a:gd name="connsiteX54" fmla="*/ 2121763 w 2121763"/>
              <a:gd name="connsiteY54" fmla="*/ 1899822 h 1935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121763" h="1935333">
                <a:moveTo>
                  <a:pt x="0" y="0"/>
                </a:moveTo>
                <a:cubicBezTo>
                  <a:pt x="2959" y="14796"/>
                  <a:pt x="508" y="31834"/>
                  <a:pt x="8878" y="44389"/>
                </a:cubicBezTo>
                <a:cubicBezTo>
                  <a:pt x="14069" y="52175"/>
                  <a:pt x="27141" y="49081"/>
                  <a:pt x="35511" y="53266"/>
                </a:cubicBezTo>
                <a:cubicBezTo>
                  <a:pt x="45054" y="58038"/>
                  <a:pt x="52601" y="66250"/>
                  <a:pt x="62144" y="71022"/>
                </a:cubicBezTo>
                <a:cubicBezTo>
                  <a:pt x="135662" y="107783"/>
                  <a:pt x="39075" y="46766"/>
                  <a:pt x="115410" y="97655"/>
                </a:cubicBezTo>
                <a:cubicBezTo>
                  <a:pt x="121328" y="106533"/>
                  <a:pt x="124117" y="118633"/>
                  <a:pt x="133165" y="124288"/>
                </a:cubicBezTo>
                <a:cubicBezTo>
                  <a:pt x="149036" y="134207"/>
                  <a:pt x="186431" y="142043"/>
                  <a:pt x="186431" y="142043"/>
                </a:cubicBezTo>
                <a:cubicBezTo>
                  <a:pt x="192349" y="147962"/>
                  <a:pt x="196700" y="156056"/>
                  <a:pt x="204186" y="159799"/>
                </a:cubicBezTo>
                <a:cubicBezTo>
                  <a:pt x="220926" y="168169"/>
                  <a:pt x="257452" y="177554"/>
                  <a:pt x="257452" y="177554"/>
                </a:cubicBezTo>
                <a:cubicBezTo>
                  <a:pt x="263371" y="183472"/>
                  <a:pt x="271465" y="187823"/>
                  <a:pt x="275208" y="195309"/>
                </a:cubicBezTo>
                <a:cubicBezTo>
                  <a:pt x="289269" y="223431"/>
                  <a:pt x="293347" y="254356"/>
                  <a:pt x="301841" y="284086"/>
                </a:cubicBezTo>
                <a:cubicBezTo>
                  <a:pt x="310772" y="315346"/>
                  <a:pt x="320791" y="338547"/>
                  <a:pt x="346229" y="363985"/>
                </a:cubicBezTo>
                <a:cubicBezTo>
                  <a:pt x="355107" y="372863"/>
                  <a:pt x="362646" y="383321"/>
                  <a:pt x="372862" y="390618"/>
                </a:cubicBezTo>
                <a:cubicBezTo>
                  <a:pt x="383631" y="398310"/>
                  <a:pt x="396883" y="401807"/>
                  <a:pt x="408373" y="408373"/>
                </a:cubicBezTo>
                <a:cubicBezTo>
                  <a:pt x="417637" y="413667"/>
                  <a:pt x="425463" y="421357"/>
                  <a:pt x="435006" y="426129"/>
                </a:cubicBezTo>
                <a:cubicBezTo>
                  <a:pt x="443376" y="430314"/>
                  <a:pt x="453038" y="431320"/>
                  <a:pt x="461639" y="435006"/>
                </a:cubicBezTo>
                <a:cubicBezTo>
                  <a:pt x="493171" y="448520"/>
                  <a:pt x="497039" y="452689"/>
                  <a:pt x="523782" y="470517"/>
                </a:cubicBezTo>
                <a:cubicBezTo>
                  <a:pt x="552875" y="557794"/>
                  <a:pt x="522849" y="459773"/>
                  <a:pt x="541538" y="674703"/>
                </a:cubicBezTo>
                <a:cubicBezTo>
                  <a:pt x="542595" y="686853"/>
                  <a:pt x="557988" y="721604"/>
                  <a:pt x="568171" y="727969"/>
                </a:cubicBezTo>
                <a:cubicBezTo>
                  <a:pt x="584042" y="737888"/>
                  <a:pt x="621437" y="745725"/>
                  <a:pt x="621437" y="745725"/>
                </a:cubicBezTo>
                <a:cubicBezTo>
                  <a:pt x="641839" y="806932"/>
                  <a:pt x="625958" y="785757"/>
                  <a:pt x="656948" y="816746"/>
                </a:cubicBezTo>
                <a:cubicBezTo>
                  <a:pt x="659907" y="825624"/>
                  <a:pt x="664402" y="834130"/>
                  <a:pt x="665825" y="843379"/>
                </a:cubicBezTo>
                <a:cubicBezTo>
                  <a:pt x="670347" y="872773"/>
                  <a:pt x="668016" y="903178"/>
                  <a:pt x="674703" y="932156"/>
                </a:cubicBezTo>
                <a:cubicBezTo>
                  <a:pt x="677102" y="942552"/>
                  <a:pt x="687686" y="949246"/>
                  <a:pt x="692458" y="958789"/>
                </a:cubicBezTo>
                <a:cubicBezTo>
                  <a:pt x="713898" y="1001669"/>
                  <a:pt x="683074" y="973247"/>
                  <a:pt x="727969" y="1003177"/>
                </a:cubicBezTo>
                <a:cubicBezTo>
                  <a:pt x="733887" y="1012055"/>
                  <a:pt x="735974" y="1025477"/>
                  <a:pt x="745724" y="1029810"/>
                </a:cubicBezTo>
                <a:cubicBezTo>
                  <a:pt x="764845" y="1038309"/>
                  <a:pt x="787228" y="1035248"/>
                  <a:pt x="807868" y="1038688"/>
                </a:cubicBezTo>
                <a:cubicBezTo>
                  <a:pt x="822752" y="1041169"/>
                  <a:pt x="837460" y="1044607"/>
                  <a:pt x="852256" y="1047566"/>
                </a:cubicBezTo>
                <a:cubicBezTo>
                  <a:pt x="912596" y="1107902"/>
                  <a:pt x="850936" y="1038328"/>
                  <a:pt x="878889" y="1233997"/>
                </a:cubicBezTo>
                <a:cubicBezTo>
                  <a:pt x="880073" y="1242283"/>
                  <a:pt x="891416" y="1245216"/>
                  <a:pt x="896645" y="1251752"/>
                </a:cubicBezTo>
                <a:cubicBezTo>
                  <a:pt x="930466" y="1294028"/>
                  <a:pt x="895374" y="1265702"/>
                  <a:pt x="941033" y="1296140"/>
                </a:cubicBezTo>
                <a:cubicBezTo>
                  <a:pt x="967664" y="1336086"/>
                  <a:pt x="966188" y="1348668"/>
                  <a:pt x="1003177" y="1367162"/>
                </a:cubicBezTo>
                <a:cubicBezTo>
                  <a:pt x="1011547" y="1371347"/>
                  <a:pt x="1020932" y="1373080"/>
                  <a:pt x="1029810" y="1376039"/>
                </a:cubicBezTo>
                <a:cubicBezTo>
                  <a:pt x="1032769" y="1387876"/>
                  <a:pt x="1036832" y="1399491"/>
                  <a:pt x="1038687" y="1411550"/>
                </a:cubicBezTo>
                <a:cubicBezTo>
                  <a:pt x="1049629" y="1482676"/>
                  <a:pt x="1032348" y="1476868"/>
                  <a:pt x="1065320" y="1518082"/>
                </a:cubicBezTo>
                <a:cubicBezTo>
                  <a:pt x="1070549" y="1524618"/>
                  <a:pt x="1076112" y="1531194"/>
                  <a:pt x="1083076" y="1535837"/>
                </a:cubicBezTo>
                <a:cubicBezTo>
                  <a:pt x="1120851" y="1561021"/>
                  <a:pt x="1113442" y="1544111"/>
                  <a:pt x="1145219" y="1571348"/>
                </a:cubicBezTo>
                <a:cubicBezTo>
                  <a:pt x="1157929" y="1582242"/>
                  <a:pt x="1180730" y="1606859"/>
                  <a:pt x="1180730" y="1606859"/>
                </a:cubicBezTo>
                <a:cubicBezTo>
                  <a:pt x="1183689" y="1615737"/>
                  <a:pt x="1185423" y="1625122"/>
                  <a:pt x="1189608" y="1633492"/>
                </a:cubicBezTo>
                <a:cubicBezTo>
                  <a:pt x="1199584" y="1653445"/>
                  <a:pt x="1217166" y="1672733"/>
                  <a:pt x="1233996" y="1686758"/>
                </a:cubicBezTo>
                <a:cubicBezTo>
                  <a:pt x="1242193" y="1693588"/>
                  <a:pt x="1250822" y="1700310"/>
                  <a:pt x="1260629" y="1704513"/>
                </a:cubicBezTo>
                <a:cubicBezTo>
                  <a:pt x="1271844" y="1709319"/>
                  <a:pt x="1284408" y="1710039"/>
                  <a:pt x="1296140" y="1713391"/>
                </a:cubicBezTo>
                <a:cubicBezTo>
                  <a:pt x="1305138" y="1715962"/>
                  <a:pt x="1313895" y="1719309"/>
                  <a:pt x="1322773" y="1722268"/>
                </a:cubicBezTo>
                <a:cubicBezTo>
                  <a:pt x="1331651" y="1728187"/>
                  <a:pt x="1339656" y="1735691"/>
                  <a:pt x="1349406" y="1740024"/>
                </a:cubicBezTo>
                <a:cubicBezTo>
                  <a:pt x="1366509" y="1747625"/>
                  <a:pt x="1387099" y="1747398"/>
                  <a:pt x="1402672" y="1757779"/>
                </a:cubicBezTo>
                <a:cubicBezTo>
                  <a:pt x="1411550" y="1763697"/>
                  <a:pt x="1421275" y="1768508"/>
                  <a:pt x="1429305" y="1775534"/>
                </a:cubicBezTo>
                <a:cubicBezTo>
                  <a:pt x="1445053" y="1789313"/>
                  <a:pt x="1453842" y="1813306"/>
                  <a:pt x="1473693" y="1819923"/>
                </a:cubicBezTo>
                <a:lnTo>
                  <a:pt x="1500326" y="1828800"/>
                </a:lnTo>
                <a:cubicBezTo>
                  <a:pt x="1555624" y="1884098"/>
                  <a:pt x="1475567" y="1809335"/>
                  <a:pt x="1544715" y="1855433"/>
                </a:cubicBezTo>
                <a:cubicBezTo>
                  <a:pt x="1555161" y="1862397"/>
                  <a:pt x="1560373" y="1875969"/>
                  <a:pt x="1571348" y="1882066"/>
                </a:cubicBezTo>
                <a:cubicBezTo>
                  <a:pt x="1595910" y="1895712"/>
                  <a:pt x="1632715" y="1900477"/>
                  <a:pt x="1660124" y="1908700"/>
                </a:cubicBezTo>
                <a:cubicBezTo>
                  <a:pt x="1802530" y="1951422"/>
                  <a:pt x="1628475" y="1923189"/>
                  <a:pt x="1944210" y="1935333"/>
                </a:cubicBezTo>
                <a:lnTo>
                  <a:pt x="2006353" y="1926455"/>
                </a:lnTo>
                <a:cubicBezTo>
                  <a:pt x="2030002" y="1923302"/>
                  <a:pt x="2053902" y="1921845"/>
                  <a:pt x="2077375" y="1917577"/>
                </a:cubicBezTo>
                <a:cubicBezTo>
                  <a:pt x="2094618" y="1914442"/>
                  <a:pt x="2106717" y="1907345"/>
                  <a:pt x="2121763" y="1899822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172200" y="3429000"/>
            <a:ext cx="0" cy="2554550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83141" y="3352800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Extinction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24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Spontaneous Recovery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Spontaneous Recovery – The immediate return to pre-extinction CR levels after reinstating CS / US pairings. </a:t>
            </a:r>
          </a:p>
          <a:p>
            <a:pPr lvl="1"/>
            <a:r>
              <a:rPr lang="en-US" sz="1400" b="1" dirty="0" smtClean="0">
                <a:solidFill>
                  <a:srgbClr val="00B050"/>
                </a:solidFill>
              </a:rPr>
              <a:t>Similar to “relapse” in Alcohol Recovery Programs</a:t>
            </a:r>
            <a:endParaRPr lang="en-US" sz="1400" b="1" dirty="0">
              <a:solidFill>
                <a:srgbClr val="00B05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295400" y="3276600"/>
            <a:ext cx="7772400" cy="3200400"/>
            <a:chOff x="1295400" y="3276600"/>
            <a:chExt cx="7772400" cy="3200400"/>
          </a:xfrm>
        </p:grpSpPr>
        <p:sp>
          <p:nvSpPr>
            <p:cNvPr id="20" name="TextBox 19"/>
            <p:cNvSpPr txBox="1"/>
            <p:nvPr/>
          </p:nvSpPr>
          <p:spPr>
            <a:xfrm>
              <a:off x="2084332" y="6107668"/>
              <a:ext cx="21066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# of CS / US pairings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52999" y="6103969"/>
              <a:ext cx="10262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CS Alone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56333" y="6096000"/>
              <a:ext cx="21066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# of CS / US pairings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295400" y="3276600"/>
              <a:ext cx="7772400" cy="2819400"/>
              <a:chOff x="1295400" y="3276600"/>
              <a:chExt cx="7772400" cy="2819400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639868" y="4350917"/>
                <a:ext cx="16803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00FF"/>
                    </a:solidFill>
                  </a:rPr>
                  <a:t>Strength of C.R.</a:t>
                </a:r>
                <a:endParaRPr lang="en-US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710552" y="3364468"/>
                <a:ext cx="23572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B050"/>
                    </a:solidFill>
                  </a:rPr>
                  <a:t>Spontaneous Recovery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765647" y="3276600"/>
                <a:ext cx="0" cy="2819400"/>
              </a:xfrm>
              <a:prstGeom prst="line">
                <a:avLst/>
              </a:prstGeom>
              <a:ln w="508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1759729" y="6096000"/>
                <a:ext cx="6850871" cy="0"/>
              </a:xfrm>
              <a:prstGeom prst="line">
                <a:avLst/>
              </a:prstGeom>
              <a:ln w="508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eeform 18"/>
              <p:cNvSpPr/>
              <p:nvPr/>
            </p:nvSpPr>
            <p:spPr>
              <a:xfrm>
                <a:off x="1895853" y="3897281"/>
                <a:ext cx="2254928" cy="1961965"/>
              </a:xfrm>
              <a:custGeom>
                <a:avLst/>
                <a:gdLst>
                  <a:gd name="connsiteX0" fmla="*/ 17756 w 2254928"/>
                  <a:gd name="connsiteY0" fmla="*/ 1961965 h 1961965"/>
                  <a:gd name="connsiteX1" fmla="*/ 8878 w 2254928"/>
                  <a:gd name="connsiteY1" fmla="*/ 1917577 h 1961965"/>
                  <a:gd name="connsiteX2" fmla="*/ 0 w 2254928"/>
                  <a:gd name="connsiteY2" fmla="*/ 1890944 h 1961965"/>
                  <a:gd name="connsiteX3" fmla="*/ 17756 w 2254928"/>
                  <a:gd name="connsiteY3" fmla="*/ 1802167 h 1961965"/>
                  <a:gd name="connsiteX4" fmla="*/ 35511 w 2254928"/>
                  <a:gd name="connsiteY4" fmla="*/ 1766656 h 1961965"/>
                  <a:gd name="connsiteX5" fmla="*/ 71022 w 2254928"/>
                  <a:gd name="connsiteY5" fmla="*/ 1713390 h 1961965"/>
                  <a:gd name="connsiteX6" fmla="*/ 88777 w 2254928"/>
                  <a:gd name="connsiteY6" fmla="*/ 1713390 h 1961965"/>
                  <a:gd name="connsiteX7" fmla="*/ 106532 w 2254928"/>
                  <a:gd name="connsiteY7" fmla="*/ 1731146 h 1961965"/>
                  <a:gd name="connsiteX8" fmla="*/ 142043 w 2254928"/>
                  <a:gd name="connsiteY8" fmla="*/ 1766656 h 1961965"/>
                  <a:gd name="connsiteX9" fmla="*/ 159798 w 2254928"/>
                  <a:gd name="connsiteY9" fmla="*/ 1740023 h 1961965"/>
                  <a:gd name="connsiteX10" fmla="*/ 204187 w 2254928"/>
                  <a:gd name="connsiteY10" fmla="*/ 1695635 h 1961965"/>
                  <a:gd name="connsiteX11" fmla="*/ 248575 w 2254928"/>
                  <a:gd name="connsiteY11" fmla="*/ 1615736 h 1961965"/>
                  <a:gd name="connsiteX12" fmla="*/ 266330 w 2254928"/>
                  <a:gd name="connsiteY12" fmla="*/ 1580225 h 1961965"/>
                  <a:gd name="connsiteX13" fmla="*/ 284086 w 2254928"/>
                  <a:gd name="connsiteY13" fmla="*/ 1562470 h 1961965"/>
                  <a:gd name="connsiteX14" fmla="*/ 319596 w 2254928"/>
                  <a:gd name="connsiteY14" fmla="*/ 1509204 h 1961965"/>
                  <a:gd name="connsiteX15" fmla="*/ 310719 w 2254928"/>
                  <a:gd name="connsiteY15" fmla="*/ 1562470 h 1961965"/>
                  <a:gd name="connsiteX16" fmla="*/ 292963 w 2254928"/>
                  <a:gd name="connsiteY16" fmla="*/ 1589103 h 1961965"/>
                  <a:gd name="connsiteX17" fmla="*/ 284086 w 2254928"/>
                  <a:gd name="connsiteY17" fmla="*/ 1562470 h 1961965"/>
                  <a:gd name="connsiteX18" fmla="*/ 319596 w 2254928"/>
                  <a:gd name="connsiteY18" fmla="*/ 1526959 h 1961965"/>
                  <a:gd name="connsiteX19" fmla="*/ 337352 w 2254928"/>
                  <a:gd name="connsiteY19" fmla="*/ 1500326 h 1961965"/>
                  <a:gd name="connsiteX20" fmla="*/ 363985 w 2254928"/>
                  <a:gd name="connsiteY20" fmla="*/ 1482571 h 1961965"/>
                  <a:gd name="connsiteX21" fmla="*/ 372862 w 2254928"/>
                  <a:gd name="connsiteY21" fmla="*/ 1455938 h 1961965"/>
                  <a:gd name="connsiteX22" fmla="*/ 381740 w 2254928"/>
                  <a:gd name="connsiteY22" fmla="*/ 1420427 h 1961965"/>
                  <a:gd name="connsiteX23" fmla="*/ 408373 w 2254928"/>
                  <a:gd name="connsiteY23" fmla="*/ 1384917 h 1961965"/>
                  <a:gd name="connsiteX24" fmla="*/ 417251 w 2254928"/>
                  <a:gd name="connsiteY24" fmla="*/ 1358284 h 1961965"/>
                  <a:gd name="connsiteX25" fmla="*/ 435006 w 2254928"/>
                  <a:gd name="connsiteY25" fmla="*/ 1313895 h 1961965"/>
                  <a:gd name="connsiteX26" fmla="*/ 452761 w 2254928"/>
                  <a:gd name="connsiteY26" fmla="*/ 1242874 h 1961965"/>
                  <a:gd name="connsiteX27" fmla="*/ 479394 w 2254928"/>
                  <a:gd name="connsiteY27" fmla="*/ 1127464 h 1961965"/>
                  <a:gd name="connsiteX28" fmla="*/ 497150 w 2254928"/>
                  <a:gd name="connsiteY28" fmla="*/ 1109709 h 1961965"/>
                  <a:gd name="connsiteX29" fmla="*/ 506027 w 2254928"/>
                  <a:gd name="connsiteY29" fmla="*/ 1136342 h 1961965"/>
                  <a:gd name="connsiteX30" fmla="*/ 479394 w 2254928"/>
                  <a:gd name="connsiteY30" fmla="*/ 1189608 h 1961965"/>
                  <a:gd name="connsiteX31" fmla="*/ 488272 w 2254928"/>
                  <a:gd name="connsiteY31" fmla="*/ 1225119 h 1961965"/>
                  <a:gd name="connsiteX32" fmla="*/ 506027 w 2254928"/>
                  <a:gd name="connsiteY32" fmla="*/ 1198486 h 1961965"/>
                  <a:gd name="connsiteX33" fmla="*/ 514905 w 2254928"/>
                  <a:gd name="connsiteY33" fmla="*/ 1171852 h 1961965"/>
                  <a:gd name="connsiteX34" fmla="*/ 532660 w 2254928"/>
                  <a:gd name="connsiteY34" fmla="*/ 1136342 h 1961965"/>
                  <a:gd name="connsiteX35" fmla="*/ 559293 w 2254928"/>
                  <a:gd name="connsiteY35" fmla="*/ 1065320 h 1961965"/>
                  <a:gd name="connsiteX36" fmla="*/ 568171 w 2254928"/>
                  <a:gd name="connsiteY36" fmla="*/ 1038687 h 1961965"/>
                  <a:gd name="connsiteX37" fmla="*/ 594804 w 2254928"/>
                  <a:gd name="connsiteY37" fmla="*/ 1012054 h 1961965"/>
                  <a:gd name="connsiteX38" fmla="*/ 603682 w 2254928"/>
                  <a:gd name="connsiteY38" fmla="*/ 958788 h 1961965"/>
                  <a:gd name="connsiteX39" fmla="*/ 630315 w 2254928"/>
                  <a:gd name="connsiteY39" fmla="*/ 878889 h 1961965"/>
                  <a:gd name="connsiteX40" fmla="*/ 656948 w 2254928"/>
                  <a:gd name="connsiteY40" fmla="*/ 807868 h 1961965"/>
                  <a:gd name="connsiteX41" fmla="*/ 665826 w 2254928"/>
                  <a:gd name="connsiteY41" fmla="*/ 834501 h 1961965"/>
                  <a:gd name="connsiteX42" fmla="*/ 674703 w 2254928"/>
                  <a:gd name="connsiteY42" fmla="*/ 932155 h 1961965"/>
                  <a:gd name="connsiteX43" fmla="*/ 692459 w 2254928"/>
                  <a:gd name="connsiteY43" fmla="*/ 896645 h 1961965"/>
                  <a:gd name="connsiteX44" fmla="*/ 736847 w 2254928"/>
                  <a:gd name="connsiteY44" fmla="*/ 852256 h 1961965"/>
                  <a:gd name="connsiteX45" fmla="*/ 754602 w 2254928"/>
                  <a:gd name="connsiteY45" fmla="*/ 825623 h 1961965"/>
                  <a:gd name="connsiteX46" fmla="*/ 798991 w 2254928"/>
                  <a:gd name="connsiteY46" fmla="*/ 781235 h 1961965"/>
                  <a:gd name="connsiteX47" fmla="*/ 834501 w 2254928"/>
                  <a:gd name="connsiteY47" fmla="*/ 727969 h 1961965"/>
                  <a:gd name="connsiteX48" fmla="*/ 843379 w 2254928"/>
                  <a:gd name="connsiteY48" fmla="*/ 754602 h 1961965"/>
                  <a:gd name="connsiteX49" fmla="*/ 825624 w 2254928"/>
                  <a:gd name="connsiteY49" fmla="*/ 807868 h 1961965"/>
                  <a:gd name="connsiteX50" fmla="*/ 905523 w 2254928"/>
                  <a:gd name="connsiteY50" fmla="*/ 763480 h 1961965"/>
                  <a:gd name="connsiteX51" fmla="*/ 923278 w 2254928"/>
                  <a:gd name="connsiteY51" fmla="*/ 745724 h 1961965"/>
                  <a:gd name="connsiteX52" fmla="*/ 941033 w 2254928"/>
                  <a:gd name="connsiteY52" fmla="*/ 719091 h 1961965"/>
                  <a:gd name="connsiteX53" fmla="*/ 967666 w 2254928"/>
                  <a:gd name="connsiteY53" fmla="*/ 701336 h 1961965"/>
                  <a:gd name="connsiteX54" fmla="*/ 976544 w 2254928"/>
                  <a:gd name="connsiteY54" fmla="*/ 674703 h 1961965"/>
                  <a:gd name="connsiteX55" fmla="*/ 1012055 w 2254928"/>
                  <a:gd name="connsiteY55" fmla="*/ 621437 h 1961965"/>
                  <a:gd name="connsiteX56" fmla="*/ 1020932 w 2254928"/>
                  <a:gd name="connsiteY56" fmla="*/ 594804 h 1961965"/>
                  <a:gd name="connsiteX57" fmla="*/ 1029810 w 2254928"/>
                  <a:gd name="connsiteY57" fmla="*/ 532660 h 1961965"/>
                  <a:gd name="connsiteX58" fmla="*/ 1038688 w 2254928"/>
                  <a:gd name="connsiteY58" fmla="*/ 612559 h 1961965"/>
                  <a:gd name="connsiteX59" fmla="*/ 1065321 w 2254928"/>
                  <a:gd name="connsiteY59" fmla="*/ 603682 h 1961965"/>
                  <a:gd name="connsiteX60" fmla="*/ 1083076 w 2254928"/>
                  <a:gd name="connsiteY60" fmla="*/ 577049 h 1961965"/>
                  <a:gd name="connsiteX61" fmla="*/ 1109709 w 2254928"/>
                  <a:gd name="connsiteY61" fmla="*/ 541538 h 1961965"/>
                  <a:gd name="connsiteX62" fmla="*/ 1127464 w 2254928"/>
                  <a:gd name="connsiteY62" fmla="*/ 514905 h 1961965"/>
                  <a:gd name="connsiteX63" fmla="*/ 1145220 w 2254928"/>
                  <a:gd name="connsiteY63" fmla="*/ 497150 h 1961965"/>
                  <a:gd name="connsiteX64" fmla="*/ 1154097 w 2254928"/>
                  <a:gd name="connsiteY64" fmla="*/ 470517 h 1961965"/>
                  <a:gd name="connsiteX65" fmla="*/ 1162975 w 2254928"/>
                  <a:gd name="connsiteY65" fmla="*/ 435006 h 1961965"/>
                  <a:gd name="connsiteX66" fmla="*/ 1189608 w 2254928"/>
                  <a:gd name="connsiteY66" fmla="*/ 408373 h 1961965"/>
                  <a:gd name="connsiteX67" fmla="*/ 1207363 w 2254928"/>
                  <a:gd name="connsiteY67" fmla="*/ 381740 h 1961965"/>
                  <a:gd name="connsiteX68" fmla="*/ 1242874 w 2254928"/>
                  <a:gd name="connsiteY68" fmla="*/ 337352 h 1961965"/>
                  <a:gd name="connsiteX69" fmla="*/ 1260629 w 2254928"/>
                  <a:gd name="connsiteY69" fmla="*/ 363985 h 1961965"/>
                  <a:gd name="connsiteX70" fmla="*/ 1269507 w 2254928"/>
                  <a:gd name="connsiteY70" fmla="*/ 408373 h 1961965"/>
                  <a:gd name="connsiteX71" fmla="*/ 1305018 w 2254928"/>
                  <a:gd name="connsiteY71" fmla="*/ 399495 h 1961965"/>
                  <a:gd name="connsiteX72" fmla="*/ 1331651 w 2254928"/>
                  <a:gd name="connsiteY72" fmla="*/ 355107 h 1961965"/>
                  <a:gd name="connsiteX73" fmla="*/ 1340528 w 2254928"/>
                  <a:gd name="connsiteY73" fmla="*/ 328474 h 1961965"/>
                  <a:gd name="connsiteX74" fmla="*/ 1358284 w 2254928"/>
                  <a:gd name="connsiteY74" fmla="*/ 266330 h 1961965"/>
                  <a:gd name="connsiteX75" fmla="*/ 1411550 w 2254928"/>
                  <a:gd name="connsiteY75" fmla="*/ 195309 h 1961965"/>
                  <a:gd name="connsiteX76" fmla="*/ 1438183 w 2254928"/>
                  <a:gd name="connsiteY76" fmla="*/ 150920 h 1961965"/>
                  <a:gd name="connsiteX77" fmla="*/ 1455938 w 2254928"/>
                  <a:gd name="connsiteY77" fmla="*/ 124287 h 1961965"/>
                  <a:gd name="connsiteX78" fmla="*/ 1482571 w 2254928"/>
                  <a:gd name="connsiteY78" fmla="*/ 115410 h 1961965"/>
                  <a:gd name="connsiteX79" fmla="*/ 1509204 w 2254928"/>
                  <a:gd name="connsiteY79" fmla="*/ 213064 h 1961965"/>
                  <a:gd name="connsiteX80" fmla="*/ 1535837 w 2254928"/>
                  <a:gd name="connsiteY80" fmla="*/ 186431 h 1961965"/>
                  <a:gd name="connsiteX81" fmla="*/ 1544715 w 2254928"/>
                  <a:gd name="connsiteY81" fmla="*/ 150920 h 1961965"/>
                  <a:gd name="connsiteX82" fmla="*/ 1562470 w 2254928"/>
                  <a:gd name="connsiteY82" fmla="*/ 124287 h 1961965"/>
                  <a:gd name="connsiteX83" fmla="*/ 1597981 w 2254928"/>
                  <a:gd name="connsiteY83" fmla="*/ 79899 h 1961965"/>
                  <a:gd name="connsiteX84" fmla="*/ 1615736 w 2254928"/>
                  <a:gd name="connsiteY84" fmla="*/ 53266 h 1961965"/>
                  <a:gd name="connsiteX85" fmla="*/ 1642369 w 2254928"/>
                  <a:gd name="connsiteY85" fmla="*/ 35511 h 1961965"/>
                  <a:gd name="connsiteX86" fmla="*/ 1686758 w 2254928"/>
                  <a:gd name="connsiteY86" fmla="*/ 0 h 1961965"/>
                  <a:gd name="connsiteX87" fmla="*/ 1731146 w 2254928"/>
                  <a:gd name="connsiteY87" fmla="*/ 44388 h 1961965"/>
                  <a:gd name="connsiteX88" fmla="*/ 1775534 w 2254928"/>
                  <a:gd name="connsiteY88" fmla="*/ 88777 h 1961965"/>
                  <a:gd name="connsiteX89" fmla="*/ 1819923 w 2254928"/>
                  <a:gd name="connsiteY89" fmla="*/ 133165 h 1961965"/>
                  <a:gd name="connsiteX90" fmla="*/ 1890944 w 2254928"/>
                  <a:gd name="connsiteY90" fmla="*/ 88777 h 1961965"/>
                  <a:gd name="connsiteX91" fmla="*/ 1917577 w 2254928"/>
                  <a:gd name="connsiteY91" fmla="*/ 79899 h 1961965"/>
                  <a:gd name="connsiteX92" fmla="*/ 1953088 w 2254928"/>
                  <a:gd name="connsiteY92" fmla="*/ 124287 h 1961965"/>
                  <a:gd name="connsiteX93" fmla="*/ 1979721 w 2254928"/>
                  <a:gd name="connsiteY93" fmla="*/ 133165 h 1961965"/>
                  <a:gd name="connsiteX94" fmla="*/ 2077375 w 2254928"/>
                  <a:gd name="connsiteY94" fmla="*/ 88777 h 1961965"/>
                  <a:gd name="connsiteX95" fmla="*/ 2095130 w 2254928"/>
                  <a:gd name="connsiteY95" fmla="*/ 115410 h 1961965"/>
                  <a:gd name="connsiteX96" fmla="*/ 2219418 w 2254928"/>
                  <a:gd name="connsiteY96" fmla="*/ 97654 h 1961965"/>
                  <a:gd name="connsiteX97" fmla="*/ 2254928 w 2254928"/>
                  <a:gd name="connsiteY97" fmla="*/ 106532 h 1961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</a:cxnLst>
                <a:rect l="l" t="t" r="r" b="b"/>
                <a:pathLst>
                  <a:path w="2254928" h="1961965">
                    <a:moveTo>
                      <a:pt x="17756" y="1961965"/>
                    </a:moveTo>
                    <a:cubicBezTo>
                      <a:pt x="14797" y="1947169"/>
                      <a:pt x="12538" y="1932215"/>
                      <a:pt x="8878" y="1917577"/>
                    </a:cubicBezTo>
                    <a:cubicBezTo>
                      <a:pt x="6608" y="1908499"/>
                      <a:pt x="0" y="1900302"/>
                      <a:pt x="0" y="1890944"/>
                    </a:cubicBezTo>
                    <a:cubicBezTo>
                      <a:pt x="0" y="1866434"/>
                      <a:pt x="6823" y="1827678"/>
                      <a:pt x="17756" y="1802167"/>
                    </a:cubicBezTo>
                    <a:cubicBezTo>
                      <a:pt x="22969" y="1790003"/>
                      <a:pt x="28702" y="1778004"/>
                      <a:pt x="35511" y="1766656"/>
                    </a:cubicBezTo>
                    <a:cubicBezTo>
                      <a:pt x="46490" y="1748358"/>
                      <a:pt x="71022" y="1713390"/>
                      <a:pt x="71022" y="1713390"/>
                    </a:cubicBezTo>
                    <a:cubicBezTo>
                      <a:pt x="86240" y="1667734"/>
                      <a:pt x="73558" y="1688025"/>
                      <a:pt x="88777" y="1713390"/>
                    </a:cubicBezTo>
                    <a:cubicBezTo>
                      <a:pt x="93083" y="1720567"/>
                      <a:pt x="100614" y="1725227"/>
                      <a:pt x="106532" y="1731146"/>
                    </a:cubicBezTo>
                    <a:cubicBezTo>
                      <a:pt x="110710" y="1743679"/>
                      <a:pt x="114192" y="1777797"/>
                      <a:pt x="142043" y="1766656"/>
                    </a:cubicBezTo>
                    <a:cubicBezTo>
                      <a:pt x="151949" y="1762693"/>
                      <a:pt x="152772" y="1748053"/>
                      <a:pt x="159798" y="1740023"/>
                    </a:cubicBezTo>
                    <a:cubicBezTo>
                      <a:pt x="173577" y="1724275"/>
                      <a:pt x="204187" y="1695635"/>
                      <a:pt x="204187" y="1695635"/>
                    </a:cubicBezTo>
                    <a:cubicBezTo>
                      <a:pt x="228736" y="1621983"/>
                      <a:pt x="187523" y="1737844"/>
                      <a:pt x="248575" y="1615736"/>
                    </a:cubicBezTo>
                    <a:cubicBezTo>
                      <a:pt x="254493" y="1603899"/>
                      <a:pt x="258989" y="1591236"/>
                      <a:pt x="266330" y="1580225"/>
                    </a:cubicBezTo>
                    <a:cubicBezTo>
                      <a:pt x="270973" y="1573261"/>
                      <a:pt x="279064" y="1569166"/>
                      <a:pt x="284086" y="1562470"/>
                    </a:cubicBezTo>
                    <a:cubicBezTo>
                      <a:pt x="296890" y="1545399"/>
                      <a:pt x="319596" y="1509204"/>
                      <a:pt x="319596" y="1509204"/>
                    </a:cubicBezTo>
                    <a:cubicBezTo>
                      <a:pt x="316637" y="1526959"/>
                      <a:pt x="316411" y="1545394"/>
                      <a:pt x="310719" y="1562470"/>
                    </a:cubicBezTo>
                    <a:cubicBezTo>
                      <a:pt x="307345" y="1572592"/>
                      <a:pt x="303633" y="1589103"/>
                      <a:pt x="292963" y="1589103"/>
                    </a:cubicBezTo>
                    <a:cubicBezTo>
                      <a:pt x="283605" y="1589103"/>
                      <a:pt x="287045" y="1571348"/>
                      <a:pt x="284086" y="1562470"/>
                    </a:cubicBezTo>
                    <a:cubicBezTo>
                      <a:pt x="303453" y="1504363"/>
                      <a:pt x="276554" y="1561392"/>
                      <a:pt x="319596" y="1526959"/>
                    </a:cubicBezTo>
                    <a:cubicBezTo>
                      <a:pt x="327928" y="1520294"/>
                      <a:pt x="329807" y="1507871"/>
                      <a:pt x="337352" y="1500326"/>
                    </a:cubicBezTo>
                    <a:cubicBezTo>
                      <a:pt x="344897" y="1492782"/>
                      <a:pt x="355107" y="1488489"/>
                      <a:pt x="363985" y="1482571"/>
                    </a:cubicBezTo>
                    <a:cubicBezTo>
                      <a:pt x="366944" y="1473693"/>
                      <a:pt x="370291" y="1464936"/>
                      <a:pt x="372862" y="1455938"/>
                    </a:cubicBezTo>
                    <a:cubicBezTo>
                      <a:pt x="376214" y="1444206"/>
                      <a:pt x="376283" y="1431340"/>
                      <a:pt x="381740" y="1420427"/>
                    </a:cubicBezTo>
                    <a:cubicBezTo>
                      <a:pt x="388357" y="1407193"/>
                      <a:pt x="399495" y="1396754"/>
                      <a:pt x="408373" y="1384917"/>
                    </a:cubicBezTo>
                    <a:cubicBezTo>
                      <a:pt x="411332" y="1376039"/>
                      <a:pt x="413965" y="1367046"/>
                      <a:pt x="417251" y="1358284"/>
                    </a:cubicBezTo>
                    <a:cubicBezTo>
                      <a:pt x="422846" y="1343363"/>
                      <a:pt x="430320" y="1329126"/>
                      <a:pt x="435006" y="1313895"/>
                    </a:cubicBezTo>
                    <a:cubicBezTo>
                      <a:pt x="442182" y="1290572"/>
                      <a:pt x="447975" y="1266802"/>
                      <a:pt x="452761" y="1242874"/>
                    </a:cubicBezTo>
                    <a:cubicBezTo>
                      <a:pt x="456493" y="1224215"/>
                      <a:pt x="474042" y="1132816"/>
                      <a:pt x="479394" y="1127464"/>
                    </a:cubicBezTo>
                    <a:lnTo>
                      <a:pt x="497150" y="1109709"/>
                    </a:lnTo>
                    <a:cubicBezTo>
                      <a:pt x="500109" y="1118587"/>
                      <a:pt x="506027" y="1126984"/>
                      <a:pt x="506027" y="1136342"/>
                    </a:cubicBezTo>
                    <a:cubicBezTo>
                      <a:pt x="506027" y="1154722"/>
                      <a:pt x="488373" y="1176141"/>
                      <a:pt x="479394" y="1189608"/>
                    </a:cubicBezTo>
                    <a:cubicBezTo>
                      <a:pt x="482353" y="1201445"/>
                      <a:pt x="476697" y="1221260"/>
                      <a:pt x="488272" y="1225119"/>
                    </a:cubicBezTo>
                    <a:cubicBezTo>
                      <a:pt x="498394" y="1228493"/>
                      <a:pt x="501255" y="1208029"/>
                      <a:pt x="506027" y="1198486"/>
                    </a:cubicBezTo>
                    <a:cubicBezTo>
                      <a:pt x="510212" y="1190116"/>
                      <a:pt x="511219" y="1180454"/>
                      <a:pt x="514905" y="1171852"/>
                    </a:cubicBezTo>
                    <a:cubicBezTo>
                      <a:pt x="520118" y="1159688"/>
                      <a:pt x="526742" y="1148179"/>
                      <a:pt x="532660" y="1136342"/>
                    </a:cubicBezTo>
                    <a:cubicBezTo>
                      <a:pt x="549788" y="1050703"/>
                      <a:pt x="528814" y="1126278"/>
                      <a:pt x="559293" y="1065320"/>
                    </a:cubicBezTo>
                    <a:cubicBezTo>
                      <a:pt x="563478" y="1056950"/>
                      <a:pt x="562980" y="1046473"/>
                      <a:pt x="568171" y="1038687"/>
                    </a:cubicBezTo>
                    <a:cubicBezTo>
                      <a:pt x="575135" y="1028241"/>
                      <a:pt x="585926" y="1020932"/>
                      <a:pt x="594804" y="1012054"/>
                    </a:cubicBezTo>
                    <a:cubicBezTo>
                      <a:pt x="597763" y="994299"/>
                      <a:pt x="599044" y="976180"/>
                      <a:pt x="603682" y="958788"/>
                    </a:cubicBezTo>
                    <a:cubicBezTo>
                      <a:pt x="610916" y="931662"/>
                      <a:pt x="624809" y="906417"/>
                      <a:pt x="630315" y="878889"/>
                    </a:cubicBezTo>
                    <a:cubicBezTo>
                      <a:pt x="641286" y="824039"/>
                      <a:pt x="630823" y="847056"/>
                      <a:pt x="656948" y="807868"/>
                    </a:cubicBezTo>
                    <a:cubicBezTo>
                      <a:pt x="659907" y="816746"/>
                      <a:pt x="664503" y="825237"/>
                      <a:pt x="665826" y="834501"/>
                    </a:cubicBezTo>
                    <a:cubicBezTo>
                      <a:pt x="670448" y="866858"/>
                      <a:pt x="661828" y="902112"/>
                      <a:pt x="674703" y="932155"/>
                    </a:cubicBezTo>
                    <a:cubicBezTo>
                      <a:pt x="679916" y="944319"/>
                      <a:pt x="684334" y="907091"/>
                      <a:pt x="692459" y="896645"/>
                    </a:cubicBezTo>
                    <a:cubicBezTo>
                      <a:pt x="705306" y="880128"/>
                      <a:pt x="725240" y="869667"/>
                      <a:pt x="736847" y="852256"/>
                    </a:cubicBezTo>
                    <a:cubicBezTo>
                      <a:pt x="742765" y="843378"/>
                      <a:pt x="747576" y="833653"/>
                      <a:pt x="754602" y="825623"/>
                    </a:cubicBezTo>
                    <a:cubicBezTo>
                      <a:pt x="768381" y="809875"/>
                      <a:pt x="787384" y="798646"/>
                      <a:pt x="798991" y="781235"/>
                    </a:cubicBezTo>
                    <a:lnTo>
                      <a:pt x="834501" y="727969"/>
                    </a:lnTo>
                    <a:cubicBezTo>
                      <a:pt x="837460" y="736847"/>
                      <a:pt x="844412" y="745301"/>
                      <a:pt x="843379" y="754602"/>
                    </a:cubicBezTo>
                    <a:cubicBezTo>
                      <a:pt x="841312" y="773203"/>
                      <a:pt x="807869" y="813787"/>
                      <a:pt x="825624" y="807868"/>
                    </a:cubicBezTo>
                    <a:cubicBezTo>
                      <a:pt x="859112" y="796705"/>
                      <a:pt x="875001" y="794004"/>
                      <a:pt x="905523" y="763480"/>
                    </a:cubicBezTo>
                    <a:cubicBezTo>
                      <a:pt x="911441" y="757561"/>
                      <a:pt x="918049" y="752260"/>
                      <a:pt x="923278" y="745724"/>
                    </a:cubicBezTo>
                    <a:cubicBezTo>
                      <a:pt x="929943" y="737392"/>
                      <a:pt x="933488" y="726636"/>
                      <a:pt x="941033" y="719091"/>
                    </a:cubicBezTo>
                    <a:cubicBezTo>
                      <a:pt x="948578" y="711546"/>
                      <a:pt x="958788" y="707254"/>
                      <a:pt x="967666" y="701336"/>
                    </a:cubicBezTo>
                    <a:cubicBezTo>
                      <a:pt x="970625" y="692458"/>
                      <a:pt x="971999" y="682883"/>
                      <a:pt x="976544" y="674703"/>
                    </a:cubicBezTo>
                    <a:cubicBezTo>
                      <a:pt x="986907" y="656049"/>
                      <a:pt x="1012055" y="621437"/>
                      <a:pt x="1012055" y="621437"/>
                    </a:cubicBezTo>
                    <a:cubicBezTo>
                      <a:pt x="1015014" y="612559"/>
                      <a:pt x="1019097" y="603980"/>
                      <a:pt x="1020932" y="594804"/>
                    </a:cubicBezTo>
                    <a:cubicBezTo>
                      <a:pt x="1025036" y="574285"/>
                      <a:pt x="1015013" y="517864"/>
                      <a:pt x="1029810" y="532660"/>
                    </a:cubicBezTo>
                    <a:cubicBezTo>
                      <a:pt x="1048759" y="551608"/>
                      <a:pt x="1035729" y="585926"/>
                      <a:pt x="1038688" y="612559"/>
                    </a:cubicBezTo>
                    <a:cubicBezTo>
                      <a:pt x="1047566" y="609600"/>
                      <a:pt x="1058014" y="609528"/>
                      <a:pt x="1065321" y="603682"/>
                    </a:cubicBezTo>
                    <a:cubicBezTo>
                      <a:pt x="1073653" y="597017"/>
                      <a:pt x="1076874" y="585731"/>
                      <a:pt x="1083076" y="577049"/>
                    </a:cubicBezTo>
                    <a:cubicBezTo>
                      <a:pt x="1091676" y="565009"/>
                      <a:pt x="1101109" y="553578"/>
                      <a:pt x="1109709" y="541538"/>
                    </a:cubicBezTo>
                    <a:cubicBezTo>
                      <a:pt x="1115911" y="532856"/>
                      <a:pt x="1120799" y="523236"/>
                      <a:pt x="1127464" y="514905"/>
                    </a:cubicBezTo>
                    <a:cubicBezTo>
                      <a:pt x="1132693" y="508369"/>
                      <a:pt x="1139301" y="503068"/>
                      <a:pt x="1145220" y="497150"/>
                    </a:cubicBezTo>
                    <a:cubicBezTo>
                      <a:pt x="1148179" y="488272"/>
                      <a:pt x="1151526" y="479515"/>
                      <a:pt x="1154097" y="470517"/>
                    </a:cubicBezTo>
                    <a:cubicBezTo>
                      <a:pt x="1157449" y="458785"/>
                      <a:pt x="1156921" y="445600"/>
                      <a:pt x="1162975" y="435006"/>
                    </a:cubicBezTo>
                    <a:cubicBezTo>
                      <a:pt x="1169204" y="424105"/>
                      <a:pt x="1181571" y="418018"/>
                      <a:pt x="1189608" y="408373"/>
                    </a:cubicBezTo>
                    <a:cubicBezTo>
                      <a:pt x="1196438" y="400176"/>
                      <a:pt x="1200698" y="390071"/>
                      <a:pt x="1207363" y="381740"/>
                    </a:cubicBezTo>
                    <a:cubicBezTo>
                      <a:pt x="1257963" y="318491"/>
                      <a:pt x="1188226" y="419325"/>
                      <a:pt x="1242874" y="337352"/>
                    </a:cubicBezTo>
                    <a:cubicBezTo>
                      <a:pt x="1248792" y="346230"/>
                      <a:pt x="1256883" y="353995"/>
                      <a:pt x="1260629" y="363985"/>
                    </a:cubicBezTo>
                    <a:cubicBezTo>
                      <a:pt x="1265927" y="378113"/>
                      <a:pt x="1257724" y="398947"/>
                      <a:pt x="1269507" y="408373"/>
                    </a:cubicBezTo>
                    <a:cubicBezTo>
                      <a:pt x="1279035" y="415995"/>
                      <a:pt x="1293181" y="402454"/>
                      <a:pt x="1305018" y="399495"/>
                    </a:cubicBezTo>
                    <a:cubicBezTo>
                      <a:pt x="1330165" y="324049"/>
                      <a:pt x="1295093" y="416037"/>
                      <a:pt x="1331651" y="355107"/>
                    </a:cubicBezTo>
                    <a:cubicBezTo>
                      <a:pt x="1336466" y="347083"/>
                      <a:pt x="1337957" y="337472"/>
                      <a:pt x="1340528" y="328474"/>
                    </a:cubicBezTo>
                    <a:cubicBezTo>
                      <a:pt x="1343232" y="319008"/>
                      <a:pt x="1352023" y="277600"/>
                      <a:pt x="1358284" y="266330"/>
                    </a:cubicBezTo>
                    <a:cubicBezTo>
                      <a:pt x="1383382" y="221154"/>
                      <a:pt x="1384610" y="222248"/>
                      <a:pt x="1411550" y="195309"/>
                    </a:cubicBezTo>
                    <a:cubicBezTo>
                      <a:pt x="1426966" y="149058"/>
                      <a:pt x="1410329" y="185738"/>
                      <a:pt x="1438183" y="150920"/>
                    </a:cubicBezTo>
                    <a:cubicBezTo>
                      <a:pt x="1444848" y="142588"/>
                      <a:pt x="1447606" y="130952"/>
                      <a:pt x="1455938" y="124287"/>
                    </a:cubicBezTo>
                    <a:cubicBezTo>
                      <a:pt x="1463245" y="118441"/>
                      <a:pt x="1473693" y="118369"/>
                      <a:pt x="1482571" y="115410"/>
                    </a:cubicBezTo>
                    <a:cubicBezTo>
                      <a:pt x="1502596" y="195510"/>
                      <a:pt x="1492609" y="163281"/>
                      <a:pt x="1509204" y="213064"/>
                    </a:cubicBezTo>
                    <a:cubicBezTo>
                      <a:pt x="1518082" y="204186"/>
                      <a:pt x="1529608" y="197332"/>
                      <a:pt x="1535837" y="186431"/>
                    </a:cubicBezTo>
                    <a:cubicBezTo>
                      <a:pt x="1541891" y="175837"/>
                      <a:pt x="1539909" y="162135"/>
                      <a:pt x="1544715" y="150920"/>
                    </a:cubicBezTo>
                    <a:cubicBezTo>
                      <a:pt x="1548918" y="141113"/>
                      <a:pt x="1557698" y="133830"/>
                      <a:pt x="1562470" y="124287"/>
                    </a:cubicBezTo>
                    <a:cubicBezTo>
                      <a:pt x="1583910" y="81407"/>
                      <a:pt x="1553086" y="109829"/>
                      <a:pt x="1597981" y="79899"/>
                    </a:cubicBezTo>
                    <a:cubicBezTo>
                      <a:pt x="1603899" y="71021"/>
                      <a:pt x="1608191" y="60811"/>
                      <a:pt x="1615736" y="53266"/>
                    </a:cubicBezTo>
                    <a:cubicBezTo>
                      <a:pt x="1623281" y="45721"/>
                      <a:pt x="1634037" y="42176"/>
                      <a:pt x="1642369" y="35511"/>
                    </a:cubicBezTo>
                    <a:cubicBezTo>
                      <a:pt x="1705619" y="-15089"/>
                      <a:pt x="1604786" y="54647"/>
                      <a:pt x="1686758" y="0"/>
                    </a:cubicBezTo>
                    <a:cubicBezTo>
                      <a:pt x="1737581" y="16942"/>
                      <a:pt x="1692751" y="-4977"/>
                      <a:pt x="1731146" y="44388"/>
                    </a:cubicBezTo>
                    <a:cubicBezTo>
                      <a:pt x="1743993" y="60905"/>
                      <a:pt x="1775534" y="88777"/>
                      <a:pt x="1775534" y="88777"/>
                    </a:cubicBezTo>
                    <a:cubicBezTo>
                      <a:pt x="1796249" y="150921"/>
                      <a:pt x="1775535" y="147962"/>
                      <a:pt x="1819923" y="133165"/>
                    </a:cubicBezTo>
                    <a:cubicBezTo>
                      <a:pt x="1848060" y="90959"/>
                      <a:pt x="1827556" y="109906"/>
                      <a:pt x="1890944" y="88777"/>
                    </a:cubicBezTo>
                    <a:lnTo>
                      <a:pt x="1917577" y="79899"/>
                    </a:lnTo>
                    <a:cubicBezTo>
                      <a:pt x="1925643" y="91998"/>
                      <a:pt x="1939030" y="115852"/>
                      <a:pt x="1953088" y="124287"/>
                    </a:cubicBezTo>
                    <a:cubicBezTo>
                      <a:pt x="1961112" y="129102"/>
                      <a:pt x="1970843" y="130206"/>
                      <a:pt x="1979721" y="133165"/>
                    </a:cubicBezTo>
                    <a:cubicBezTo>
                      <a:pt x="2043657" y="69229"/>
                      <a:pt x="2008365" y="74974"/>
                      <a:pt x="2077375" y="88777"/>
                    </a:cubicBezTo>
                    <a:cubicBezTo>
                      <a:pt x="2083293" y="97655"/>
                      <a:pt x="2084606" y="113656"/>
                      <a:pt x="2095130" y="115410"/>
                    </a:cubicBezTo>
                    <a:cubicBezTo>
                      <a:pt x="2131461" y="121465"/>
                      <a:pt x="2181553" y="107121"/>
                      <a:pt x="2219418" y="97654"/>
                    </a:cubicBezTo>
                    <a:cubicBezTo>
                      <a:pt x="2248858" y="107468"/>
                      <a:pt x="2236693" y="106532"/>
                      <a:pt x="2254928" y="106532"/>
                    </a:cubicBezTo>
                  </a:path>
                </a:pathLst>
              </a:cu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4389267" y="4048217"/>
                <a:ext cx="2121763" cy="1935333"/>
              </a:xfrm>
              <a:custGeom>
                <a:avLst/>
                <a:gdLst>
                  <a:gd name="connsiteX0" fmla="*/ 0 w 2121763"/>
                  <a:gd name="connsiteY0" fmla="*/ 0 h 1935333"/>
                  <a:gd name="connsiteX1" fmla="*/ 8878 w 2121763"/>
                  <a:gd name="connsiteY1" fmla="*/ 44389 h 1935333"/>
                  <a:gd name="connsiteX2" fmla="*/ 35511 w 2121763"/>
                  <a:gd name="connsiteY2" fmla="*/ 53266 h 1935333"/>
                  <a:gd name="connsiteX3" fmla="*/ 62144 w 2121763"/>
                  <a:gd name="connsiteY3" fmla="*/ 71022 h 1935333"/>
                  <a:gd name="connsiteX4" fmla="*/ 115410 w 2121763"/>
                  <a:gd name="connsiteY4" fmla="*/ 97655 h 1935333"/>
                  <a:gd name="connsiteX5" fmla="*/ 133165 w 2121763"/>
                  <a:gd name="connsiteY5" fmla="*/ 124288 h 1935333"/>
                  <a:gd name="connsiteX6" fmla="*/ 186431 w 2121763"/>
                  <a:gd name="connsiteY6" fmla="*/ 142043 h 1935333"/>
                  <a:gd name="connsiteX7" fmla="*/ 204186 w 2121763"/>
                  <a:gd name="connsiteY7" fmla="*/ 159799 h 1935333"/>
                  <a:gd name="connsiteX8" fmla="*/ 257452 w 2121763"/>
                  <a:gd name="connsiteY8" fmla="*/ 177554 h 1935333"/>
                  <a:gd name="connsiteX9" fmla="*/ 275208 w 2121763"/>
                  <a:gd name="connsiteY9" fmla="*/ 195309 h 1935333"/>
                  <a:gd name="connsiteX10" fmla="*/ 301841 w 2121763"/>
                  <a:gd name="connsiteY10" fmla="*/ 284086 h 1935333"/>
                  <a:gd name="connsiteX11" fmla="*/ 346229 w 2121763"/>
                  <a:gd name="connsiteY11" fmla="*/ 363985 h 1935333"/>
                  <a:gd name="connsiteX12" fmla="*/ 372862 w 2121763"/>
                  <a:gd name="connsiteY12" fmla="*/ 390618 h 1935333"/>
                  <a:gd name="connsiteX13" fmla="*/ 408373 w 2121763"/>
                  <a:gd name="connsiteY13" fmla="*/ 408373 h 1935333"/>
                  <a:gd name="connsiteX14" fmla="*/ 435006 w 2121763"/>
                  <a:gd name="connsiteY14" fmla="*/ 426129 h 1935333"/>
                  <a:gd name="connsiteX15" fmla="*/ 461639 w 2121763"/>
                  <a:gd name="connsiteY15" fmla="*/ 435006 h 1935333"/>
                  <a:gd name="connsiteX16" fmla="*/ 523782 w 2121763"/>
                  <a:gd name="connsiteY16" fmla="*/ 470517 h 1935333"/>
                  <a:gd name="connsiteX17" fmla="*/ 541538 w 2121763"/>
                  <a:gd name="connsiteY17" fmla="*/ 674703 h 1935333"/>
                  <a:gd name="connsiteX18" fmla="*/ 568171 w 2121763"/>
                  <a:gd name="connsiteY18" fmla="*/ 727969 h 1935333"/>
                  <a:gd name="connsiteX19" fmla="*/ 621437 w 2121763"/>
                  <a:gd name="connsiteY19" fmla="*/ 745725 h 1935333"/>
                  <a:gd name="connsiteX20" fmla="*/ 656948 w 2121763"/>
                  <a:gd name="connsiteY20" fmla="*/ 816746 h 1935333"/>
                  <a:gd name="connsiteX21" fmla="*/ 665825 w 2121763"/>
                  <a:gd name="connsiteY21" fmla="*/ 843379 h 1935333"/>
                  <a:gd name="connsiteX22" fmla="*/ 674703 w 2121763"/>
                  <a:gd name="connsiteY22" fmla="*/ 932156 h 1935333"/>
                  <a:gd name="connsiteX23" fmla="*/ 692458 w 2121763"/>
                  <a:gd name="connsiteY23" fmla="*/ 958789 h 1935333"/>
                  <a:gd name="connsiteX24" fmla="*/ 727969 w 2121763"/>
                  <a:gd name="connsiteY24" fmla="*/ 1003177 h 1935333"/>
                  <a:gd name="connsiteX25" fmla="*/ 745724 w 2121763"/>
                  <a:gd name="connsiteY25" fmla="*/ 1029810 h 1935333"/>
                  <a:gd name="connsiteX26" fmla="*/ 807868 w 2121763"/>
                  <a:gd name="connsiteY26" fmla="*/ 1038688 h 1935333"/>
                  <a:gd name="connsiteX27" fmla="*/ 852256 w 2121763"/>
                  <a:gd name="connsiteY27" fmla="*/ 1047566 h 1935333"/>
                  <a:gd name="connsiteX28" fmla="*/ 878889 w 2121763"/>
                  <a:gd name="connsiteY28" fmla="*/ 1233997 h 1935333"/>
                  <a:gd name="connsiteX29" fmla="*/ 896645 w 2121763"/>
                  <a:gd name="connsiteY29" fmla="*/ 1251752 h 1935333"/>
                  <a:gd name="connsiteX30" fmla="*/ 941033 w 2121763"/>
                  <a:gd name="connsiteY30" fmla="*/ 1296140 h 1935333"/>
                  <a:gd name="connsiteX31" fmla="*/ 1003177 w 2121763"/>
                  <a:gd name="connsiteY31" fmla="*/ 1367162 h 1935333"/>
                  <a:gd name="connsiteX32" fmla="*/ 1029810 w 2121763"/>
                  <a:gd name="connsiteY32" fmla="*/ 1376039 h 1935333"/>
                  <a:gd name="connsiteX33" fmla="*/ 1038687 w 2121763"/>
                  <a:gd name="connsiteY33" fmla="*/ 1411550 h 1935333"/>
                  <a:gd name="connsiteX34" fmla="*/ 1065320 w 2121763"/>
                  <a:gd name="connsiteY34" fmla="*/ 1518082 h 1935333"/>
                  <a:gd name="connsiteX35" fmla="*/ 1083076 w 2121763"/>
                  <a:gd name="connsiteY35" fmla="*/ 1535837 h 1935333"/>
                  <a:gd name="connsiteX36" fmla="*/ 1145219 w 2121763"/>
                  <a:gd name="connsiteY36" fmla="*/ 1571348 h 1935333"/>
                  <a:gd name="connsiteX37" fmla="*/ 1180730 w 2121763"/>
                  <a:gd name="connsiteY37" fmla="*/ 1606859 h 1935333"/>
                  <a:gd name="connsiteX38" fmla="*/ 1189608 w 2121763"/>
                  <a:gd name="connsiteY38" fmla="*/ 1633492 h 1935333"/>
                  <a:gd name="connsiteX39" fmla="*/ 1233996 w 2121763"/>
                  <a:gd name="connsiteY39" fmla="*/ 1686758 h 1935333"/>
                  <a:gd name="connsiteX40" fmla="*/ 1260629 w 2121763"/>
                  <a:gd name="connsiteY40" fmla="*/ 1704513 h 1935333"/>
                  <a:gd name="connsiteX41" fmla="*/ 1296140 w 2121763"/>
                  <a:gd name="connsiteY41" fmla="*/ 1713391 h 1935333"/>
                  <a:gd name="connsiteX42" fmla="*/ 1322773 w 2121763"/>
                  <a:gd name="connsiteY42" fmla="*/ 1722268 h 1935333"/>
                  <a:gd name="connsiteX43" fmla="*/ 1349406 w 2121763"/>
                  <a:gd name="connsiteY43" fmla="*/ 1740024 h 1935333"/>
                  <a:gd name="connsiteX44" fmla="*/ 1402672 w 2121763"/>
                  <a:gd name="connsiteY44" fmla="*/ 1757779 h 1935333"/>
                  <a:gd name="connsiteX45" fmla="*/ 1429305 w 2121763"/>
                  <a:gd name="connsiteY45" fmla="*/ 1775534 h 1935333"/>
                  <a:gd name="connsiteX46" fmla="*/ 1473693 w 2121763"/>
                  <a:gd name="connsiteY46" fmla="*/ 1819923 h 1935333"/>
                  <a:gd name="connsiteX47" fmla="*/ 1500326 w 2121763"/>
                  <a:gd name="connsiteY47" fmla="*/ 1828800 h 1935333"/>
                  <a:gd name="connsiteX48" fmla="*/ 1544715 w 2121763"/>
                  <a:gd name="connsiteY48" fmla="*/ 1855433 h 1935333"/>
                  <a:gd name="connsiteX49" fmla="*/ 1571348 w 2121763"/>
                  <a:gd name="connsiteY49" fmla="*/ 1882066 h 1935333"/>
                  <a:gd name="connsiteX50" fmla="*/ 1660124 w 2121763"/>
                  <a:gd name="connsiteY50" fmla="*/ 1908700 h 1935333"/>
                  <a:gd name="connsiteX51" fmla="*/ 1944210 w 2121763"/>
                  <a:gd name="connsiteY51" fmla="*/ 1935333 h 1935333"/>
                  <a:gd name="connsiteX52" fmla="*/ 2006353 w 2121763"/>
                  <a:gd name="connsiteY52" fmla="*/ 1926455 h 1935333"/>
                  <a:gd name="connsiteX53" fmla="*/ 2077375 w 2121763"/>
                  <a:gd name="connsiteY53" fmla="*/ 1917577 h 1935333"/>
                  <a:gd name="connsiteX54" fmla="*/ 2121763 w 2121763"/>
                  <a:gd name="connsiteY54" fmla="*/ 1899822 h 1935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2121763" h="1935333">
                    <a:moveTo>
                      <a:pt x="0" y="0"/>
                    </a:moveTo>
                    <a:cubicBezTo>
                      <a:pt x="2959" y="14796"/>
                      <a:pt x="508" y="31834"/>
                      <a:pt x="8878" y="44389"/>
                    </a:cubicBezTo>
                    <a:cubicBezTo>
                      <a:pt x="14069" y="52175"/>
                      <a:pt x="27141" y="49081"/>
                      <a:pt x="35511" y="53266"/>
                    </a:cubicBezTo>
                    <a:cubicBezTo>
                      <a:pt x="45054" y="58038"/>
                      <a:pt x="52601" y="66250"/>
                      <a:pt x="62144" y="71022"/>
                    </a:cubicBezTo>
                    <a:cubicBezTo>
                      <a:pt x="135662" y="107783"/>
                      <a:pt x="39075" y="46766"/>
                      <a:pt x="115410" y="97655"/>
                    </a:cubicBezTo>
                    <a:cubicBezTo>
                      <a:pt x="121328" y="106533"/>
                      <a:pt x="124117" y="118633"/>
                      <a:pt x="133165" y="124288"/>
                    </a:cubicBezTo>
                    <a:cubicBezTo>
                      <a:pt x="149036" y="134207"/>
                      <a:pt x="186431" y="142043"/>
                      <a:pt x="186431" y="142043"/>
                    </a:cubicBezTo>
                    <a:cubicBezTo>
                      <a:pt x="192349" y="147962"/>
                      <a:pt x="196700" y="156056"/>
                      <a:pt x="204186" y="159799"/>
                    </a:cubicBezTo>
                    <a:cubicBezTo>
                      <a:pt x="220926" y="168169"/>
                      <a:pt x="257452" y="177554"/>
                      <a:pt x="257452" y="177554"/>
                    </a:cubicBezTo>
                    <a:cubicBezTo>
                      <a:pt x="263371" y="183472"/>
                      <a:pt x="271465" y="187823"/>
                      <a:pt x="275208" y="195309"/>
                    </a:cubicBezTo>
                    <a:cubicBezTo>
                      <a:pt x="289269" y="223431"/>
                      <a:pt x="293347" y="254356"/>
                      <a:pt x="301841" y="284086"/>
                    </a:cubicBezTo>
                    <a:cubicBezTo>
                      <a:pt x="310772" y="315346"/>
                      <a:pt x="320791" y="338547"/>
                      <a:pt x="346229" y="363985"/>
                    </a:cubicBezTo>
                    <a:cubicBezTo>
                      <a:pt x="355107" y="372863"/>
                      <a:pt x="362646" y="383321"/>
                      <a:pt x="372862" y="390618"/>
                    </a:cubicBezTo>
                    <a:cubicBezTo>
                      <a:pt x="383631" y="398310"/>
                      <a:pt x="396883" y="401807"/>
                      <a:pt x="408373" y="408373"/>
                    </a:cubicBezTo>
                    <a:cubicBezTo>
                      <a:pt x="417637" y="413667"/>
                      <a:pt x="425463" y="421357"/>
                      <a:pt x="435006" y="426129"/>
                    </a:cubicBezTo>
                    <a:cubicBezTo>
                      <a:pt x="443376" y="430314"/>
                      <a:pt x="453038" y="431320"/>
                      <a:pt x="461639" y="435006"/>
                    </a:cubicBezTo>
                    <a:cubicBezTo>
                      <a:pt x="493171" y="448520"/>
                      <a:pt x="497039" y="452689"/>
                      <a:pt x="523782" y="470517"/>
                    </a:cubicBezTo>
                    <a:cubicBezTo>
                      <a:pt x="552875" y="557794"/>
                      <a:pt x="522849" y="459773"/>
                      <a:pt x="541538" y="674703"/>
                    </a:cubicBezTo>
                    <a:cubicBezTo>
                      <a:pt x="542595" y="686853"/>
                      <a:pt x="557988" y="721604"/>
                      <a:pt x="568171" y="727969"/>
                    </a:cubicBezTo>
                    <a:cubicBezTo>
                      <a:pt x="584042" y="737888"/>
                      <a:pt x="621437" y="745725"/>
                      <a:pt x="621437" y="745725"/>
                    </a:cubicBezTo>
                    <a:cubicBezTo>
                      <a:pt x="641839" y="806932"/>
                      <a:pt x="625958" y="785757"/>
                      <a:pt x="656948" y="816746"/>
                    </a:cubicBezTo>
                    <a:cubicBezTo>
                      <a:pt x="659907" y="825624"/>
                      <a:pt x="664402" y="834130"/>
                      <a:pt x="665825" y="843379"/>
                    </a:cubicBezTo>
                    <a:cubicBezTo>
                      <a:pt x="670347" y="872773"/>
                      <a:pt x="668016" y="903178"/>
                      <a:pt x="674703" y="932156"/>
                    </a:cubicBezTo>
                    <a:cubicBezTo>
                      <a:pt x="677102" y="942552"/>
                      <a:pt x="687686" y="949246"/>
                      <a:pt x="692458" y="958789"/>
                    </a:cubicBezTo>
                    <a:cubicBezTo>
                      <a:pt x="713898" y="1001669"/>
                      <a:pt x="683074" y="973247"/>
                      <a:pt x="727969" y="1003177"/>
                    </a:cubicBezTo>
                    <a:cubicBezTo>
                      <a:pt x="733887" y="1012055"/>
                      <a:pt x="735974" y="1025477"/>
                      <a:pt x="745724" y="1029810"/>
                    </a:cubicBezTo>
                    <a:cubicBezTo>
                      <a:pt x="764845" y="1038309"/>
                      <a:pt x="787228" y="1035248"/>
                      <a:pt x="807868" y="1038688"/>
                    </a:cubicBezTo>
                    <a:cubicBezTo>
                      <a:pt x="822752" y="1041169"/>
                      <a:pt x="837460" y="1044607"/>
                      <a:pt x="852256" y="1047566"/>
                    </a:cubicBezTo>
                    <a:cubicBezTo>
                      <a:pt x="912596" y="1107902"/>
                      <a:pt x="850936" y="1038328"/>
                      <a:pt x="878889" y="1233997"/>
                    </a:cubicBezTo>
                    <a:cubicBezTo>
                      <a:pt x="880073" y="1242283"/>
                      <a:pt x="891416" y="1245216"/>
                      <a:pt x="896645" y="1251752"/>
                    </a:cubicBezTo>
                    <a:cubicBezTo>
                      <a:pt x="930466" y="1294028"/>
                      <a:pt x="895374" y="1265702"/>
                      <a:pt x="941033" y="1296140"/>
                    </a:cubicBezTo>
                    <a:cubicBezTo>
                      <a:pt x="967664" y="1336086"/>
                      <a:pt x="966188" y="1348668"/>
                      <a:pt x="1003177" y="1367162"/>
                    </a:cubicBezTo>
                    <a:cubicBezTo>
                      <a:pt x="1011547" y="1371347"/>
                      <a:pt x="1020932" y="1373080"/>
                      <a:pt x="1029810" y="1376039"/>
                    </a:cubicBezTo>
                    <a:cubicBezTo>
                      <a:pt x="1032769" y="1387876"/>
                      <a:pt x="1036832" y="1399491"/>
                      <a:pt x="1038687" y="1411550"/>
                    </a:cubicBezTo>
                    <a:cubicBezTo>
                      <a:pt x="1049629" y="1482676"/>
                      <a:pt x="1032348" y="1476868"/>
                      <a:pt x="1065320" y="1518082"/>
                    </a:cubicBezTo>
                    <a:cubicBezTo>
                      <a:pt x="1070549" y="1524618"/>
                      <a:pt x="1076112" y="1531194"/>
                      <a:pt x="1083076" y="1535837"/>
                    </a:cubicBezTo>
                    <a:cubicBezTo>
                      <a:pt x="1120851" y="1561021"/>
                      <a:pt x="1113442" y="1544111"/>
                      <a:pt x="1145219" y="1571348"/>
                    </a:cubicBezTo>
                    <a:cubicBezTo>
                      <a:pt x="1157929" y="1582242"/>
                      <a:pt x="1180730" y="1606859"/>
                      <a:pt x="1180730" y="1606859"/>
                    </a:cubicBezTo>
                    <a:cubicBezTo>
                      <a:pt x="1183689" y="1615737"/>
                      <a:pt x="1185423" y="1625122"/>
                      <a:pt x="1189608" y="1633492"/>
                    </a:cubicBezTo>
                    <a:cubicBezTo>
                      <a:pt x="1199584" y="1653445"/>
                      <a:pt x="1217166" y="1672733"/>
                      <a:pt x="1233996" y="1686758"/>
                    </a:cubicBezTo>
                    <a:cubicBezTo>
                      <a:pt x="1242193" y="1693588"/>
                      <a:pt x="1250822" y="1700310"/>
                      <a:pt x="1260629" y="1704513"/>
                    </a:cubicBezTo>
                    <a:cubicBezTo>
                      <a:pt x="1271844" y="1709319"/>
                      <a:pt x="1284408" y="1710039"/>
                      <a:pt x="1296140" y="1713391"/>
                    </a:cubicBezTo>
                    <a:cubicBezTo>
                      <a:pt x="1305138" y="1715962"/>
                      <a:pt x="1313895" y="1719309"/>
                      <a:pt x="1322773" y="1722268"/>
                    </a:cubicBezTo>
                    <a:cubicBezTo>
                      <a:pt x="1331651" y="1728187"/>
                      <a:pt x="1339656" y="1735691"/>
                      <a:pt x="1349406" y="1740024"/>
                    </a:cubicBezTo>
                    <a:cubicBezTo>
                      <a:pt x="1366509" y="1747625"/>
                      <a:pt x="1387099" y="1747398"/>
                      <a:pt x="1402672" y="1757779"/>
                    </a:cubicBezTo>
                    <a:cubicBezTo>
                      <a:pt x="1411550" y="1763697"/>
                      <a:pt x="1421275" y="1768508"/>
                      <a:pt x="1429305" y="1775534"/>
                    </a:cubicBezTo>
                    <a:cubicBezTo>
                      <a:pt x="1445053" y="1789313"/>
                      <a:pt x="1453842" y="1813306"/>
                      <a:pt x="1473693" y="1819923"/>
                    </a:cubicBezTo>
                    <a:lnTo>
                      <a:pt x="1500326" y="1828800"/>
                    </a:lnTo>
                    <a:cubicBezTo>
                      <a:pt x="1555624" y="1884098"/>
                      <a:pt x="1475567" y="1809335"/>
                      <a:pt x="1544715" y="1855433"/>
                    </a:cubicBezTo>
                    <a:cubicBezTo>
                      <a:pt x="1555161" y="1862397"/>
                      <a:pt x="1560373" y="1875969"/>
                      <a:pt x="1571348" y="1882066"/>
                    </a:cubicBezTo>
                    <a:cubicBezTo>
                      <a:pt x="1595910" y="1895712"/>
                      <a:pt x="1632715" y="1900477"/>
                      <a:pt x="1660124" y="1908700"/>
                    </a:cubicBezTo>
                    <a:cubicBezTo>
                      <a:pt x="1802530" y="1951422"/>
                      <a:pt x="1628475" y="1923189"/>
                      <a:pt x="1944210" y="1935333"/>
                    </a:cubicBezTo>
                    <a:lnTo>
                      <a:pt x="2006353" y="1926455"/>
                    </a:lnTo>
                    <a:cubicBezTo>
                      <a:pt x="2030002" y="1923302"/>
                      <a:pt x="2053902" y="1921845"/>
                      <a:pt x="2077375" y="1917577"/>
                    </a:cubicBezTo>
                    <a:cubicBezTo>
                      <a:pt x="2094618" y="1914442"/>
                      <a:pt x="2106717" y="1907345"/>
                      <a:pt x="2121763" y="1899822"/>
                    </a:cubicBezTo>
                  </a:path>
                </a:pathLst>
              </a:cu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4267199" y="3429000"/>
                <a:ext cx="0" cy="2554550"/>
              </a:xfrm>
              <a:prstGeom prst="line">
                <a:avLst/>
              </a:prstGeom>
              <a:ln w="3175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629400" y="3429000"/>
                <a:ext cx="0" cy="2554550"/>
              </a:xfrm>
              <a:prstGeom prst="line">
                <a:avLst/>
              </a:prstGeom>
              <a:ln w="3175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4876800" y="3352800"/>
                <a:ext cx="11416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Extinction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6809173" y="4039340"/>
                <a:ext cx="2024109" cy="124287"/>
              </a:xfrm>
              <a:custGeom>
                <a:avLst/>
                <a:gdLst>
                  <a:gd name="connsiteX0" fmla="*/ 0 w 2024109"/>
                  <a:gd name="connsiteY0" fmla="*/ 26633 h 124287"/>
                  <a:gd name="connsiteX1" fmla="*/ 150920 w 2024109"/>
                  <a:gd name="connsiteY1" fmla="*/ 17755 h 124287"/>
                  <a:gd name="connsiteX2" fmla="*/ 168676 w 2024109"/>
                  <a:gd name="connsiteY2" fmla="*/ 35510 h 124287"/>
                  <a:gd name="connsiteX3" fmla="*/ 177553 w 2024109"/>
                  <a:gd name="connsiteY3" fmla="*/ 62143 h 124287"/>
                  <a:gd name="connsiteX4" fmla="*/ 230819 w 2024109"/>
                  <a:gd name="connsiteY4" fmla="*/ 62143 h 124287"/>
                  <a:gd name="connsiteX5" fmla="*/ 257452 w 2024109"/>
                  <a:gd name="connsiteY5" fmla="*/ 35510 h 124287"/>
                  <a:gd name="connsiteX6" fmla="*/ 310718 w 2024109"/>
                  <a:gd name="connsiteY6" fmla="*/ 0 h 124287"/>
                  <a:gd name="connsiteX7" fmla="*/ 337351 w 2024109"/>
                  <a:gd name="connsiteY7" fmla="*/ 17755 h 124287"/>
                  <a:gd name="connsiteX8" fmla="*/ 363984 w 2024109"/>
                  <a:gd name="connsiteY8" fmla="*/ 26633 h 124287"/>
                  <a:gd name="connsiteX9" fmla="*/ 594804 w 2024109"/>
                  <a:gd name="connsiteY9" fmla="*/ 35510 h 124287"/>
                  <a:gd name="connsiteX10" fmla="*/ 639192 w 2024109"/>
                  <a:gd name="connsiteY10" fmla="*/ 71021 h 124287"/>
                  <a:gd name="connsiteX11" fmla="*/ 745724 w 2024109"/>
                  <a:gd name="connsiteY11" fmla="*/ 115410 h 124287"/>
                  <a:gd name="connsiteX12" fmla="*/ 1038687 w 2024109"/>
                  <a:gd name="connsiteY12" fmla="*/ 115410 h 124287"/>
                  <a:gd name="connsiteX13" fmla="*/ 1065320 w 2024109"/>
                  <a:gd name="connsiteY13" fmla="*/ 124287 h 124287"/>
                  <a:gd name="connsiteX14" fmla="*/ 1118586 w 2024109"/>
                  <a:gd name="connsiteY14" fmla="*/ 115410 h 124287"/>
                  <a:gd name="connsiteX15" fmla="*/ 1145219 w 2024109"/>
                  <a:gd name="connsiteY15" fmla="*/ 106532 h 124287"/>
                  <a:gd name="connsiteX16" fmla="*/ 1189608 w 2024109"/>
                  <a:gd name="connsiteY16" fmla="*/ 115410 h 124287"/>
                  <a:gd name="connsiteX17" fmla="*/ 1473693 w 2024109"/>
                  <a:gd name="connsiteY17" fmla="*/ 106532 h 124287"/>
                  <a:gd name="connsiteX18" fmla="*/ 1500326 w 2024109"/>
                  <a:gd name="connsiteY18" fmla="*/ 97654 h 124287"/>
                  <a:gd name="connsiteX19" fmla="*/ 1535837 w 2024109"/>
                  <a:gd name="connsiteY19" fmla="*/ 88777 h 124287"/>
                  <a:gd name="connsiteX20" fmla="*/ 1562470 w 2024109"/>
                  <a:gd name="connsiteY20" fmla="*/ 26633 h 124287"/>
                  <a:gd name="connsiteX21" fmla="*/ 1571347 w 2024109"/>
                  <a:gd name="connsiteY21" fmla="*/ 53266 h 124287"/>
                  <a:gd name="connsiteX22" fmla="*/ 1642369 w 2024109"/>
                  <a:gd name="connsiteY22" fmla="*/ 44388 h 124287"/>
                  <a:gd name="connsiteX23" fmla="*/ 1695635 w 2024109"/>
                  <a:gd name="connsiteY23" fmla="*/ 35510 h 124287"/>
                  <a:gd name="connsiteX24" fmla="*/ 1740023 w 2024109"/>
                  <a:gd name="connsiteY24" fmla="*/ 44388 h 124287"/>
                  <a:gd name="connsiteX25" fmla="*/ 1757778 w 2024109"/>
                  <a:gd name="connsiteY25" fmla="*/ 71021 h 124287"/>
                  <a:gd name="connsiteX26" fmla="*/ 1793289 w 2024109"/>
                  <a:gd name="connsiteY26" fmla="*/ 88777 h 124287"/>
                  <a:gd name="connsiteX27" fmla="*/ 1819922 w 2024109"/>
                  <a:gd name="connsiteY27" fmla="*/ 115410 h 124287"/>
                  <a:gd name="connsiteX28" fmla="*/ 1873188 w 2024109"/>
                  <a:gd name="connsiteY28" fmla="*/ 97654 h 124287"/>
                  <a:gd name="connsiteX29" fmla="*/ 1899821 w 2024109"/>
                  <a:gd name="connsiteY29" fmla="*/ 79899 h 124287"/>
                  <a:gd name="connsiteX30" fmla="*/ 2015231 w 2024109"/>
                  <a:gd name="connsiteY30" fmla="*/ 71021 h 124287"/>
                  <a:gd name="connsiteX31" fmla="*/ 2024109 w 2024109"/>
                  <a:gd name="connsiteY31" fmla="*/ 44388 h 1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024109" h="124287">
                    <a:moveTo>
                      <a:pt x="0" y="26633"/>
                    </a:moveTo>
                    <a:cubicBezTo>
                      <a:pt x="68385" y="7094"/>
                      <a:pt x="71565" y="-2084"/>
                      <a:pt x="150920" y="17755"/>
                    </a:cubicBezTo>
                    <a:cubicBezTo>
                      <a:pt x="159040" y="19785"/>
                      <a:pt x="162757" y="29592"/>
                      <a:pt x="168676" y="35510"/>
                    </a:cubicBezTo>
                    <a:cubicBezTo>
                      <a:pt x="171635" y="44388"/>
                      <a:pt x="170936" y="55526"/>
                      <a:pt x="177553" y="62143"/>
                    </a:cubicBezTo>
                    <a:cubicBezTo>
                      <a:pt x="195308" y="79899"/>
                      <a:pt x="213064" y="68062"/>
                      <a:pt x="230819" y="62143"/>
                    </a:cubicBezTo>
                    <a:cubicBezTo>
                      <a:pt x="239697" y="53265"/>
                      <a:pt x="246551" y="41739"/>
                      <a:pt x="257452" y="35510"/>
                    </a:cubicBezTo>
                    <a:cubicBezTo>
                      <a:pt x="319189" y="233"/>
                      <a:pt x="272313" y="57609"/>
                      <a:pt x="310718" y="0"/>
                    </a:cubicBezTo>
                    <a:cubicBezTo>
                      <a:pt x="319596" y="5918"/>
                      <a:pt x="327808" y="12983"/>
                      <a:pt x="337351" y="17755"/>
                    </a:cubicBezTo>
                    <a:cubicBezTo>
                      <a:pt x="345721" y="21940"/>
                      <a:pt x="354648" y="25989"/>
                      <a:pt x="363984" y="26633"/>
                    </a:cubicBezTo>
                    <a:cubicBezTo>
                      <a:pt x="440798" y="31930"/>
                      <a:pt x="517864" y="32551"/>
                      <a:pt x="594804" y="35510"/>
                    </a:cubicBezTo>
                    <a:cubicBezTo>
                      <a:pt x="683673" y="57729"/>
                      <a:pt x="592493" y="24322"/>
                      <a:pt x="639192" y="71021"/>
                    </a:cubicBezTo>
                    <a:cubicBezTo>
                      <a:pt x="680138" y="111967"/>
                      <a:pt x="694435" y="106861"/>
                      <a:pt x="745724" y="115410"/>
                    </a:cubicBezTo>
                    <a:cubicBezTo>
                      <a:pt x="886453" y="108708"/>
                      <a:pt x="916719" y="99148"/>
                      <a:pt x="1038687" y="115410"/>
                    </a:cubicBezTo>
                    <a:cubicBezTo>
                      <a:pt x="1047963" y="116647"/>
                      <a:pt x="1056442" y="121328"/>
                      <a:pt x="1065320" y="124287"/>
                    </a:cubicBezTo>
                    <a:cubicBezTo>
                      <a:pt x="1083075" y="121328"/>
                      <a:pt x="1101014" y="119315"/>
                      <a:pt x="1118586" y="115410"/>
                    </a:cubicBezTo>
                    <a:cubicBezTo>
                      <a:pt x="1127721" y="113380"/>
                      <a:pt x="1135861" y="106532"/>
                      <a:pt x="1145219" y="106532"/>
                    </a:cubicBezTo>
                    <a:cubicBezTo>
                      <a:pt x="1160308" y="106532"/>
                      <a:pt x="1174812" y="112451"/>
                      <a:pt x="1189608" y="115410"/>
                    </a:cubicBezTo>
                    <a:cubicBezTo>
                      <a:pt x="1284303" y="112451"/>
                      <a:pt x="1379106" y="111937"/>
                      <a:pt x="1473693" y="106532"/>
                    </a:cubicBezTo>
                    <a:cubicBezTo>
                      <a:pt x="1483036" y="105998"/>
                      <a:pt x="1491328" y="100225"/>
                      <a:pt x="1500326" y="97654"/>
                    </a:cubicBezTo>
                    <a:cubicBezTo>
                      <a:pt x="1512058" y="94302"/>
                      <a:pt x="1524000" y="91736"/>
                      <a:pt x="1535837" y="88777"/>
                    </a:cubicBezTo>
                    <a:cubicBezTo>
                      <a:pt x="1536786" y="84980"/>
                      <a:pt x="1547141" y="26633"/>
                      <a:pt x="1562470" y="26633"/>
                    </a:cubicBezTo>
                    <a:cubicBezTo>
                      <a:pt x="1571828" y="26633"/>
                      <a:pt x="1568388" y="44388"/>
                      <a:pt x="1571347" y="53266"/>
                    </a:cubicBezTo>
                    <a:lnTo>
                      <a:pt x="1642369" y="44388"/>
                    </a:lnTo>
                    <a:cubicBezTo>
                      <a:pt x="1660188" y="41842"/>
                      <a:pt x="1677635" y="35510"/>
                      <a:pt x="1695635" y="35510"/>
                    </a:cubicBezTo>
                    <a:cubicBezTo>
                      <a:pt x="1710724" y="35510"/>
                      <a:pt x="1725227" y="41429"/>
                      <a:pt x="1740023" y="44388"/>
                    </a:cubicBezTo>
                    <a:cubicBezTo>
                      <a:pt x="1745941" y="53266"/>
                      <a:pt x="1749581" y="64190"/>
                      <a:pt x="1757778" y="71021"/>
                    </a:cubicBezTo>
                    <a:cubicBezTo>
                      <a:pt x="1767945" y="79493"/>
                      <a:pt x="1782520" y="81085"/>
                      <a:pt x="1793289" y="88777"/>
                    </a:cubicBezTo>
                    <a:cubicBezTo>
                      <a:pt x="1803505" y="96074"/>
                      <a:pt x="1811044" y="106532"/>
                      <a:pt x="1819922" y="115410"/>
                    </a:cubicBezTo>
                    <a:cubicBezTo>
                      <a:pt x="1837677" y="109491"/>
                      <a:pt x="1857615" y="108036"/>
                      <a:pt x="1873188" y="97654"/>
                    </a:cubicBezTo>
                    <a:cubicBezTo>
                      <a:pt x="1882066" y="91736"/>
                      <a:pt x="1889334" y="81865"/>
                      <a:pt x="1899821" y="79899"/>
                    </a:cubicBezTo>
                    <a:cubicBezTo>
                      <a:pt x="1937744" y="72788"/>
                      <a:pt x="1976761" y="73980"/>
                      <a:pt x="2015231" y="71021"/>
                    </a:cubicBezTo>
                    <a:lnTo>
                      <a:pt x="2024109" y="44388"/>
                    </a:lnTo>
                  </a:path>
                </a:pathLst>
              </a:cu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993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Other Classical Conditioning Phenomena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342899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Second-Order Conditioning – The phenomenon in 	which a conditioned response to a neutral 	stimulus increases after repeated pairing to a 	conditioned stimulus –which is followed by an 	unconditioned stimulus.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Phase 1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Pair a Bell (CS) to Meat Powder (US)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Phase 2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Pair a Light (2</a:t>
            </a:r>
            <a:r>
              <a:rPr lang="en-US" b="1" baseline="30000" dirty="0" smtClean="0">
                <a:solidFill>
                  <a:srgbClr val="0000FF"/>
                </a:solidFill>
              </a:rPr>
              <a:t>nd</a:t>
            </a:r>
            <a:r>
              <a:rPr lang="en-US" b="1" dirty="0" smtClean="0">
                <a:solidFill>
                  <a:srgbClr val="0000FF"/>
                </a:solidFill>
              </a:rPr>
              <a:t> order CS) to the Bell (CS)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35449" y="44857"/>
            <a:ext cx="377015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https://en.wikipedia.org/wiki/Second-order_conditioning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720345" y="5295834"/>
            <a:ext cx="7086601" cy="1396916"/>
            <a:chOff x="720345" y="5295834"/>
            <a:chExt cx="7086601" cy="1396916"/>
          </a:xfrm>
        </p:grpSpPr>
        <p:cxnSp>
          <p:nvCxnSpPr>
            <p:cNvPr id="11" name="Straight Arrow Connector 10"/>
            <p:cNvCxnSpPr/>
            <p:nvPr/>
          </p:nvCxnSpPr>
          <p:spPr>
            <a:xfrm flipH="1" flipV="1">
              <a:off x="4080255" y="5658266"/>
              <a:ext cx="3931" cy="281129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/>
            <p:cNvGrpSpPr/>
            <p:nvPr/>
          </p:nvGrpSpPr>
          <p:grpSpPr>
            <a:xfrm>
              <a:off x="720345" y="5295834"/>
              <a:ext cx="7086601" cy="1396916"/>
              <a:chOff x="720345" y="5295834"/>
              <a:chExt cx="7086601" cy="1396916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625345" y="5295834"/>
                <a:ext cx="38933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0000FF"/>
                    </a:solidFill>
                  </a:rPr>
                  <a:t>Light </a:t>
                </a:r>
                <a:r>
                  <a:rPr lang="en-US" sz="2400" b="1" dirty="0" smtClean="0">
                    <a:solidFill>
                      <a:srgbClr val="0000FF"/>
                    </a:solidFill>
                    <a:sym typeface="Wingdings" panose="05000000000000000000" pitchFamily="2" charset="2"/>
                  </a:rPr>
                  <a:t> Bell  Meat Powder</a:t>
                </a:r>
                <a:endParaRPr lang="en-US" sz="2400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720345" y="5769420"/>
                <a:ext cx="1905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US" baseline="30000" dirty="0" smtClean="0">
                    <a:solidFill>
                      <a:srgbClr val="0000FF"/>
                    </a:solidFill>
                  </a:rPr>
                  <a:t>nd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 order CS</a:t>
                </a:r>
              </a:p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(also called </a:t>
                </a:r>
              </a:p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“higher order” CS)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096000" y="5871200"/>
                <a:ext cx="1710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Unconditioned Stimulus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276600" y="5871199"/>
                <a:ext cx="1710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0000FF"/>
                    </a:solidFill>
                  </a:rPr>
                  <a:t>C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onditioned Stimulus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 flipV="1">
                <a:off x="2057400" y="5650721"/>
                <a:ext cx="685800" cy="118699"/>
              </a:xfrm>
              <a:prstGeom prst="straightConnector1">
                <a:avLst/>
              </a:prstGeom>
              <a:ln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 flipV="1">
                <a:off x="6442456" y="5698149"/>
                <a:ext cx="628461" cy="241247"/>
              </a:xfrm>
              <a:prstGeom prst="straightConnector1">
                <a:avLst/>
              </a:prstGeom>
              <a:ln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1857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354</Words>
  <Application>Microsoft Office PowerPoint</Application>
  <PresentationFormat>On-screen Show (4:3)</PresentationFormat>
  <Paragraphs>110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Learning:  Classical (Pavlovian) Conditioning</vt:lpstr>
      <vt:lpstr>Associative Learning</vt:lpstr>
      <vt:lpstr>Some Synonyms</vt:lpstr>
      <vt:lpstr>Before Classical Conditioning</vt:lpstr>
      <vt:lpstr>After Classical Conditioning</vt:lpstr>
      <vt:lpstr>Classical Conditioning</vt:lpstr>
      <vt:lpstr>Extinction</vt:lpstr>
      <vt:lpstr>Spontaneous Recovery</vt:lpstr>
      <vt:lpstr>Other Classical Conditioning Phenomena</vt:lpstr>
      <vt:lpstr>Other Classical Conditioning Phenomena</vt:lpstr>
      <vt:lpstr>Other Classical Conditioning Phenomena</vt:lpstr>
      <vt:lpstr>Contiguity vs Contingency</vt:lpstr>
      <vt:lpstr>Classical Conditioning &amp; Drug Use</vt:lpstr>
      <vt:lpstr>Classical Conditioning &amp; Drug Use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201</cp:revision>
  <cp:lastPrinted>2014-01-23T23:58:50Z</cp:lastPrinted>
  <dcterms:created xsi:type="dcterms:W3CDTF">2014-01-20T19:44:22Z</dcterms:created>
  <dcterms:modified xsi:type="dcterms:W3CDTF">2017-09-25T02:55:09Z</dcterms:modified>
</cp:coreProperties>
</file>