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40" r:id="rId2"/>
    <p:sldId id="412" r:id="rId3"/>
    <p:sldId id="415" r:id="rId4"/>
    <p:sldId id="424" r:id="rId5"/>
    <p:sldId id="416" r:id="rId6"/>
    <p:sldId id="425" r:id="rId7"/>
    <p:sldId id="417" r:id="rId8"/>
    <p:sldId id="426" r:id="rId9"/>
    <p:sldId id="438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57779-D9C7-4AEC-A5BE-30E95AD42DBC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99EC2-C5CF-459C-A7A4-9E6F2B5BF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67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229C4-160B-4C33-A4D8-1210388988E9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EE6C1-FB39-410B-B002-F17E0C508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526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3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2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5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3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3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3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2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A941C-4825-416C-913A-FA15D6A21D41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Tolman,_E.C._portrait.jpg" TargetMode="External"/><Relationship Id="rId2" Type="http://schemas.openxmlformats.org/officeDocument/2006/relationships/hyperlink" Target="http://en.wikipedia.org/wiki/Latent_learn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olourful_mobile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0-www.jstor.org.dewey2.library.denison.edu/stable/23082719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en.wikipedia.org/wiki/Learned_helplessnes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en.wikipedia.org/wiki/Learned_helplessnes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File:Flickr_-_The_U.S._Army_-_Comprehensive_Soldiers_Fitness_(1)cropped.jpg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Social_learning_theory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Bobo_doll-en.svg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Bobo_doll_experiment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2971800"/>
            <a:ext cx="7772400" cy="1470025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</a:rPr>
              <a:t>Learning:</a:t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7200" b="1" dirty="0" smtClean="0">
                <a:solidFill>
                  <a:srgbClr val="FF0000"/>
                </a:solidFill>
              </a:rPr>
              <a:t/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7200" b="1" dirty="0" smtClean="0">
                <a:solidFill>
                  <a:srgbClr val="FF0000"/>
                </a:solidFill>
              </a:rPr>
              <a:t>Latent </a:t>
            </a:r>
            <a:r>
              <a:rPr lang="en-US" sz="7200" b="1" dirty="0">
                <a:solidFill>
                  <a:srgbClr val="FF0000"/>
                </a:solidFill>
              </a:rPr>
              <a:t>&amp; Observational Learning</a:t>
            </a:r>
            <a:r>
              <a:rPr lang="en-US" sz="6600" b="1" dirty="0">
                <a:solidFill>
                  <a:srgbClr val="00B050"/>
                </a:solidFill>
              </a:rPr>
              <a:t/>
            </a:r>
            <a:br>
              <a:rPr lang="en-US" sz="6600" b="1" dirty="0">
                <a:solidFill>
                  <a:srgbClr val="00B050"/>
                </a:solidFill>
              </a:rPr>
            </a:br>
            <a:endParaRPr lang="en-US" sz="6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9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Latent Learning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1752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Latent Learning – Learning that occurs 	without observable changes in behavior.</a:t>
            </a:r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362200" y="30617"/>
            <a:ext cx="44008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en.wikipedia.org/wiki/Latent_learning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255334" y="6411131"/>
            <a:ext cx="388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3"/>
              </a:rPr>
              <a:t>http://en.wikipedia.org/wiki/File:Tolman,_E.C._</a:t>
            </a:r>
            <a:r>
              <a:rPr lang="en-US" sz="1200" dirty="0" smtClean="0">
                <a:hlinkClick r:id="rId3"/>
              </a:rPr>
              <a:t>portrait.jpg</a:t>
            </a:r>
            <a:endParaRPr lang="en-US" sz="1200" dirty="0" smtClean="0"/>
          </a:p>
          <a:p>
            <a:endParaRPr lang="en-US" sz="1200" dirty="0"/>
          </a:p>
        </p:txBody>
      </p:sp>
      <p:pic>
        <p:nvPicPr>
          <p:cNvPr id="1026" name="Picture 2" descr="File:Tolman, E.C. portrai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834" y="2667000"/>
            <a:ext cx="1981200" cy="3034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513250" y="5882196"/>
            <a:ext cx="154260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Edward </a:t>
            </a:r>
            <a:r>
              <a:rPr lang="en-US" sz="1600" b="1" dirty="0" err="1" smtClean="0">
                <a:solidFill>
                  <a:srgbClr val="FF0000"/>
                </a:solidFill>
              </a:rPr>
              <a:t>Tolman</a:t>
            </a:r>
            <a:endParaRPr lang="en-US" sz="1600" b="1" dirty="0" smtClean="0">
              <a:solidFill>
                <a:srgbClr val="FF0000"/>
              </a:solidFill>
            </a:endParaRPr>
          </a:p>
          <a:p>
            <a:r>
              <a:rPr lang="en-US" sz="1600" b="1" dirty="0" smtClean="0">
                <a:solidFill>
                  <a:srgbClr val="FF0000"/>
                </a:solidFill>
              </a:rPr>
              <a:t>1886-1959 USA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80074" y="3352800"/>
            <a:ext cx="702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Maze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33600" y="2667000"/>
            <a:ext cx="3048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5400000">
            <a:off x="2133600" y="2590800"/>
            <a:ext cx="3048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05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Cognitive Maps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Cognitive Map – an internal representation of 	an environment’s spatial arrangement.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Representation – a correspondence between the 	state of two systems, such that the state of 	one provides information about the other.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Information – the reduction of uncertainty.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u="sng" dirty="0" smtClean="0">
                <a:solidFill>
                  <a:srgbClr val="00B050"/>
                </a:solidFill>
              </a:rPr>
              <a:t>Critical Thinking Question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– Would Logical 	Positivists support or oppose theories that 	rely on cognitive maps? Explain your choice.</a:t>
            </a: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54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The Joy of Mastery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1"/>
            <a:ext cx="8382000" cy="2057400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rgbClr val="00B050"/>
                </a:solidFill>
              </a:rPr>
              <a:t>Classic Study </a:t>
            </a:r>
            <a:r>
              <a:rPr lang="en-US" b="1" dirty="0" smtClean="0">
                <a:solidFill>
                  <a:srgbClr val="00B050"/>
                </a:solidFill>
              </a:rPr>
              <a:t>-  </a:t>
            </a:r>
            <a:r>
              <a:rPr lang="en-US" b="1" dirty="0" smtClean="0">
                <a:solidFill>
                  <a:srgbClr val="00B050"/>
                </a:solidFill>
              </a:rPr>
              <a:t>In your own words, explain “the baby-mobile experiment”.</a:t>
            </a:r>
            <a:endParaRPr lang="en-US" sz="1200" b="1" dirty="0">
              <a:solidFill>
                <a:srgbClr val="00B050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 descr="File:Colourful mobi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557" y="2362200"/>
            <a:ext cx="3359643" cy="4479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90800" y="15240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commons.wikimedia.org/wiki/File:Colourful_mobile.jpg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3" name="Rectangle 2"/>
          <p:cNvSpPr/>
          <p:nvPr/>
        </p:nvSpPr>
        <p:spPr>
          <a:xfrm>
            <a:off x="228600" y="4371129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>
                <a:hlinkClick r:id="rId4"/>
              </a:rPr>
              <a:t>http://</a:t>
            </a:r>
            <a:r>
              <a:rPr lang="en-US" sz="1200" dirty="0" smtClean="0">
                <a:hlinkClick r:id="rId4"/>
              </a:rPr>
              <a:t>0-www.jstor.org.dewey2.library.denison.edu/stable/23082719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6" name="Rectangle 5"/>
          <p:cNvSpPr/>
          <p:nvPr/>
        </p:nvSpPr>
        <p:spPr>
          <a:xfrm>
            <a:off x="228600" y="3791386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400" b="1" dirty="0" smtClean="0"/>
              <a:t>Watson</a:t>
            </a:r>
            <a:r>
              <a:rPr lang="en-US" sz="1400" b="1" dirty="0"/>
              <a:t>, J. S. (1967). Memory and 'contingency analysis' in infant learning. Merrill-Palmer Quarterly, 13, 55-76. </a:t>
            </a:r>
          </a:p>
        </p:txBody>
      </p:sp>
    </p:spTree>
    <p:extLst>
      <p:ext uri="{BB962C8B-B14F-4D97-AF65-F5344CB8AC3E}">
        <p14:creationId xmlns:p14="http://schemas.microsoft.com/office/powerpoint/2010/main" val="73017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Learned Helplessness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154363"/>
          </a:xfrm>
        </p:spPr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Learned Helplessness - “a </a:t>
            </a:r>
            <a:r>
              <a:rPr lang="en-US" b="1" dirty="0">
                <a:solidFill>
                  <a:srgbClr val="0000FF"/>
                </a:solidFill>
              </a:rPr>
              <a:t>mental state in which an organism forced to endure aversive </a:t>
            </a:r>
            <a:r>
              <a:rPr lang="en-US" b="1" dirty="0" smtClean="0">
                <a:solidFill>
                  <a:srgbClr val="0000FF"/>
                </a:solidFill>
              </a:rPr>
              <a:t>stimuli…becomes </a:t>
            </a:r>
            <a:r>
              <a:rPr lang="en-US" b="1" dirty="0">
                <a:solidFill>
                  <a:srgbClr val="0000FF"/>
                </a:solidFill>
              </a:rPr>
              <a:t>unable or unwilling to avoid subsequent encounters with those stimuli, even if they are escapable, presumably because it has learned that it cannot control the </a:t>
            </a:r>
            <a:r>
              <a:rPr lang="en-US" b="1" dirty="0" smtClean="0">
                <a:solidFill>
                  <a:srgbClr val="0000FF"/>
                </a:solidFill>
              </a:rPr>
              <a:t>situation”. </a:t>
            </a:r>
            <a:r>
              <a:rPr lang="en-US" sz="1200" dirty="0">
                <a:hlinkClick r:id="rId2"/>
              </a:rPr>
              <a:t>http://en.wikipedia.org/wiki/Learned_helplessness</a:t>
            </a:r>
            <a:endParaRPr lang="en-US" sz="1200" dirty="0"/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124200" y="7528"/>
            <a:ext cx="3429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en.wikipedia.org/wiki/Learned_helplessness</a:t>
            </a:r>
            <a:endParaRPr lang="en-US" sz="1200" dirty="0" smtClean="0"/>
          </a:p>
          <a:p>
            <a:endParaRPr lang="en-US" dirty="0"/>
          </a:p>
        </p:txBody>
      </p:sp>
      <p:pic>
        <p:nvPicPr>
          <p:cNvPr id="3074" name="Picture 2" descr="File:Shaohao Tomb - guard dog - P105076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384" y="3886201"/>
            <a:ext cx="3946616" cy="295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486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Learned Helplessness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2209800"/>
          </a:xfrm>
        </p:spPr>
        <p:txBody>
          <a:bodyPr>
            <a:normAutofit fontScale="92500"/>
          </a:bodyPr>
          <a:lstStyle/>
          <a:p>
            <a:r>
              <a:rPr lang="en-US" b="1" u="sng" dirty="0" smtClean="0">
                <a:solidFill>
                  <a:srgbClr val="00B050"/>
                </a:solidFill>
              </a:rPr>
              <a:t>Critical Thinking Question </a:t>
            </a:r>
            <a:r>
              <a:rPr lang="en-US" b="1" dirty="0" smtClean="0">
                <a:solidFill>
                  <a:srgbClr val="00B050"/>
                </a:solidFill>
              </a:rPr>
              <a:t>– </a:t>
            </a:r>
            <a:r>
              <a:rPr lang="en-US" b="1" dirty="0" smtClean="0">
                <a:solidFill>
                  <a:srgbClr val="00B050"/>
                </a:solidFill>
              </a:rPr>
              <a:t>In your own words, explain how the concept of learned helplessness can be applied to college students struggling with difficult course material.</a:t>
            </a:r>
            <a:endParaRPr lang="en-US" sz="1200" dirty="0">
              <a:solidFill>
                <a:srgbClr val="00B050"/>
              </a:solidFill>
            </a:endParaRPr>
          </a:p>
          <a:p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124200" y="7528"/>
            <a:ext cx="3429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en.wikipedia.org/wiki/Learned_helplessness</a:t>
            </a:r>
            <a:endParaRPr lang="en-US" sz="1200" dirty="0" smtClean="0"/>
          </a:p>
          <a:p>
            <a:endParaRPr lang="en-US" dirty="0"/>
          </a:p>
        </p:txBody>
      </p:sp>
      <p:pic>
        <p:nvPicPr>
          <p:cNvPr id="4098" name="Picture 2" descr="File:Flickr - The U.S. Army - Comprehensive Soldiers Fitness (1)croppe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5322" y="3048000"/>
            <a:ext cx="2752281" cy="2676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914400" y="6344588"/>
            <a:ext cx="73965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4"/>
              </a:rPr>
              <a:t>http://en.wikipedia.org/wiki/File:Flickr_-_The_U.S._Army</a:t>
            </a:r>
            <a:r>
              <a:rPr lang="en-US" sz="1200" dirty="0" smtClean="0">
                <a:hlinkClick r:id="rId4"/>
              </a:rPr>
              <a:t>_-_Comprehensive_Soldiers_Fitness</a:t>
            </a:r>
            <a:r>
              <a:rPr lang="en-US" sz="1200" dirty="0">
                <a:hlinkClick r:id="rId4"/>
              </a:rPr>
              <a:t>_%</a:t>
            </a:r>
            <a:r>
              <a:rPr lang="en-US" sz="1200" dirty="0" smtClean="0">
                <a:hlinkClick r:id="rId4"/>
              </a:rPr>
              <a:t>281%29cropped.jpg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3048000" y="5772834"/>
            <a:ext cx="29888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Dr. Martin Seligman (b. 1942)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University of Pennsylvania</a:t>
            </a:r>
          </a:p>
        </p:txBody>
      </p:sp>
    </p:spTree>
    <p:extLst>
      <p:ext uri="{BB962C8B-B14F-4D97-AF65-F5344CB8AC3E}">
        <p14:creationId xmlns:p14="http://schemas.microsoft.com/office/powerpoint/2010/main" val="351044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Observational Learning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1543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Social </a:t>
            </a:r>
            <a:r>
              <a:rPr lang="en-US" b="1" dirty="0">
                <a:solidFill>
                  <a:srgbClr val="0000FF"/>
                </a:solidFill>
              </a:rPr>
              <a:t>Learning Theory – </a:t>
            </a:r>
            <a:r>
              <a:rPr lang="en-US" b="1" dirty="0" smtClean="0">
                <a:solidFill>
                  <a:srgbClr val="0000FF"/>
                </a:solidFill>
              </a:rPr>
              <a:t>“posits </a:t>
            </a:r>
            <a:r>
              <a:rPr lang="en-US" b="1" dirty="0">
                <a:solidFill>
                  <a:srgbClr val="0000FF"/>
                </a:solidFill>
              </a:rPr>
              <a:t>that learning is a </a:t>
            </a:r>
            <a:r>
              <a:rPr lang="en-US" b="1" i="1" u="sng" dirty="0">
                <a:solidFill>
                  <a:srgbClr val="0000FF"/>
                </a:solidFill>
              </a:rPr>
              <a:t>cognitive</a:t>
            </a:r>
            <a:r>
              <a:rPr lang="en-US" b="1" dirty="0">
                <a:solidFill>
                  <a:srgbClr val="0000FF"/>
                </a:solidFill>
              </a:rPr>
              <a:t> process that takes place in a social context and can occur purely through observation or direct instruction, even in the absence of motor reproduction or direct </a:t>
            </a:r>
            <a:r>
              <a:rPr lang="en-US" b="1" dirty="0" smtClean="0">
                <a:solidFill>
                  <a:srgbClr val="0000FF"/>
                </a:solidFill>
              </a:rPr>
              <a:t>reinforcement.”</a:t>
            </a:r>
            <a:endParaRPr lang="en-US" sz="1200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657600" y="3714137"/>
            <a:ext cx="3581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2"/>
              </a:rPr>
              <a:t>http://</a:t>
            </a:r>
            <a:r>
              <a:rPr lang="en-US" sz="1200" dirty="0" smtClean="0">
                <a:hlinkClick r:id="rId2"/>
              </a:rPr>
              <a:t>en.wikipedia.org/wiki/Social_learning_theory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3440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1960"/>
            <a:ext cx="8229600" cy="78744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Evidence For Social Learning Theory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154363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rgbClr val="00B050"/>
                </a:solidFill>
              </a:rPr>
              <a:t>Classic Study</a:t>
            </a:r>
            <a:r>
              <a:rPr lang="en-US" b="1" dirty="0" smtClean="0">
                <a:solidFill>
                  <a:srgbClr val="00B050"/>
                </a:solidFill>
              </a:rPr>
              <a:t> – </a:t>
            </a:r>
            <a:r>
              <a:rPr lang="en-US" b="1" dirty="0" smtClean="0">
                <a:solidFill>
                  <a:srgbClr val="00B050"/>
                </a:solidFill>
              </a:rPr>
              <a:t>In your own words, explain Albert Bandura’s classic “Bobo Doll experiment” and why it’s important.</a:t>
            </a:r>
            <a:endParaRPr lang="en-US" sz="1200" b="1" dirty="0">
              <a:solidFill>
                <a:srgbClr val="00B050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122" name="Picture 2" descr="File:Bobo doll-en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316445"/>
            <a:ext cx="32004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48000" y="2895600"/>
            <a:ext cx="3352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en.wikipedia.org/wiki/File:Bobo_doll-en.svg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3" name="Rectangle 2"/>
          <p:cNvSpPr/>
          <p:nvPr/>
        </p:nvSpPr>
        <p:spPr>
          <a:xfrm>
            <a:off x="2895600" y="152399"/>
            <a:ext cx="350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4"/>
              </a:rPr>
              <a:t>http://</a:t>
            </a:r>
            <a:r>
              <a:rPr lang="en-US" sz="1200" dirty="0" smtClean="0">
                <a:hlinkClick r:id="rId4"/>
              </a:rPr>
              <a:t>en.wikipedia.org/wiki/Bobo_doll_experiment</a:t>
            </a:r>
            <a:r>
              <a:rPr lang="en-US" sz="1200" dirty="0" smtClean="0"/>
              <a:t/>
            </a:r>
            <a:br>
              <a:rPr lang="en-US" sz="1200" dirty="0" smtClean="0"/>
            </a:b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30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78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1829</TotalTime>
  <Words>270</Words>
  <Application>Microsoft Office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Learning:  Latent &amp; Observational Learning </vt:lpstr>
      <vt:lpstr>Latent Learning</vt:lpstr>
      <vt:lpstr>Cognitive Maps</vt:lpstr>
      <vt:lpstr>The Joy of Mastery</vt:lpstr>
      <vt:lpstr>Learned Helplessness</vt:lpstr>
      <vt:lpstr>Learned Helplessness</vt:lpstr>
      <vt:lpstr>Observational Learning</vt:lpstr>
      <vt:lpstr>Evidence For Social Learning Theory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195</cp:revision>
  <cp:lastPrinted>2014-01-23T23:58:50Z</cp:lastPrinted>
  <dcterms:created xsi:type="dcterms:W3CDTF">2014-01-20T19:44:22Z</dcterms:created>
  <dcterms:modified xsi:type="dcterms:W3CDTF">2017-09-28T10:53:44Z</dcterms:modified>
</cp:coreProperties>
</file>