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38" r:id="rId2"/>
    <p:sldId id="427" r:id="rId3"/>
    <p:sldId id="430" r:id="rId4"/>
    <p:sldId id="431" r:id="rId5"/>
    <p:sldId id="428" r:id="rId6"/>
    <p:sldId id="432" r:id="rId7"/>
    <p:sldId id="420" r:id="rId8"/>
    <p:sldId id="421" r:id="rId9"/>
    <p:sldId id="422" r:id="rId10"/>
    <p:sldId id="433" r:id="rId11"/>
    <p:sldId id="434" r:id="rId12"/>
    <p:sldId id="435" r:id="rId13"/>
    <p:sldId id="436" r:id="rId14"/>
    <p:sldId id="264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Eric_Kandel_World_Economic_Forum_2013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Mirror_neur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ile:Makak_neonatal_imitation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Motor_Cortex_monkey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Gray726-Brodman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pubmed/1521733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irror_neuro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Taste_aversio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32766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Learning: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Neural </a:t>
            </a:r>
            <a:r>
              <a:rPr lang="en-US" sz="7200" b="1" dirty="0">
                <a:solidFill>
                  <a:srgbClr val="FF0000"/>
                </a:solidFill>
              </a:rPr>
              <a:t>Basis </a:t>
            </a: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of 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Learning</a:t>
            </a:r>
            <a:r>
              <a:rPr lang="en-US" sz="6600" b="1" dirty="0">
                <a:solidFill>
                  <a:srgbClr val="00B050"/>
                </a:solidFill>
              </a:rPr>
              <a:t/>
            </a:r>
            <a:br>
              <a:rPr lang="en-US" sz="6600" b="1" dirty="0">
                <a:solidFill>
                  <a:srgbClr val="00B050"/>
                </a:solidFill>
              </a:rPr>
            </a:b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39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Plasticity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The nervous system is </a:t>
            </a:r>
            <a:r>
              <a:rPr lang="en-US" b="1" dirty="0" smtClean="0">
                <a:solidFill>
                  <a:srgbClr val="0000FF"/>
                </a:solidFill>
              </a:rPr>
              <a:t>modifiable: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Modifications </a:t>
            </a:r>
            <a:r>
              <a:rPr lang="en-US" b="1" dirty="0">
                <a:solidFill>
                  <a:srgbClr val="0000FF"/>
                </a:solidFill>
              </a:rPr>
              <a:t>in how much neurotransmitter a presynaptic neuron releases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Modifications </a:t>
            </a:r>
            <a:r>
              <a:rPr lang="en-US" b="1" dirty="0" smtClean="0">
                <a:solidFill>
                  <a:srgbClr val="0000FF"/>
                </a:solidFill>
              </a:rPr>
              <a:t>in new </a:t>
            </a:r>
            <a:r>
              <a:rPr lang="en-US" b="1" dirty="0">
                <a:solidFill>
                  <a:srgbClr val="0000FF"/>
                </a:solidFill>
              </a:rPr>
              <a:t>connections by growing new dendritic spines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Modifications </a:t>
            </a:r>
            <a:r>
              <a:rPr lang="en-US" b="1" dirty="0">
                <a:solidFill>
                  <a:srgbClr val="0000FF"/>
                </a:solidFill>
              </a:rPr>
              <a:t>in neuron sensitivity to neurotransmitters</a:t>
            </a:r>
          </a:p>
          <a:p>
            <a:pPr marL="457200" lvl="1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23674"/>
            <a:ext cx="26772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Here’s an oldie but goodie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09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Neural Basis of Learning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File:Eric Kandel World Economic Forum 2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93849"/>
            <a:ext cx="2869512" cy="398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76311" y="119373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hlinkClick r:id="rId3"/>
              </a:rPr>
              <a:t>http://</a:t>
            </a:r>
            <a:r>
              <a:rPr lang="en-US" sz="1000" dirty="0" smtClean="0">
                <a:hlinkClick r:id="rId3"/>
              </a:rPr>
              <a:t>en.wikipedia.org/wiki/File:Eric_Kandel_World_Economic_Forum_2013.jpg</a:t>
            </a:r>
            <a:endParaRPr lang="en-US" sz="1000" dirty="0" smtClean="0"/>
          </a:p>
          <a:p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531353" y="5638800"/>
            <a:ext cx="6061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Eric </a:t>
            </a:r>
            <a:r>
              <a:rPr lang="en-US" b="1" dirty="0" err="1" smtClean="0">
                <a:solidFill>
                  <a:srgbClr val="0000FF"/>
                </a:solidFill>
              </a:rPr>
              <a:t>Kandel</a:t>
            </a:r>
            <a:r>
              <a:rPr lang="en-US" b="1" dirty="0" smtClean="0">
                <a:solidFill>
                  <a:srgbClr val="0000FF"/>
                </a:solidFill>
              </a:rPr>
              <a:t> (Columbia University) earned a Nobel Prize (2000)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for research on Long Term Potentiation…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3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Long Term Potentiation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Long Term Potentiation (LTP) – An enduring (24 hours….to a lifetime) increase in a post-synaptic neuron’s responsiveness to specific inputs, cause by repeated stimulation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LTP is considered the cellular / molecular basis of learning &amp; memory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LTP Video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http</a:t>
            </a:r>
            <a:r>
              <a:rPr lang="en-US" b="1" dirty="0">
                <a:solidFill>
                  <a:srgbClr val="0000FF"/>
                </a:solidFill>
              </a:rPr>
              <a:t>://www.youtube.com/watch?v=vso9jgfpI_c</a:t>
            </a: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93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Hebb’s</a:t>
            </a:r>
            <a:r>
              <a:rPr lang="en-US" b="1" dirty="0" smtClean="0">
                <a:solidFill>
                  <a:srgbClr val="FF0000"/>
                </a:solidFill>
              </a:rPr>
              <a:t> Rule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Donald </a:t>
            </a:r>
            <a:r>
              <a:rPr lang="en-US" b="1" dirty="0" err="1" smtClean="0">
                <a:solidFill>
                  <a:srgbClr val="0000FF"/>
                </a:solidFill>
              </a:rPr>
              <a:t>Hebb</a:t>
            </a:r>
            <a:r>
              <a:rPr lang="en-US" b="1" dirty="0" smtClean="0">
                <a:solidFill>
                  <a:srgbClr val="0000FF"/>
                </a:solidFill>
              </a:rPr>
              <a:t> (1904 – 1985)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Canadian Psychologist, McGill University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Neurons that fire together, “wire” together </a:t>
            </a:r>
            <a:endParaRPr lang="en-US" b="1" dirty="0" smtClean="0">
              <a:solidFill>
                <a:srgbClr val="FF0000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42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Mirror Neurons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86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Mirror </a:t>
            </a:r>
            <a:r>
              <a:rPr lang="en-US" b="1" dirty="0">
                <a:solidFill>
                  <a:srgbClr val="0000FF"/>
                </a:solidFill>
              </a:rPr>
              <a:t>Neurons - a neuron that fires both when an animal acts and when the animal observes the same action performed by another.</a:t>
            </a:r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22934"/>
            <a:ext cx="29399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en.wikipedia.org/wiki/Mirror_neuron</a:t>
            </a:r>
            <a:endParaRPr lang="en-US" sz="1200" dirty="0" smtClean="0"/>
          </a:p>
          <a:p>
            <a:endParaRPr lang="en-US" dirty="0"/>
          </a:p>
        </p:txBody>
      </p:sp>
      <p:pic>
        <p:nvPicPr>
          <p:cNvPr id="6146" name="Picture 2" descr="File:Makak neonatal imita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74257"/>
            <a:ext cx="9078157" cy="3483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362200" y="28194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en.wikipedia.org/wiki/File:Makak_neonatal_imitation.png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9994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Mirror Neurons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124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Mirror Neurons are located in the </a:t>
            </a:r>
            <a:r>
              <a:rPr lang="en-US" b="1" dirty="0">
                <a:solidFill>
                  <a:srgbClr val="00B050"/>
                </a:solidFill>
              </a:rPr>
              <a:t>ventral pre-motor cortex</a:t>
            </a:r>
            <a:r>
              <a:rPr lang="en-US" b="1" dirty="0">
                <a:solidFill>
                  <a:srgbClr val="0000FF"/>
                </a:solidFill>
              </a:rPr>
              <a:t> of the frontal lobe.</a:t>
            </a:r>
          </a:p>
          <a:p>
            <a:pPr lvl="1"/>
            <a:r>
              <a:rPr lang="en-US" sz="2400" b="1" dirty="0" smtClean="0">
                <a:solidFill>
                  <a:srgbClr val="0000FF"/>
                </a:solidFill>
              </a:rPr>
              <a:t>In </a:t>
            </a:r>
            <a:r>
              <a:rPr lang="en-US" sz="2400" b="1" dirty="0" err="1" smtClean="0">
                <a:solidFill>
                  <a:srgbClr val="0000FF"/>
                </a:solidFill>
              </a:rPr>
              <a:t>neuro</a:t>
            </a:r>
            <a:r>
              <a:rPr lang="en-US" sz="2400" b="1" dirty="0" smtClean="0">
                <a:solidFill>
                  <a:srgbClr val="0000FF"/>
                </a:solidFill>
              </a:rPr>
              <a:t>-anatomy, the prefix “pre” means “anterior to”. </a:t>
            </a: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sz="1600" b="1" dirty="0" smtClean="0">
              <a:solidFill>
                <a:srgbClr val="0000FF"/>
              </a:solidFill>
            </a:endParaRPr>
          </a:p>
          <a:p>
            <a:endParaRPr lang="en-US" sz="16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218" name="Picture 2" descr="File:Motor Cortex monk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470" y="2667001"/>
            <a:ext cx="4330930" cy="4190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90800" y="1524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en.wikipedia.org/wiki/File:Motor_Cortex_monkey.jpg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2102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Mirror Neurons: </a:t>
            </a:r>
            <a:r>
              <a:rPr lang="en-US" b="1" dirty="0" err="1" smtClean="0">
                <a:solidFill>
                  <a:srgbClr val="FF0000"/>
                </a:solidFill>
              </a:rPr>
              <a:t>Brodmann’s</a:t>
            </a:r>
            <a:r>
              <a:rPr lang="en-US" b="1" dirty="0" smtClean="0">
                <a:solidFill>
                  <a:srgbClr val="FF0000"/>
                </a:solidFill>
              </a:rPr>
              <a:t> Area 6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194" name="Picture 2" descr="File:Gray726-Brodma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7620000" cy="440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reeform 2"/>
          <p:cNvSpPr/>
          <p:nvPr/>
        </p:nvSpPr>
        <p:spPr>
          <a:xfrm>
            <a:off x="3817398" y="1012054"/>
            <a:ext cx="4279037" cy="1438183"/>
          </a:xfrm>
          <a:custGeom>
            <a:avLst/>
            <a:gdLst>
              <a:gd name="connsiteX0" fmla="*/ 4279037 w 4279037"/>
              <a:gd name="connsiteY0" fmla="*/ 0 h 1438183"/>
              <a:gd name="connsiteX1" fmla="*/ 4216893 w 4279037"/>
              <a:gd name="connsiteY1" fmla="*/ 26633 h 1438183"/>
              <a:gd name="connsiteX2" fmla="*/ 4101484 w 4279037"/>
              <a:gd name="connsiteY2" fmla="*/ 35511 h 1438183"/>
              <a:gd name="connsiteX3" fmla="*/ 3932808 w 4279037"/>
              <a:gd name="connsiteY3" fmla="*/ 44389 h 1438183"/>
              <a:gd name="connsiteX4" fmla="*/ 3409025 w 4279037"/>
              <a:gd name="connsiteY4" fmla="*/ 62144 h 1438183"/>
              <a:gd name="connsiteX5" fmla="*/ 3329126 w 4279037"/>
              <a:gd name="connsiteY5" fmla="*/ 71022 h 1438183"/>
              <a:gd name="connsiteX6" fmla="*/ 3187084 w 4279037"/>
              <a:gd name="connsiteY6" fmla="*/ 79899 h 1438183"/>
              <a:gd name="connsiteX7" fmla="*/ 3036163 w 4279037"/>
              <a:gd name="connsiteY7" fmla="*/ 71022 h 1438183"/>
              <a:gd name="connsiteX8" fmla="*/ 2459115 w 4279037"/>
              <a:gd name="connsiteY8" fmla="*/ 88777 h 1438183"/>
              <a:gd name="connsiteX9" fmla="*/ 2441359 w 4279037"/>
              <a:gd name="connsiteY9" fmla="*/ 106532 h 1438183"/>
              <a:gd name="connsiteX10" fmla="*/ 2281561 w 4279037"/>
              <a:gd name="connsiteY10" fmla="*/ 133165 h 1438183"/>
              <a:gd name="connsiteX11" fmla="*/ 2157274 w 4279037"/>
              <a:gd name="connsiteY11" fmla="*/ 168676 h 1438183"/>
              <a:gd name="connsiteX12" fmla="*/ 2121763 w 4279037"/>
              <a:gd name="connsiteY12" fmla="*/ 195309 h 1438183"/>
              <a:gd name="connsiteX13" fmla="*/ 2041864 w 4279037"/>
              <a:gd name="connsiteY13" fmla="*/ 204187 h 1438183"/>
              <a:gd name="connsiteX14" fmla="*/ 1988598 w 4279037"/>
              <a:gd name="connsiteY14" fmla="*/ 213064 h 1438183"/>
              <a:gd name="connsiteX15" fmla="*/ 1935332 w 4279037"/>
              <a:gd name="connsiteY15" fmla="*/ 230820 h 1438183"/>
              <a:gd name="connsiteX16" fmla="*/ 1908699 w 4279037"/>
              <a:gd name="connsiteY16" fmla="*/ 239697 h 1438183"/>
              <a:gd name="connsiteX17" fmla="*/ 1819922 w 4279037"/>
              <a:gd name="connsiteY17" fmla="*/ 248575 h 1438183"/>
              <a:gd name="connsiteX18" fmla="*/ 1748901 w 4279037"/>
              <a:gd name="connsiteY18" fmla="*/ 266330 h 1438183"/>
              <a:gd name="connsiteX19" fmla="*/ 1677880 w 4279037"/>
              <a:gd name="connsiteY19" fmla="*/ 284086 h 1438183"/>
              <a:gd name="connsiteX20" fmla="*/ 1544715 w 4279037"/>
              <a:gd name="connsiteY20" fmla="*/ 310719 h 1438183"/>
              <a:gd name="connsiteX21" fmla="*/ 1473693 w 4279037"/>
              <a:gd name="connsiteY21" fmla="*/ 328474 h 1438183"/>
              <a:gd name="connsiteX22" fmla="*/ 1198485 w 4279037"/>
              <a:gd name="connsiteY22" fmla="*/ 346229 h 1438183"/>
              <a:gd name="connsiteX23" fmla="*/ 1162975 w 4279037"/>
              <a:gd name="connsiteY23" fmla="*/ 355107 h 1438183"/>
              <a:gd name="connsiteX24" fmla="*/ 1109709 w 4279037"/>
              <a:gd name="connsiteY24" fmla="*/ 372863 h 1438183"/>
              <a:gd name="connsiteX25" fmla="*/ 976544 w 4279037"/>
              <a:gd name="connsiteY25" fmla="*/ 390618 h 1438183"/>
              <a:gd name="connsiteX26" fmla="*/ 923278 w 4279037"/>
              <a:gd name="connsiteY26" fmla="*/ 408373 h 1438183"/>
              <a:gd name="connsiteX27" fmla="*/ 843379 w 4279037"/>
              <a:gd name="connsiteY27" fmla="*/ 426129 h 1438183"/>
              <a:gd name="connsiteX28" fmla="*/ 763480 w 4279037"/>
              <a:gd name="connsiteY28" fmla="*/ 461639 h 1438183"/>
              <a:gd name="connsiteX29" fmla="*/ 736847 w 4279037"/>
              <a:gd name="connsiteY29" fmla="*/ 488272 h 1438183"/>
              <a:gd name="connsiteX30" fmla="*/ 656948 w 4279037"/>
              <a:gd name="connsiteY30" fmla="*/ 514905 h 1438183"/>
              <a:gd name="connsiteX31" fmla="*/ 639192 w 4279037"/>
              <a:gd name="connsiteY31" fmla="*/ 532661 h 1438183"/>
              <a:gd name="connsiteX32" fmla="*/ 585926 w 4279037"/>
              <a:gd name="connsiteY32" fmla="*/ 577049 h 1438183"/>
              <a:gd name="connsiteX33" fmla="*/ 568171 w 4279037"/>
              <a:gd name="connsiteY33" fmla="*/ 603682 h 1438183"/>
              <a:gd name="connsiteX34" fmla="*/ 523783 w 4279037"/>
              <a:gd name="connsiteY34" fmla="*/ 630315 h 1438183"/>
              <a:gd name="connsiteX35" fmla="*/ 461639 w 4279037"/>
              <a:gd name="connsiteY35" fmla="*/ 674703 h 1438183"/>
              <a:gd name="connsiteX36" fmla="*/ 417251 w 4279037"/>
              <a:gd name="connsiteY36" fmla="*/ 701336 h 1438183"/>
              <a:gd name="connsiteX37" fmla="*/ 337352 w 4279037"/>
              <a:gd name="connsiteY37" fmla="*/ 798991 h 1438183"/>
              <a:gd name="connsiteX38" fmla="*/ 292963 w 4279037"/>
              <a:gd name="connsiteY38" fmla="*/ 870012 h 1438183"/>
              <a:gd name="connsiteX39" fmla="*/ 239697 w 4279037"/>
              <a:gd name="connsiteY39" fmla="*/ 914400 h 1438183"/>
              <a:gd name="connsiteX40" fmla="*/ 150920 w 4279037"/>
              <a:gd name="connsiteY40" fmla="*/ 1012055 h 1438183"/>
              <a:gd name="connsiteX41" fmla="*/ 124287 w 4279037"/>
              <a:gd name="connsiteY41" fmla="*/ 1047565 h 1438183"/>
              <a:gd name="connsiteX42" fmla="*/ 79899 w 4279037"/>
              <a:gd name="connsiteY42" fmla="*/ 1091954 h 1438183"/>
              <a:gd name="connsiteX43" fmla="*/ 53266 w 4279037"/>
              <a:gd name="connsiteY43" fmla="*/ 1162975 h 1438183"/>
              <a:gd name="connsiteX44" fmla="*/ 0 w 4279037"/>
              <a:gd name="connsiteY44" fmla="*/ 1216241 h 1438183"/>
              <a:gd name="connsiteX45" fmla="*/ 0 w 4279037"/>
              <a:gd name="connsiteY45" fmla="*/ 1438183 h 1438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4279037" h="1438183">
                <a:moveTo>
                  <a:pt x="4279037" y="0"/>
                </a:moveTo>
                <a:cubicBezTo>
                  <a:pt x="4258322" y="8878"/>
                  <a:pt x="4238992" y="22213"/>
                  <a:pt x="4216893" y="26633"/>
                </a:cubicBezTo>
                <a:cubicBezTo>
                  <a:pt x="4179059" y="34200"/>
                  <a:pt x="4139992" y="33104"/>
                  <a:pt x="4101484" y="35511"/>
                </a:cubicBezTo>
                <a:lnTo>
                  <a:pt x="3932808" y="44389"/>
                </a:lnTo>
                <a:cubicBezTo>
                  <a:pt x="3700721" y="73397"/>
                  <a:pt x="3957016" y="43877"/>
                  <a:pt x="3409025" y="62144"/>
                </a:cubicBezTo>
                <a:cubicBezTo>
                  <a:pt x="3382243" y="63037"/>
                  <a:pt x="3355838" y="68885"/>
                  <a:pt x="3329126" y="71022"/>
                </a:cubicBezTo>
                <a:cubicBezTo>
                  <a:pt x="3281837" y="74805"/>
                  <a:pt x="3234431" y="76940"/>
                  <a:pt x="3187084" y="79899"/>
                </a:cubicBezTo>
                <a:cubicBezTo>
                  <a:pt x="3136777" y="76940"/>
                  <a:pt x="3086557" y="71022"/>
                  <a:pt x="3036163" y="71022"/>
                </a:cubicBezTo>
                <a:cubicBezTo>
                  <a:pt x="2503474" y="71022"/>
                  <a:pt x="2658445" y="22331"/>
                  <a:pt x="2459115" y="88777"/>
                </a:cubicBezTo>
                <a:cubicBezTo>
                  <a:pt x="2453196" y="94695"/>
                  <a:pt x="2449299" y="103885"/>
                  <a:pt x="2441359" y="106532"/>
                </a:cubicBezTo>
                <a:cubicBezTo>
                  <a:pt x="2400970" y="119995"/>
                  <a:pt x="2325779" y="127638"/>
                  <a:pt x="2281561" y="133165"/>
                </a:cubicBezTo>
                <a:cubicBezTo>
                  <a:pt x="2258811" y="138853"/>
                  <a:pt x="2182743" y="155942"/>
                  <a:pt x="2157274" y="168676"/>
                </a:cubicBezTo>
                <a:cubicBezTo>
                  <a:pt x="2144040" y="175293"/>
                  <a:pt x="2135905" y="190958"/>
                  <a:pt x="2121763" y="195309"/>
                </a:cubicBezTo>
                <a:cubicBezTo>
                  <a:pt x="2096151" y="203190"/>
                  <a:pt x="2068426" y="200645"/>
                  <a:pt x="2041864" y="204187"/>
                </a:cubicBezTo>
                <a:cubicBezTo>
                  <a:pt x="2024022" y="206566"/>
                  <a:pt x="2006353" y="210105"/>
                  <a:pt x="1988598" y="213064"/>
                </a:cubicBezTo>
                <a:lnTo>
                  <a:pt x="1935332" y="230820"/>
                </a:lnTo>
                <a:cubicBezTo>
                  <a:pt x="1926454" y="233779"/>
                  <a:pt x="1918010" y="238766"/>
                  <a:pt x="1908699" y="239697"/>
                </a:cubicBezTo>
                <a:lnTo>
                  <a:pt x="1819922" y="248575"/>
                </a:lnTo>
                <a:cubicBezTo>
                  <a:pt x="1711353" y="270290"/>
                  <a:pt x="1823961" y="245859"/>
                  <a:pt x="1748901" y="266330"/>
                </a:cubicBezTo>
                <a:cubicBezTo>
                  <a:pt x="1725359" y="272751"/>
                  <a:pt x="1677880" y="284086"/>
                  <a:pt x="1677880" y="284086"/>
                </a:cubicBezTo>
                <a:cubicBezTo>
                  <a:pt x="1617071" y="324624"/>
                  <a:pt x="1676997" y="290877"/>
                  <a:pt x="1544715" y="310719"/>
                </a:cubicBezTo>
                <a:cubicBezTo>
                  <a:pt x="1520582" y="314339"/>
                  <a:pt x="1498058" y="327120"/>
                  <a:pt x="1473693" y="328474"/>
                </a:cubicBezTo>
                <a:cubicBezTo>
                  <a:pt x="1275371" y="339492"/>
                  <a:pt x="1367086" y="333261"/>
                  <a:pt x="1198485" y="346229"/>
                </a:cubicBezTo>
                <a:cubicBezTo>
                  <a:pt x="1186648" y="349188"/>
                  <a:pt x="1174661" y="351601"/>
                  <a:pt x="1162975" y="355107"/>
                </a:cubicBezTo>
                <a:cubicBezTo>
                  <a:pt x="1145049" y="360485"/>
                  <a:pt x="1128310" y="370796"/>
                  <a:pt x="1109709" y="372863"/>
                </a:cubicBezTo>
                <a:cubicBezTo>
                  <a:pt x="1083098" y="375820"/>
                  <a:pt x="1008430" y="382647"/>
                  <a:pt x="976544" y="390618"/>
                </a:cubicBezTo>
                <a:cubicBezTo>
                  <a:pt x="958387" y="395157"/>
                  <a:pt x="941204" y="402995"/>
                  <a:pt x="923278" y="408373"/>
                </a:cubicBezTo>
                <a:cubicBezTo>
                  <a:pt x="843552" y="432291"/>
                  <a:pt x="936308" y="400785"/>
                  <a:pt x="843379" y="426129"/>
                </a:cubicBezTo>
                <a:cubicBezTo>
                  <a:pt x="808854" y="435545"/>
                  <a:pt x="789231" y="440180"/>
                  <a:pt x="763480" y="461639"/>
                </a:cubicBezTo>
                <a:cubicBezTo>
                  <a:pt x="753835" y="469676"/>
                  <a:pt x="748076" y="482657"/>
                  <a:pt x="736847" y="488272"/>
                </a:cubicBezTo>
                <a:cubicBezTo>
                  <a:pt x="711737" y="500827"/>
                  <a:pt x="656948" y="514905"/>
                  <a:pt x="656948" y="514905"/>
                </a:cubicBezTo>
                <a:cubicBezTo>
                  <a:pt x="651029" y="520824"/>
                  <a:pt x="645622" y="527302"/>
                  <a:pt x="639192" y="532661"/>
                </a:cubicBezTo>
                <a:cubicBezTo>
                  <a:pt x="618481" y="549921"/>
                  <a:pt x="601985" y="556975"/>
                  <a:pt x="585926" y="577049"/>
                </a:cubicBezTo>
                <a:cubicBezTo>
                  <a:pt x="579261" y="585380"/>
                  <a:pt x="576272" y="596738"/>
                  <a:pt x="568171" y="603682"/>
                </a:cubicBezTo>
                <a:cubicBezTo>
                  <a:pt x="555070" y="614911"/>
                  <a:pt x="538415" y="621170"/>
                  <a:pt x="523783" y="630315"/>
                </a:cubicBezTo>
                <a:cubicBezTo>
                  <a:pt x="460255" y="670020"/>
                  <a:pt x="539778" y="622611"/>
                  <a:pt x="461639" y="674703"/>
                </a:cubicBezTo>
                <a:cubicBezTo>
                  <a:pt x="447282" y="684274"/>
                  <a:pt x="430725" y="690557"/>
                  <a:pt x="417251" y="701336"/>
                </a:cubicBezTo>
                <a:cubicBezTo>
                  <a:pt x="394681" y="719392"/>
                  <a:pt x="346831" y="770555"/>
                  <a:pt x="337352" y="798991"/>
                </a:cubicBezTo>
                <a:cubicBezTo>
                  <a:pt x="325035" y="835941"/>
                  <a:pt x="329150" y="833825"/>
                  <a:pt x="292963" y="870012"/>
                </a:cubicBezTo>
                <a:cubicBezTo>
                  <a:pt x="276620" y="886355"/>
                  <a:pt x="256876" y="898939"/>
                  <a:pt x="239697" y="914400"/>
                </a:cubicBezTo>
                <a:cubicBezTo>
                  <a:pt x="208689" y="942307"/>
                  <a:pt x="176300" y="981035"/>
                  <a:pt x="150920" y="1012055"/>
                </a:cubicBezTo>
                <a:cubicBezTo>
                  <a:pt x="141551" y="1023506"/>
                  <a:pt x="134117" y="1036506"/>
                  <a:pt x="124287" y="1047565"/>
                </a:cubicBezTo>
                <a:cubicBezTo>
                  <a:pt x="110385" y="1063205"/>
                  <a:pt x="79899" y="1091954"/>
                  <a:pt x="79899" y="1091954"/>
                </a:cubicBezTo>
                <a:cubicBezTo>
                  <a:pt x="74613" y="1107810"/>
                  <a:pt x="59797" y="1153995"/>
                  <a:pt x="53266" y="1162975"/>
                </a:cubicBezTo>
                <a:cubicBezTo>
                  <a:pt x="38497" y="1183282"/>
                  <a:pt x="0" y="1191131"/>
                  <a:pt x="0" y="1216241"/>
                </a:cubicBezTo>
                <a:lnTo>
                  <a:pt x="0" y="1438183"/>
                </a:lnTo>
              </a:path>
            </a:pathLst>
          </a:custGeom>
          <a:noFill/>
          <a:ln>
            <a:solidFill>
              <a:srgbClr val="0000FF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767590" y="4114800"/>
            <a:ext cx="13262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50"/>
                </a:solidFill>
              </a:rPr>
              <a:t>Brodmann’s</a:t>
            </a:r>
            <a:endParaRPr lang="en-US" b="1" dirty="0" smtClean="0">
              <a:solidFill>
                <a:srgbClr val="00B050"/>
              </a:solidFill>
            </a:endParaRP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Area 17 =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Primary 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Visual 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Cortex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“V1”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4600" y="1524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en.wikipedia.org/wiki/File:Gray726-Brodman.svg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8450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Mirror Neurons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5813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PubMed Abstract on Mirror Neurons: </a:t>
            </a:r>
            <a:r>
              <a:rPr lang="en-US" sz="1600" b="1" dirty="0">
                <a:solidFill>
                  <a:srgbClr val="0000FF"/>
                </a:solidFill>
                <a:hlinkClick r:id="rId2"/>
              </a:rPr>
              <a:t>http://www.ncbi.nlm.nih.gov/pubmed/15217330</a:t>
            </a:r>
            <a:endParaRPr lang="en-US" sz="1600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BrainFacts.org on Mirror Neurons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  <a:r>
              <a:rPr lang="en-US" sz="1400" b="1" dirty="0">
                <a:solidFill>
                  <a:srgbClr val="0000FF"/>
                </a:solidFill>
              </a:rPr>
              <a:t>http://www.brainfacts.org/brain-basics/neuroanatomy/articles/2008/mirror-neurons</a:t>
            </a:r>
            <a:r>
              <a:rPr lang="en-US" sz="1400" b="1" dirty="0" smtClean="0">
                <a:solidFill>
                  <a:srgbClr val="0000FF"/>
                </a:solidFill>
              </a:rPr>
              <a:t>/</a:t>
            </a:r>
            <a:endParaRPr lang="en-US" sz="1400" b="1" dirty="0">
              <a:solidFill>
                <a:srgbClr val="0000FF"/>
              </a:solidFill>
            </a:endParaRPr>
          </a:p>
          <a:p>
            <a:endParaRPr lang="en-US" sz="1600" b="1" dirty="0" smtClean="0">
              <a:solidFill>
                <a:srgbClr val="0000FF"/>
              </a:solidFill>
            </a:endParaRPr>
          </a:p>
          <a:p>
            <a:endParaRPr lang="en-US" sz="16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44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Mirror Neurons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581399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0000FF"/>
                </a:solidFill>
              </a:rPr>
              <a:t>Mirror Neuron Demo </a:t>
            </a:r>
          </a:p>
          <a:p>
            <a:pPr lvl="1"/>
            <a:r>
              <a:rPr lang="en-US" sz="1400" b="1" dirty="0" smtClean="0">
                <a:solidFill>
                  <a:srgbClr val="0000FF"/>
                </a:solidFill>
              </a:rPr>
              <a:t>http</a:t>
            </a:r>
            <a:r>
              <a:rPr lang="en-US" sz="1400" b="1" dirty="0">
                <a:solidFill>
                  <a:srgbClr val="0000FF"/>
                </a:solidFill>
              </a:rPr>
              <a:t>://commons.wikimedia.org/wiki/File:Dynamic-Visuomotor-Transformation-Involved-with-Remote-Flying-of-a-Plane-Utilizes-the-%E2%80%98Mirror-pone.0033873.s001.ogv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Critics caution that an </a:t>
            </a:r>
            <a:r>
              <a:rPr lang="en-US" b="1" i="1" u="sng" dirty="0" smtClean="0">
                <a:solidFill>
                  <a:srgbClr val="0000FF"/>
                </a:solidFill>
              </a:rPr>
              <a:t>individual neuron </a:t>
            </a:r>
            <a:r>
              <a:rPr lang="en-US" b="1" dirty="0" smtClean="0">
                <a:solidFill>
                  <a:srgbClr val="0000FF"/>
                </a:solidFill>
              </a:rPr>
              <a:t>(even a mirror neuron) cannot be responsible for registering the </a:t>
            </a:r>
            <a:r>
              <a:rPr lang="en-US" b="1" i="1" u="sng" dirty="0" smtClean="0">
                <a:solidFill>
                  <a:srgbClr val="0000FF"/>
                </a:solidFill>
              </a:rPr>
              <a:t>intentions</a:t>
            </a:r>
            <a:r>
              <a:rPr lang="en-US" b="1" dirty="0" smtClean="0">
                <a:solidFill>
                  <a:srgbClr val="0000FF"/>
                </a:solidFill>
              </a:rPr>
              <a:t> of others. 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endParaRPr lang="en-US" sz="16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2290" name="Picture 2" descr="File:Patricia Churchland at STEP 2005 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3590925"/>
            <a:ext cx="2857500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00400" y="76200"/>
            <a:ext cx="2939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en.wikipedia.org/wiki/Mirror_neuron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019800" y="4311134"/>
            <a:ext cx="2966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Dr. Patricia Smith </a:t>
            </a:r>
            <a:r>
              <a:rPr lang="en-US" b="1" dirty="0" err="1" smtClean="0">
                <a:solidFill>
                  <a:srgbClr val="00B050"/>
                </a:solidFill>
              </a:rPr>
              <a:t>Churchland</a:t>
            </a:r>
            <a:endParaRPr lang="en-US" b="1" dirty="0" smtClean="0">
              <a:solidFill>
                <a:srgbClr val="00B050"/>
              </a:solidFill>
            </a:endParaRPr>
          </a:p>
          <a:p>
            <a:pPr algn="ctr"/>
            <a:r>
              <a:rPr lang="en-US" b="1" dirty="0" err="1" smtClean="0">
                <a:solidFill>
                  <a:srgbClr val="00B050"/>
                </a:solidFill>
              </a:rPr>
              <a:t>Neurophilosopher</a:t>
            </a:r>
            <a:endParaRPr lang="en-US" b="1" dirty="0" smtClean="0">
              <a:solidFill>
                <a:srgbClr val="00B050"/>
              </a:solidFill>
            </a:endParaRP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U of California, San Diego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Born 1943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56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Biological Constraints on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b="1" smtClean="0">
                <a:solidFill>
                  <a:srgbClr val="0000FF"/>
                </a:solidFill>
              </a:rPr>
              <a:t>Evidence indicates </a:t>
            </a:r>
            <a:r>
              <a:rPr lang="en-US" b="1" dirty="0" smtClean="0">
                <a:solidFill>
                  <a:srgbClr val="0000FF"/>
                </a:solidFill>
              </a:rPr>
              <a:t>that animals are not purely “</a:t>
            </a:r>
            <a:r>
              <a:rPr lang="en-US" b="1" dirty="0" smtClean="0">
                <a:solidFill>
                  <a:srgbClr val="00B050"/>
                </a:solidFill>
              </a:rPr>
              <a:t>tabula rasa</a:t>
            </a:r>
            <a:r>
              <a:rPr lang="en-US" b="1" dirty="0" smtClean="0">
                <a:solidFill>
                  <a:srgbClr val="0000FF"/>
                </a:solidFill>
              </a:rPr>
              <a:t>”….some pairings are more easily learned than others, suggesting an innate predisposition or “preparedness”.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Conditioned Taste Aversion –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 unique type of </a:t>
            </a:r>
            <a:r>
              <a:rPr lang="en-US" b="1" dirty="0" err="1" smtClean="0">
                <a:solidFill>
                  <a:srgbClr val="0000FF"/>
                </a:solidFill>
              </a:rPr>
              <a:t>Pavlovian</a:t>
            </a:r>
            <a:r>
              <a:rPr lang="en-US" b="1" dirty="0" smtClean="0">
                <a:solidFill>
                  <a:srgbClr val="0000FF"/>
                </a:solidFill>
              </a:rPr>
              <a:t> Conditioning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Occurs after a single pairing </a:t>
            </a:r>
            <a:r>
              <a:rPr lang="en-US" sz="2100" b="1" dirty="0" smtClean="0">
                <a:solidFill>
                  <a:srgbClr val="0000FF"/>
                </a:solidFill>
              </a:rPr>
              <a:t>(e.g. that generates nausea)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Stimulus and illness can be separated by hours!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 pairings are specific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Ingested stimuli associate with nausea (not shock)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Lights and sounds associate with shock (not nausea)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505200" y="-4867"/>
            <a:ext cx="29324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en.wikipedia.org/wiki/Taste_aversion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6057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Biological Constraints on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Instrumental Conditioning </a:t>
            </a:r>
            <a:r>
              <a:rPr lang="en-US" b="1" dirty="0" smtClean="0">
                <a:solidFill>
                  <a:srgbClr val="0000FF"/>
                </a:solidFill>
              </a:rPr>
              <a:t>exhibits </a:t>
            </a:r>
            <a:r>
              <a:rPr lang="en-US" b="1" dirty="0">
                <a:solidFill>
                  <a:srgbClr val="0000FF"/>
                </a:solidFill>
              </a:rPr>
              <a:t>biological </a:t>
            </a:r>
            <a:r>
              <a:rPr lang="en-US" b="1" dirty="0" smtClean="0">
                <a:solidFill>
                  <a:srgbClr val="0000FF"/>
                </a:solidFill>
              </a:rPr>
              <a:t>constraints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As if certain operant responses “</a:t>
            </a:r>
            <a:r>
              <a:rPr lang="en-US" b="1" dirty="0" smtClean="0">
                <a:solidFill>
                  <a:srgbClr val="FF0000"/>
                </a:solidFill>
              </a:rPr>
              <a:t>belong</a:t>
            </a:r>
            <a:r>
              <a:rPr lang="en-US" b="1" dirty="0" smtClean="0">
                <a:solidFill>
                  <a:srgbClr val="0000FF"/>
                </a:solidFill>
              </a:rPr>
              <a:t>” to certain stimuli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Pigeons </a:t>
            </a:r>
            <a:r>
              <a:rPr lang="en-US" b="1" dirty="0">
                <a:solidFill>
                  <a:srgbClr val="0000FF"/>
                </a:solidFill>
              </a:rPr>
              <a:t>quickly learn to </a:t>
            </a:r>
            <a:r>
              <a:rPr lang="en-US" b="1" dirty="0" smtClean="0">
                <a:solidFill>
                  <a:srgbClr val="00B050"/>
                </a:solidFill>
              </a:rPr>
              <a:t>PECK </a:t>
            </a:r>
            <a:r>
              <a:rPr lang="en-US" b="1" dirty="0">
                <a:solidFill>
                  <a:srgbClr val="00B050"/>
                </a:solidFill>
              </a:rPr>
              <a:t>a</a:t>
            </a:r>
            <a:r>
              <a:rPr lang="en-US" b="1" dirty="0" smtClean="0">
                <a:solidFill>
                  <a:srgbClr val="00B050"/>
                </a:solidFill>
              </a:rPr>
              <a:t> key for </a:t>
            </a:r>
            <a:r>
              <a:rPr lang="en-US" b="1" dirty="0">
                <a:solidFill>
                  <a:srgbClr val="00B050"/>
                </a:solidFill>
              </a:rPr>
              <a:t>food or water.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Pigeons don’t quickly learn to PECK key to escape electric shock.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Pigeons quickly learn to </a:t>
            </a:r>
            <a:r>
              <a:rPr lang="en-US" b="1" dirty="0" smtClean="0">
                <a:solidFill>
                  <a:srgbClr val="00B050"/>
                </a:solidFill>
              </a:rPr>
              <a:t>FLAP wings to escape electric shock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Pigeons don’t quickly learn to FLAP wings for food / water.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These findings contradict “strong” tabula rasa positions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0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Generalizability Across Species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The basic principles of classical and operant conditioning generalize across diverse animal species because 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All animals share a genetic ancestry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And a history that “starts” with the Big Bang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All animals share evolutionary needs (4 F’s)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Feeding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Fleeing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Fighting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Reproduction</a:t>
            </a: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55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1830</TotalTime>
  <Words>503</Words>
  <Application>Microsoft Office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Learning:  Neural Basis  of  Learning </vt:lpstr>
      <vt:lpstr>Mirror Neurons</vt:lpstr>
      <vt:lpstr>Mirror Neurons</vt:lpstr>
      <vt:lpstr>Mirror Neurons: Brodmann’s Area 6</vt:lpstr>
      <vt:lpstr>Mirror Neurons</vt:lpstr>
      <vt:lpstr>Mirror Neurons</vt:lpstr>
      <vt:lpstr>Biological Constraints on Learning</vt:lpstr>
      <vt:lpstr>Biological Constraints on Learning</vt:lpstr>
      <vt:lpstr>Generalizability Across Species</vt:lpstr>
      <vt:lpstr>Plasticity</vt:lpstr>
      <vt:lpstr>Neural Basis of Learning</vt:lpstr>
      <vt:lpstr>Long Term Potentiation</vt:lpstr>
      <vt:lpstr>Hebb’s Rule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195</cp:revision>
  <cp:lastPrinted>2014-01-23T23:58:50Z</cp:lastPrinted>
  <dcterms:created xsi:type="dcterms:W3CDTF">2014-01-20T19:44:22Z</dcterms:created>
  <dcterms:modified xsi:type="dcterms:W3CDTF">2017-09-28T10:54:23Z</dcterms:modified>
</cp:coreProperties>
</file>