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07" r:id="rId2"/>
    <p:sldId id="440" r:id="rId3"/>
    <p:sldId id="416" r:id="rId4"/>
    <p:sldId id="415" r:id="rId5"/>
    <p:sldId id="420" r:id="rId6"/>
    <p:sldId id="414" r:id="rId7"/>
    <p:sldId id="413" r:id="rId8"/>
    <p:sldId id="412" r:id="rId9"/>
    <p:sldId id="417" r:id="rId10"/>
    <p:sldId id="439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57779-D9C7-4AEC-A5BE-30E95AD42DBC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99EC2-C5CF-459C-A7A4-9E6F2B5BF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67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229C4-160B-4C33-A4D8-1210388988E9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EE6C1-FB39-410B-B002-F17E0C508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526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3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2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5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3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3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3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2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A941C-4825-416C-913A-FA15D6A21D41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Learning#Non-associative_learni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Habituation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Kabul_City_Traffic.jp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Eric_Kandel_World_Economic_Forum_2013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File:Aplysia_californica.jpg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</a:rPr>
              <a:t>Learning:</a:t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7200" b="1" dirty="0">
                <a:solidFill>
                  <a:srgbClr val="FF0000"/>
                </a:solidFill>
              </a:rPr>
              <a:t/>
            </a:r>
            <a:br>
              <a:rPr lang="en-US" sz="7200" b="1" dirty="0">
                <a:solidFill>
                  <a:srgbClr val="FF0000"/>
                </a:solidFill>
              </a:rPr>
            </a:br>
            <a:r>
              <a:rPr lang="en-US" sz="7200" b="1" dirty="0" smtClean="0">
                <a:solidFill>
                  <a:srgbClr val="FF0000"/>
                </a:solidFill>
              </a:rPr>
              <a:t>Non-Associative</a:t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7200" b="1" dirty="0" smtClean="0">
                <a:solidFill>
                  <a:srgbClr val="FF0000"/>
                </a:solidFill>
              </a:rPr>
              <a:t>Learning</a:t>
            </a:r>
            <a:endParaRPr lang="en-US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86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789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Learning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79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Learning – A relatively permanent change in </a:t>
            </a:r>
            <a:r>
              <a:rPr lang="en-US" b="1" dirty="0" smtClean="0">
                <a:solidFill>
                  <a:srgbClr val="0000FF"/>
                </a:solidFill>
              </a:rPr>
              <a:t>		performance </a:t>
            </a:r>
            <a:r>
              <a:rPr lang="en-US" b="1" dirty="0" smtClean="0">
                <a:solidFill>
                  <a:srgbClr val="0000FF"/>
                </a:solidFill>
              </a:rPr>
              <a:t>potential, caused by </a:t>
            </a:r>
            <a:r>
              <a:rPr lang="en-US" b="1" dirty="0" smtClean="0">
                <a:solidFill>
                  <a:srgbClr val="0000FF"/>
                </a:solidFill>
              </a:rPr>
              <a:t>		certain kinds </a:t>
            </a:r>
            <a:r>
              <a:rPr lang="en-US" b="1" dirty="0" smtClean="0">
                <a:solidFill>
                  <a:srgbClr val="0000FF"/>
                </a:solidFill>
              </a:rPr>
              <a:t>of experiences.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2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Learning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799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rgbClr val="00B050"/>
                </a:solidFill>
              </a:rPr>
              <a:t>Critical </a:t>
            </a:r>
            <a:r>
              <a:rPr lang="en-US" b="1" u="sng" dirty="0" smtClean="0">
                <a:solidFill>
                  <a:srgbClr val="00B050"/>
                </a:solidFill>
              </a:rPr>
              <a:t>Thinking Question</a:t>
            </a:r>
            <a:r>
              <a:rPr lang="en-US" b="1" dirty="0" smtClean="0">
                <a:solidFill>
                  <a:srgbClr val="00B050"/>
                </a:solidFill>
              </a:rPr>
              <a:t> – Why does the definition above stress performance </a:t>
            </a:r>
            <a:r>
              <a:rPr lang="en-US" b="1" i="1" u="sng" dirty="0" smtClean="0">
                <a:solidFill>
                  <a:srgbClr val="00B050"/>
                </a:solidFill>
              </a:rPr>
              <a:t>potential</a:t>
            </a:r>
            <a:r>
              <a:rPr lang="en-US" b="1" dirty="0" smtClean="0">
                <a:solidFill>
                  <a:srgbClr val="00B050"/>
                </a:solidFill>
              </a:rPr>
              <a:t>, rather than simply performance?</a:t>
            </a:r>
          </a:p>
          <a:p>
            <a:endParaRPr lang="en-US" b="1" dirty="0">
              <a:solidFill>
                <a:srgbClr val="00B050"/>
              </a:solidFill>
            </a:endParaRPr>
          </a:p>
          <a:p>
            <a:r>
              <a:rPr lang="en-US" b="1" u="sng" dirty="0">
                <a:solidFill>
                  <a:srgbClr val="00B050"/>
                </a:solidFill>
              </a:rPr>
              <a:t>Critical Thinking Question</a:t>
            </a:r>
            <a:r>
              <a:rPr lang="en-US" b="1" dirty="0">
                <a:solidFill>
                  <a:srgbClr val="00B050"/>
                </a:solidFill>
              </a:rPr>
              <a:t> – </a:t>
            </a:r>
            <a:r>
              <a:rPr lang="en-US" b="1" dirty="0" smtClean="0">
                <a:solidFill>
                  <a:srgbClr val="00B050"/>
                </a:solidFill>
              </a:rPr>
              <a:t>Would you consider dark-adaptation, which occurs when you sit in a dark movie theater, to be a form of learning? Why or Why Not?</a:t>
            </a:r>
          </a:p>
          <a:p>
            <a:pPr marL="0" indent="0">
              <a:buNone/>
            </a:pPr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79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Learning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799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Learning is not directly observed by the senses, but instead must be inferred from the behavior of organisms.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We wouldn’t say, “Draw me a picture (or play me the sound) of learning”.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Note: Gravity is also inferred rather than directly observed by the senses.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We can test falsifiable theories of </a:t>
            </a:r>
            <a:r>
              <a:rPr lang="en-US" b="1" u="sng" dirty="0" smtClean="0">
                <a:solidFill>
                  <a:srgbClr val="FF0000"/>
                </a:solidFill>
              </a:rPr>
              <a:t>gravity</a:t>
            </a:r>
            <a:r>
              <a:rPr lang="en-US" b="1" dirty="0" smtClean="0">
                <a:solidFill>
                  <a:srgbClr val="0000FF"/>
                </a:solidFill>
              </a:rPr>
              <a:t> by experiments on the behavior or </a:t>
            </a:r>
            <a:r>
              <a:rPr lang="en-US" b="1" u="sng" dirty="0" smtClean="0">
                <a:solidFill>
                  <a:srgbClr val="FF0000"/>
                </a:solidFill>
              </a:rPr>
              <a:t>objects</a:t>
            </a:r>
            <a:r>
              <a:rPr lang="en-US" b="1" dirty="0" smtClean="0">
                <a:solidFill>
                  <a:srgbClr val="0000FF"/>
                </a:solidFill>
              </a:rPr>
              <a:t>.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We can test falsifiable theories of </a:t>
            </a:r>
            <a:r>
              <a:rPr lang="en-US" b="1" u="sng" dirty="0" smtClean="0">
                <a:solidFill>
                  <a:srgbClr val="00B050"/>
                </a:solidFill>
              </a:rPr>
              <a:t>learning</a:t>
            </a:r>
            <a:r>
              <a:rPr lang="en-US" b="1" dirty="0" smtClean="0">
                <a:solidFill>
                  <a:srgbClr val="0000FF"/>
                </a:solidFill>
              </a:rPr>
              <a:t> by experiments on the behavior or </a:t>
            </a:r>
            <a:r>
              <a:rPr lang="en-US" b="1" u="sng" dirty="0" smtClean="0">
                <a:solidFill>
                  <a:srgbClr val="00B050"/>
                </a:solidFill>
              </a:rPr>
              <a:t>organisms</a:t>
            </a:r>
            <a:r>
              <a:rPr lang="en-US" b="1" dirty="0" smtClean="0">
                <a:solidFill>
                  <a:srgbClr val="0000FF"/>
                </a:solidFill>
              </a:rPr>
              <a:t>. 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32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361960"/>
            <a:ext cx="87630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Non-Associative Learning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Non-Associative Learning </a:t>
            </a:r>
            <a:r>
              <a:rPr lang="en-US" b="1" dirty="0">
                <a:solidFill>
                  <a:srgbClr val="0000FF"/>
                </a:solidFill>
              </a:rPr>
              <a:t>– </a:t>
            </a:r>
            <a:r>
              <a:rPr lang="en-US" b="1" dirty="0" smtClean="0">
                <a:solidFill>
                  <a:srgbClr val="0000FF"/>
                </a:solidFill>
              </a:rPr>
              <a:t>“a </a:t>
            </a:r>
            <a:r>
              <a:rPr lang="en-US" b="1" dirty="0">
                <a:solidFill>
                  <a:srgbClr val="0000FF"/>
                </a:solidFill>
              </a:rPr>
              <a:t>relatively </a:t>
            </a:r>
            <a:r>
              <a:rPr lang="en-US" b="1" dirty="0" smtClean="0">
                <a:solidFill>
                  <a:srgbClr val="0000FF"/>
                </a:solidFill>
              </a:rPr>
              <a:t>	permanent </a:t>
            </a:r>
            <a:r>
              <a:rPr lang="en-US" b="1" dirty="0">
                <a:solidFill>
                  <a:srgbClr val="0000FF"/>
                </a:solidFill>
              </a:rPr>
              <a:t>change in the strength </a:t>
            </a:r>
            <a:r>
              <a:rPr lang="en-US" b="1" dirty="0" smtClean="0">
                <a:solidFill>
                  <a:srgbClr val="0000FF"/>
                </a:solidFill>
              </a:rPr>
              <a:t>of the </a:t>
            </a:r>
            <a:r>
              <a:rPr lang="en-US" b="1" dirty="0" smtClean="0">
                <a:solidFill>
                  <a:srgbClr val="0000FF"/>
                </a:solidFill>
              </a:rPr>
              <a:t>	response </a:t>
            </a:r>
            <a:r>
              <a:rPr lang="en-US" b="1" dirty="0">
                <a:solidFill>
                  <a:srgbClr val="0000FF"/>
                </a:solidFill>
              </a:rPr>
              <a:t>to a single stimulus </a:t>
            </a:r>
            <a:r>
              <a:rPr lang="en-US" b="1" dirty="0" smtClean="0">
                <a:solidFill>
                  <a:srgbClr val="0000FF"/>
                </a:solidFill>
              </a:rPr>
              <a:t>caused by</a:t>
            </a:r>
            <a:r>
              <a:rPr lang="en-US" b="1" dirty="0" smtClean="0">
                <a:solidFill>
                  <a:srgbClr val="0000FF"/>
                </a:solidFill>
              </a:rPr>
              <a:t>	repeated </a:t>
            </a:r>
            <a:r>
              <a:rPr lang="en-US" b="1" dirty="0">
                <a:solidFill>
                  <a:srgbClr val="0000FF"/>
                </a:solidFill>
              </a:rPr>
              <a:t>exposure to that stimulus. </a:t>
            </a:r>
            <a:r>
              <a:rPr lang="en-US" b="1" dirty="0" smtClean="0">
                <a:solidFill>
                  <a:srgbClr val="0000FF"/>
                </a:solidFill>
              </a:rPr>
              <a:t>		Changes due </a:t>
            </a:r>
            <a:r>
              <a:rPr lang="en-US" b="1" dirty="0">
                <a:solidFill>
                  <a:srgbClr val="0000FF"/>
                </a:solidFill>
              </a:rPr>
              <a:t>to such factors as sensory </a:t>
            </a:r>
            <a:r>
              <a:rPr lang="en-US" b="1" dirty="0" smtClean="0">
                <a:solidFill>
                  <a:srgbClr val="0000FF"/>
                </a:solidFill>
              </a:rPr>
              <a:t>	adaptation</a:t>
            </a:r>
            <a:r>
              <a:rPr lang="en-US" b="1" dirty="0">
                <a:solidFill>
                  <a:srgbClr val="0000FF"/>
                </a:solidFill>
              </a:rPr>
              <a:t>, </a:t>
            </a:r>
            <a:r>
              <a:rPr lang="en-US" b="1" dirty="0" smtClean="0">
                <a:solidFill>
                  <a:srgbClr val="0000FF"/>
                </a:solidFill>
              </a:rPr>
              <a:t>fatigue</a:t>
            </a:r>
            <a:r>
              <a:rPr lang="en-US" b="1" dirty="0">
                <a:solidFill>
                  <a:srgbClr val="0000FF"/>
                </a:solidFill>
              </a:rPr>
              <a:t>, or injury do not </a:t>
            </a:r>
            <a:r>
              <a:rPr lang="en-US" b="1" dirty="0" smtClean="0">
                <a:solidFill>
                  <a:srgbClr val="0000FF"/>
                </a:solidFill>
              </a:rPr>
              <a:t>	qualify as non-associative </a:t>
            </a:r>
            <a:r>
              <a:rPr lang="en-US" b="1" dirty="0">
                <a:solidFill>
                  <a:srgbClr val="0000FF"/>
                </a:solidFill>
              </a:rPr>
              <a:t>learning</a:t>
            </a:r>
            <a:r>
              <a:rPr lang="en-US" b="1" dirty="0" smtClean="0">
                <a:solidFill>
                  <a:srgbClr val="0000FF"/>
                </a:solidFill>
              </a:rPr>
              <a:t>.”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Examples: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Habituation (Desensitization)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Sensitization</a:t>
            </a:r>
          </a:p>
          <a:p>
            <a:pPr marL="0" indent="0">
              <a:buNone/>
            </a:pPr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362200" y="152399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en.wikipedia.org/wiki/Learning#Non-associative_learning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7656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Habituation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799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Habituation - “a </a:t>
            </a:r>
            <a:r>
              <a:rPr lang="en-US" b="1" dirty="0">
                <a:solidFill>
                  <a:srgbClr val="0000FF"/>
                </a:solidFill>
              </a:rPr>
              <a:t>form of </a:t>
            </a:r>
            <a:r>
              <a:rPr lang="en-US" b="1" dirty="0" smtClean="0">
                <a:solidFill>
                  <a:srgbClr val="0000FF"/>
                </a:solidFill>
              </a:rPr>
              <a:t>(non-associative) learning </a:t>
            </a:r>
            <a:r>
              <a:rPr lang="en-US" b="1" dirty="0">
                <a:solidFill>
                  <a:srgbClr val="0000FF"/>
                </a:solidFill>
              </a:rPr>
              <a:t>in which an </a:t>
            </a:r>
            <a:r>
              <a:rPr lang="en-US" b="1" dirty="0" smtClean="0">
                <a:solidFill>
                  <a:srgbClr val="0000FF"/>
                </a:solidFill>
              </a:rPr>
              <a:t>organism </a:t>
            </a:r>
            <a:r>
              <a:rPr lang="en-US" b="1" u="sng" dirty="0" smtClean="0">
                <a:solidFill>
                  <a:srgbClr val="0000FF"/>
                </a:solidFill>
              </a:rPr>
              <a:t>decreases </a:t>
            </a:r>
            <a:r>
              <a:rPr lang="en-US" b="1" u="sng" dirty="0">
                <a:solidFill>
                  <a:srgbClr val="0000FF"/>
                </a:solidFill>
              </a:rPr>
              <a:t>or ceases</a:t>
            </a:r>
            <a:r>
              <a:rPr lang="en-US" b="1" dirty="0">
                <a:solidFill>
                  <a:srgbClr val="0000FF"/>
                </a:solidFill>
              </a:rPr>
              <a:t> to respond to a stimulus after repeated </a:t>
            </a:r>
            <a:r>
              <a:rPr lang="en-US" b="1" dirty="0" smtClean="0">
                <a:solidFill>
                  <a:srgbClr val="0000FF"/>
                </a:solidFill>
              </a:rPr>
              <a:t>presentations”. 	</a:t>
            </a:r>
            <a:r>
              <a:rPr lang="en-US" sz="1200" b="1" dirty="0">
                <a:solidFill>
                  <a:srgbClr val="0000FF"/>
                </a:solidFill>
                <a:hlinkClick r:id="rId2"/>
              </a:rPr>
              <a:t>http://</a:t>
            </a:r>
            <a:r>
              <a:rPr lang="en-US" sz="1200" b="1" dirty="0" smtClean="0">
                <a:solidFill>
                  <a:srgbClr val="0000FF"/>
                </a:solidFill>
                <a:hlinkClick r:id="rId2"/>
              </a:rPr>
              <a:t>en.wikipedia.org/wiki/Habituation</a:t>
            </a:r>
            <a:endParaRPr lang="en-US" sz="1200" b="1" dirty="0" smtClean="0">
              <a:solidFill>
                <a:srgbClr val="0000FF"/>
              </a:solidFill>
            </a:endParaRPr>
          </a:p>
          <a:p>
            <a:endParaRPr lang="en-US" sz="1200" b="1" dirty="0" smtClean="0">
              <a:solidFill>
                <a:srgbClr val="0000FF"/>
              </a:solidFill>
            </a:endParaRPr>
          </a:p>
          <a:p>
            <a:pPr lvl="1"/>
            <a:r>
              <a:rPr lang="en-US" sz="3200" b="1" dirty="0" smtClean="0">
                <a:solidFill>
                  <a:srgbClr val="0000FF"/>
                </a:solidFill>
              </a:rPr>
              <a:t>Also called desensitization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Habituation and desensitization are distinct from sensory adaptation, which is a </a:t>
            </a:r>
            <a:r>
              <a:rPr lang="en-US" b="1" dirty="0" smtClean="0">
                <a:solidFill>
                  <a:srgbClr val="0000FF"/>
                </a:solidFill>
              </a:rPr>
              <a:t>temporarily reduced </a:t>
            </a:r>
            <a:r>
              <a:rPr lang="en-US" b="1" dirty="0" smtClean="0">
                <a:solidFill>
                  <a:srgbClr val="0000FF"/>
                </a:solidFill>
              </a:rPr>
              <a:t>ability to </a:t>
            </a:r>
            <a:r>
              <a:rPr lang="en-US" b="1" i="1" u="sng" dirty="0" smtClean="0">
                <a:solidFill>
                  <a:srgbClr val="0000FF"/>
                </a:solidFill>
              </a:rPr>
              <a:t>detect</a:t>
            </a:r>
            <a:r>
              <a:rPr lang="en-US" b="1" dirty="0" smtClean="0">
                <a:solidFill>
                  <a:srgbClr val="0000FF"/>
                </a:solidFill>
              </a:rPr>
              <a:t> stimuli.</a:t>
            </a:r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u="sng" dirty="0" smtClean="0">
                <a:solidFill>
                  <a:srgbClr val="00B050"/>
                </a:solidFill>
              </a:rPr>
              <a:t>Potential Pop Quiz Question </a:t>
            </a:r>
            <a:r>
              <a:rPr lang="en-US" b="1" dirty="0" smtClean="0">
                <a:solidFill>
                  <a:srgbClr val="00B050"/>
                </a:solidFill>
              </a:rPr>
              <a:t>– Provide a your own novel example of habituation from everyday life. Explain your choice.</a:t>
            </a:r>
            <a:endParaRPr lang="en-US" sz="1200" b="1" dirty="0" smtClean="0">
              <a:solidFill>
                <a:srgbClr val="00B050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04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Habituation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1981200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rgbClr val="00B050"/>
                </a:solidFill>
              </a:rPr>
              <a:t>Potential Pop Quiz Question </a:t>
            </a:r>
            <a:r>
              <a:rPr lang="en-US" b="1" dirty="0" smtClean="0">
                <a:solidFill>
                  <a:srgbClr val="00B050"/>
                </a:solidFill>
              </a:rPr>
              <a:t>– In your own words, explain why habituation might be evolutionarily adaptive. </a:t>
            </a:r>
          </a:p>
          <a:p>
            <a:endParaRPr lang="en-US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sz="1200" b="1" dirty="0" smtClean="0">
              <a:solidFill>
                <a:srgbClr val="00B050"/>
              </a:solidFill>
            </a:endParaRPr>
          </a:p>
          <a:p>
            <a:endParaRPr lang="en-US" sz="1200" b="1" dirty="0" smtClean="0">
              <a:solidFill>
                <a:srgbClr val="00B050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781300"/>
            <a:ext cx="6019800" cy="3950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14600" y="3464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commons.wikimedia.org/wiki/File:Kabul_City_Traffic.jpg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42278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Sensitization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Sensitization </a:t>
            </a:r>
            <a:r>
              <a:rPr lang="en-US" b="1" dirty="0">
                <a:solidFill>
                  <a:srgbClr val="0000FF"/>
                </a:solidFill>
              </a:rPr>
              <a:t>– </a:t>
            </a:r>
            <a:r>
              <a:rPr lang="en-US" b="1" dirty="0" smtClean="0">
                <a:solidFill>
                  <a:srgbClr val="0000FF"/>
                </a:solidFill>
              </a:rPr>
              <a:t>“a non-associative </a:t>
            </a:r>
            <a:r>
              <a:rPr lang="en-US" b="1" dirty="0">
                <a:solidFill>
                  <a:srgbClr val="0000FF"/>
                </a:solidFill>
              </a:rPr>
              <a:t>learning </a:t>
            </a:r>
            <a:r>
              <a:rPr lang="en-US" b="1" dirty="0" smtClean="0">
                <a:solidFill>
                  <a:srgbClr val="0000FF"/>
                </a:solidFill>
              </a:rPr>
              <a:t>	process in which repeated </a:t>
            </a:r>
            <a:r>
              <a:rPr lang="en-US" b="1" dirty="0">
                <a:solidFill>
                  <a:srgbClr val="0000FF"/>
                </a:solidFill>
              </a:rPr>
              <a:t>administrations </a:t>
            </a:r>
            <a:r>
              <a:rPr lang="en-US" b="1" dirty="0" smtClean="0">
                <a:solidFill>
                  <a:srgbClr val="0000FF"/>
                </a:solidFill>
              </a:rPr>
              <a:t>	of </a:t>
            </a:r>
            <a:r>
              <a:rPr lang="en-US" b="1" dirty="0">
                <a:solidFill>
                  <a:srgbClr val="0000FF"/>
                </a:solidFill>
              </a:rPr>
              <a:t>a </a:t>
            </a:r>
            <a:r>
              <a:rPr lang="en-US" b="1" dirty="0" smtClean="0">
                <a:solidFill>
                  <a:srgbClr val="0000FF"/>
                </a:solidFill>
              </a:rPr>
              <a:t>stimulus result </a:t>
            </a:r>
            <a:r>
              <a:rPr lang="en-US" b="1" dirty="0">
                <a:solidFill>
                  <a:srgbClr val="0000FF"/>
                </a:solidFill>
              </a:rPr>
              <a:t>in the progressive </a:t>
            </a:r>
            <a:r>
              <a:rPr lang="en-US" b="1" dirty="0" smtClean="0">
                <a:solidFill>
                  <a:srgbClr val="0000FF"/>
                </a:solidFill>
              </a:rPr>
              <a:t>	</a:t>
            </a:r>
            <a:r>
              <a:rPr lang="en-US" b="1" u="sng" dirty="0" smtClean="0">
                <a:solidFill>
                  <a:srgbClr val="0000FF"/>
                </a:solidFill>
              </a:rPr>
              <a:t>amplification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</a:rPr>
              <a:t>of a </a:t>
            </a:r>
            <a:r>
              <a:rPr lang="en-US" b="1" dirty="0" smtClean="0">
                <a:solidFill>
                  <a:srgbClr val="0000FF"/>
                </a:solidFill>
              </a:rPr>
              <a:t>response”. 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Example: </a:t>
            </a:r>
            <a:r>
              <a:rPr lang="en-US" b="1" dirty="0" smtClean="0">
                <a:solidFill>
                  <a:srgbClr val="0000FF"/>
                </a:solidFill>
              </a:rPr>
              <a:t>Fast-food workers </a:t>
            </a:r>
            <a:r>
              <a:rPr lang="en-US" b="1" dirty="0" smtClean="0">
                <a:solidFill>
                  <a:srgbClr val="0000FF"/>
                </a:solidFill>
              </a:rPr>
              <a:t>become sensitized to the call for </a:t>
            </a:r>
            <a:r>
              <a:rPr lang="en-US" b="1" i="1" dirty="0" smtClean="0">
                <a:solidFill>
                  <a:srgbClr val="0000FF"/>
                </a:solidFill>
              </a:rPr>
              <a:t>“Large Fry”, </a:t>
            </a:r>
            <a:r>
              <a:rPr lang="en-US" b="1" dirty="0" smtClean="0">
                <a:solidFill>
                  <a:srgbClr val="0000FF"/>
                </a:solidFill>
              </a:rPr>
              <a:t>amidst the buzz of task-irrelevant auditory stimulation.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124200" y="152399"/>
            <a:ext cx="29136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0000FF"/>
                </a:solidFill>
              </a:rPr>
              <a:t>http://en.wikipedia.org/wiki/Sensitisation</a:t>
            </a:r>
          </a:p>
        </p:txBody>
      </p:sp>
    </p:spTree>
    <p:extLst>
      <p:ext uri="{BB962C8B-B14F-4D97-AF65-F5344CB8AC3E}">
        <p14:creationId xmlns:p14="http://schemas.microsoft.com/office/powerpoint/2010/main" val="242902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Sensitization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050" name="Picture 2" descr="File:Eric Kandel World Economic Forum 20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51163"/>
            <a:ext cx="2590800" cy="3600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76200" y="13716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>
                <a:hlinkClick r:id="rId3"/>
              </a:rPr>
              <a:t>http://</a:t>
            </a:r>
            <a:r>
              <a:rPr lang="en-US" sz="1000" dirty="0" smtClean="0">
                <a:hlinkClick r:id="rId3"/>
              </a:rPr>
              <a:t>en.wikipedia.org/wiki/File:Eric_Kandel_World_Economic_Forum_2013.jpg</a:t>
            </a:r>
            <a:endParaRPr lang="en-US" sz="1000" dirty="0" smtClean="0"/>
          </a:p>
          <a:p>
            <a:endParaRPr lang="en-US" sz="1000" dirty="0"/>
          </a:p>
        </p:txBody>
      </p:sp>
      <p:pic>
        <p:nvPicPr>
          <p:cNvPr id="2052" name="Picture 4" descr="File:Aplysia californic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0999" y="1851163"/>
            <a:ext cx="4926003" cy="3559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5029200" y="1397913"/>
            <a:ext cx="37338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hlinkClick r:id="rId5"/>
              </a:rPr>
              <a:t>http://</a:t>
            </a:r>
            <a:r>
              <a:rPr lang="en-US" sz="1000" dirty="0" smtClean="0">
                <a:hlinkClick r:id="rId5"/>
              </a:rPr>
              <a:t>en.wikipedia.org/wiki/File:Aplysia_californica.jpg</a:t>
            </a:r>
            <a:endParaRPr lang="en-US" sz="1000" dirty="0" smtClean="0"/>
          </a:p>
          <a:p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1531353" y="5638800"/>
            <a:ext cx="60619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Eric </a:t>
            </a:r>
            <a:r>
              <a:rPr lang="en-US" b="1" dirty="0" err="1" smtClean="0">
                <a:solidFill>
                  <a:srgbClr val="0000FF"/>
                </a:solidFill>
              </a:rPr>
              <a:t>Kandel</a:t>
            </a:r>
            <a:r>
              <a:rPr lang="en-US" b="1" dirty="0" smtClean="0">
                <a:solidFill>
                  <a:srgbClr val="0000FF"/>
                </a:solidFill>
              </a:rPr>
              <a:t> (Columbia University) earned a Nobel Prize (2000)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for research on the physiological basis of sensitization 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(and memory), in </a:t>
            </a:r>
            <a:r>
              <a:rPr lang="en-US" b="1" dirty="0" err="1" smtClean="0">
                <a:solidFill>
                  <a:srgbClr val="0000FF"/>
                </a:solidFill>
              </a:rPr>
              <a:t>Aplysia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Californica</a:t>
            </a:r>
            <a:r>
              <a:rPr lang="en-US" b="1" dirty="0" smtClean="0">
                <a:solidFill>
                  <a:srgbClr val="0000FF"/>
                </a:solidFill>
              </a:rPr>
              <a:t> (“Sea Slugs”).</a:t>
            </a:r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77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1698</TotalTime>
  <Words>254</Words>
  <Application>Microsoft Office PowerPoint</Application>
  <PresentationFormat>On-screen Show (4:3)</PresentationFormat>
  <Paragraphs>71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Learning:  Non-Associative Learning</vt:lpstr>
      <vt:lpstr>Learning</vt:lpstr>
      <vt:lpstr>Learning</vt:lpstr>
      <vt:lpstr>Learning</vt:lpstr>
      <vt:lpstr>Non-Associative Learning</vt:lpstr>
      <vt:lpstr>Habituation</vt:lpstr>
      <vt:lpstr>Habituation</vt:lpstr>
      <vt:lpstr>Sensitization</vt:lpstr>
      <vt:lpstr>Sensitization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190</cp:revision>
  <cp:lastPrinted>2014-01-23T23:58:50Z</cp:lastPrinted>
  <dcterms:created xsi:type="dcterms:W3CDTF">2014-01-20T19:44:22Z</dcterms:created>
  <dcterms:modified xsi:type="dcterms:W3CDTF">2017-09-17T21:23:34Z</dcterms:modified>
</cp:coreProperties>
</file>