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32" r:id="rId2"/>
    <p:sldId id="412" r:id="rId3"/>
    <p:sldId id="413" r:id="rId4"/>
    <p:sldId id="425" r:id="rId5"/>
    <p:sldId id="419" r:id="rId6"/>
    <p:sldId id="433" r:id="rId7"/>
    <p:sldId id="434" r:id="rId8"/>
    <p:sldId id="414" r:id="rId9"/>
    <p:sldId id="417" r:id="rId10"/>
    <p:sldId id="426" r:id="rId11"/>
    <p:sldId id="423" r:id="rId12"/>
    <p:sldId id="428" r:id="rId13"/>
    <p:sldId id="420" r:id="rId14"/>
    <p:sldId id="427" r:id="rId15"/>
    <p:sldId id="430" r:id="rId16"/>
    <p:sldId id="429" r:id="rId17"/>
    <p:sldId id="431" r:id="rId1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4" y="1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4" y="8829676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514" y="1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3" rIns="90708" bIns="4535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05" y="4416426"/>
            <a:ext cx="5504203" cy="4183063"/>
          </a:xfrm>
          <a:prstGeom prst="rect">
            <a:avLst/>
          </a:prstGeom>
        </p:spPr>
        <p:txBody>
          <a:bodyPr vert="horz" lIns="90708" tIns="45353" rIns="90708" bIns="453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514" y="8829676"/>
            <a:ext cx="2982742" cy="465138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Operant_conditioning_diagram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chedule_of_reinforcement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Puzzle_box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Law_of_effec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28956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Learning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/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>Operant (Instrumental) Conditioning</a:t>
            </a:r>
            <a:r>
              <a:rPr lang="en-US" sz="7200" b="1" dirty="0">
                <a:solidFill>
                  <a:srgbClr val="00B050"/>
                </a:solidFill>
              </a:rPr>
              <a:t/>
            </a:r>
            <a:br>
              <a:rPr lang="en-US" sz="7200" b="1" dirty="0">
                <a:solidFill>
                  <a:srgbClr val="00B050"/>
                </a:solidFill>
              </a:rPr>
            </a:b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3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Behavioral Contrast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Behavioral Contrast </a:t>
            </a:r>
            <a:r>
              <a:rPr lang="en-US" b="1" dirty="0" smtClean="0">
                <a:solidFill>
                  <a:srgbClr val="0000FF"/>
                </a:solidFill>
              </a:rPr>
              <a:t>– “a </a:t>
            </a:r>
            <a:r>
              <a:rPr lang="en-US" b="1" dirty="0">
                <a:solidFill>
                  <a:srgbClr val="0000FF"/>
                </a:solidFill>
              </a:rPr>
              <a:t>change in the strength of one response that occurs when the rate of reward of a second response, or of the first response under different conditions, is changed</a:t>
            </a:r>
            <a:r>
              <a:rPr lang="en-US" b="1" dirty="0" smtClean="0">
                <a:solidFill>
                  <a:srgbClr val="0000FF"/>
                </a:solidFill>
              </a:rPr>
              <a:t>.”</a:t>
            </a:r>
          </a:p>
          <a:p>
            <a:r>
              <a:rPr lang="en-US" sz="1300" b="1" dirty="0">
                <a:solidFill>
                  <a:srgbClr val="0000FF"/>
                </a:solidFill>
              </a:rPr>
              <a:t>http://en.wikipedia.org/wiki/Behavioral_contrast</a:t>
            </a:r>
            <a:endParaRPr lang="en-US" sz="1300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Example: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</a:t>
            </a:r>
            <a:r>
              <a:rPr lang="en-US" b="1" dirty="0" smtClean="0">
                <a:solidFill>
                  <a:srgbClr val="00B050"/>
                </a:solidFill>
              </a:rPr>
              <a:t>Rat X</a:t>
            </a:r>
            <a:r>
              <a:rPr lang="en-US" b="1" dirty="0" smtClean="0">
                <a:solidFill>
                  <a:srgbClr val="0000FF"/>
                </a:solidFill>
              </a:rPr>
              <a:t>” initially receives </a:t>
            </a:r>
            <a:r>
              <a:rPr lang="en-US" b="1" dirty="0" smtClean="0">
                <a:solidFill>
                  <a:srgbClr val="FF0000"/>
                </a:solidFill>
              </a:rPr>
              <a:t>5</a:t>
            </a:r>
            <a:r>
              <a:rPr lang="en-US" b="1" dirty="0" smtClean="0">
                <a:solidFill>
                  <a:srgbClr val="0000FF"/>
                </a:solidFill>
              </a:rPr>
              <a:t> pellets per response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</a:t>
            </a:r>
            <a:r>
              <a:rPr lang="en-US" b="1" dirty="0" smtClean="0">
                <a:solidFill>
                  <a:srgbClr val="00B050"/>
                </a:solidFill>
              </a:rPr>
              <a:t>Rat Y</a:t>
            </a:r>
            <a:r>
              <a:rPr lang="en-US" b="1" dirty="0" smtClean="0">
                <a:solidFill>
                  <a:srgbClr val="0000FF"/>
                </a:solidFill>
              </a:rPr>
              <a:t>” initially receives </a:t>
            </a:r>
            <a:r>
              <a:rPr lang="en-US" b="1" dirty="0" smtClean="0">
                <a:solidFill>
                  <a:srgbClr val="FF0000"/>
                </a:solidFill>
              </a:rPr>
              <a:t>9</a:t>
            </a:r>
            <a:r>
              <a:rPr lang="en-US" b="1" dirty="0" smtClean="0">
                <a:solidFill>
                  <a:srgbClr val="0000FF"/>
                </a:solidFill>
              </a:rPr>
              <a:t> pellets per response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If each rat subsequently receives </a:t>
            </a:r>
            <a:r>
              <a:rPr lang="en-US" b="1" dirty="0" smtClean="0">
                <a:solidFill>
                  <a:srgbClr val="FF0000"/>
                </a:solidFill>
              </a:rPr>
              <a:t>7</a:t>
            </a:r>
            <a:r>
              <a:rPr lang="en-US" b="1" dirty="0" smtClean="0">
                <a:solidFill>
                  <a:srgbClr val="0000FF"/>
                </a:solidFill>
              </a:rPr>
              <a:t> pellets per response, </a:t>
            </a:r>
            <a:r>
              <a:rPr lang="en-US" b="1" dirty="0" smtClean="0">
                <a:solidFill>
                  <a:srgbClr val="00B050"/>
                </a:solidFill>
              </a:rPr>
              <a:t>Rat X’s response rate increases </a:t>
            </a:r>
            <a:r>
              <a:rPr lang="en-US" b="1" dirty="0" smtClean="0">
                <a:solidFill>
                  <a:srgbClr val="0000FF"/>
                </a:solidFill>
              </a:rPr>
              <a:t>while </a:t>
            </a:r>
            <a:r>
              <a:rPr lang="en-US" b="1" dirty="0" smtClean="0">
                <a:solidFill>
                  <a:srgbClr val="00B050"/>
                </a:solidFill>
              </a:rPr>
              <a:t>Rat Y’s response rate decreases</a:t>
            </a:r>
            <a:r>
              <a:rPr lang="en-US" b="1" dirty="0" smtClean="0">
                <a:solidFill>
                  <a:srgbClr val="0000FF"/>
                </a:solidFill>
              </a:rPr>
              <a:t>.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Informal comments about “sense of entitlement”?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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Reinforcers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Primary </a:t>
            </a:r>
            <a:r>
              <a:rPr lang="en-US" b="1" dirty="0" err="1" smtClean="0">
                <a:solidFill>
                  <a:srgbClr val="0000FF"/>
                </a:solidFill>
              </a:rPr>
              <a:t>Reinforcers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Examples: food, water, sex, escape 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Conditioned (Learned) </a:t>
            </a:r>
            <a:r>
              <a:rPr lang="en-US" b="1" dirty="0" err="1" smtClean="0">
                <a:solidFill>
                  <a:srgbClr val="0000FF"/>
                </a:solidFill>
              </a:rPr>
              <a:t>Reinforcers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Examples: money, a wink of an eye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Some scientists argue that </a:t>
            </a:r>
            <a:r>
              <a:rPr lang="en-US" b="1" dirty="0" err="1" smtClean="0">
                <a:solidFill>
                  <a:srgbClr val="0000FF"/>
                </a:solidFill>
              </a:rPr>
              <a:t>reinforcers</a:t>
            </a:r>
            <a:r>
              <a:rPr lang="en-US" b="1" dirty="0" smtClean="0">
                <a:solidFill>
                  <a:srgbClr val="0000FF"/>
                </a:solidFill>
              </a:rPr>
              <a:t> can be defined only </a:t>
            </a:r>
            <a:r>
              <a:rPr lang="en-US" b="1" i="1" dirty="0" smtClean="0">
                <a:solidFill>
                  <a:srgbClr val="0000FF"/>
                </a:solidFill>
              </a:rPr>
              <a:t>“post hoc” </a:t>
            </a:r>
            <a:r>
              <a:rPr lang="en-US" b="1" dirty="0" smtClean="0">
                <a:solidFill>
                  <a:srgbClr val="0000FF"/>
                </a:solidFill>
              </a:rPr>
              <a:t>(after the fact) i.e., after determining whether the behavioral response rate increased….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le:Operant conditioning 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70" y="230833"/>
            <a:ext cx="7179330" cy="654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438400" y="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en.wikipedia.org/wiki/File:Operant_conditioning_diagram.png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234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Schedules of Reinforcement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Continuous Reinforcement – A “reward” is 	earned after each desired response.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Continuously reinforced responses are vulnerable to extinction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Partial Reinforcement – A “reward” is earned 	only after multiple desired responses.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Partially reinforced behaviors are resistant to extinction (Ex. gambling)	</a:t>
            </a:r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7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Fixed Reinforcement Schedules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Fixed Ratio Schedule – (FR) reinforcement 	occurs after a set number of responses.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Ex: FR 2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reinforcement after every 2 responses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Ex: “Buy</a:t>
            </a:r>
            <a:r>
              <a:rPr lang="en-US" b="1" dirty="0" smtClean="0">
                <a:solidFill>
                  <a:srgbClr val="0000FF"/>
                </a:solidFill>
              </a:rPr>
              <a:t> 2 soft drinks, get the third one free”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Fixed </a:t>
            </a:r>
            <a:r>
              <a:rPr lang="en-US" b="1" dirty="0">
                <a:solidFill>
                  <a:srgbClr val="0000FF"/>
                </a:solidFill>
              </a:rPr>
              <a:t>Interval Schedule – </a:t>
            </a:r>
            <a:r>
              <a:rPr lang="en-US" b="1" dirty="0" smtClean="0">
                <a:solidFill>
                  <a:srgbClr val="0000FF"/>
                </a:solidFill>
              </a:rPr>
              <a:t>(FI) reinforcement of 	the first response after a set time duration. 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Ex: FI 300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reinforcement of 1</a:t>
            </a:r>
            <a:r>
              <a:rPr lang="en-US" b="1" baseline="30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st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 response after 	300 seconds (i.e., 5 minutes)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Ex: Mom rewards requests for attention only on the 	1</a:t>
            </a:r>
            <a:r>
              <a:rPr lang="en-US" b="1" baseline="30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st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 request after 5 minutes. </a:t>
            </a:r>
            <a:r>
              <a:rPr lang="en-US" sz="2600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(Other requests ignored.)</a:t>
            </a:r>
            <a:endParaRPr lang="en-US" sz="2600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3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Variable Reinforcement Schedules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Variable Ratio Schedule – (VR) reinforcement 	occurs after an </a:t>
            </a:r>
            <a:r>
              <a:rPr lang="en-US" b="1" i="1" u="sng" dirty="0" smtClean="0">
                <a:solidFill>
                  <a:srgbClr val="FF0000"/>
                </a:solidFill>
              </a:rPr>
              <a:t>AVERAGE</a:t>
            </a:r>
            <a:r>
              <a:rPr lang="en-US" b="1" dirty="0" smtClean="0">
                <a:solidFill>
                  <a:srgbClr val="0000FF"/>
                </a:solidFill>
              </a:rPr>
              <a:t> # of responses.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Ex: VR 200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reinforcement after every 200 	responses  	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on average.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Ex: A telephone sales person needs to make 200 calls 	</a:t>
            </a:r>
            <a:r>
              <a:rPr lang="en-US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on average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before making a sale.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Variable </a:t>
            </a:r>
            <a:r>
              <a:rPr lang="en-US" b="1" dirty="0">
                <a:solidFill>
                  <a:srgbClr val="0000FF"/>
                </a:solidFill>
              </a:rPr>
              <a:t>Interval Schedule – </a:t>
            </a:r>
            <a:r>
              <a:rPr lang="en-US" b="1" dirty="0" smtClean="0">
                <a:solidFill>
                  <a:srgbClr val="0000FF"/>
                </a:solidFill>
              </a:rPr>
              <a:t>(VI) reinforcement of 	the first response after an </a:t>
            </a:r>
            <a:r>
              <a:rPr lang="en-US" b="1" dirty="0" smtClean="0">
                <a:solidFill>
                  <a:srgbClr val="FF0000"/>
                </a:solidFill>
              </a:rPr>
              <a:t>average</a:t>
            </a:r>
            <a:r>
              <a:rPr lang="en-US" b="1" dirty="0" smtClean="0">
                <a:solidFill>
                  <a:srgbClr val="0000FF"/>
                </a:solidFill>
              </a:rPr>
              <a:t> duration.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Ex: VI 1,800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reinforcement of 1</a:t>
            </a:r>
            <a:r>
              <a:rPr lang="en-US" b="1" baseline="30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st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 response after 1,800 	seconds (i.e., 30 minutes)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on average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Ex: Email checking is rewarded, on average, every 30 	minutes. (More frequent responses yield no 	reinforcement.)</a:t>
            </a:r>
            <a:endParaRPr lang="en-US" sz="2600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4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Hash Marks Indicate Reinforcement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 descr="File:Schedule of reinforcem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33600"/>
            <a:ext cx="5505450" cy="464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93398" y="152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en.wikipedia.org/wiki/File:Schedule_of_reinforcement.png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7902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Potential Pop Quiz Question</a:t>
            </a:r>
            <a:r>
              <a:rPr lang="en-US" b="1" dirty="0" smtClean="0">
                <a:solidFill>
                  <a:srgbClr val="00B050"/>
                </a:solidFill>
              </a:rPr>
              <a:t> – Why do the response rates slow immediately after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	reinforcement on fixed schedules (F) but not variable schedules (V)?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60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3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Operant Conditioning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Operant Conditioning  – Also called 	instrumental conditioning; a form of 	learning that pertains to </a:t>
            </a:r>
            <a:r>
              <a:rPr lang="en-US" b="1" dirty="0" smtClean="0">
                <a:solidFill>
                  <a:srgbClr val="FF0000"/>
                </a:solidFill>
              </a:rPr>
              <a:t>response-outcome</a:t>
            </a:r>
            <a:r>
              <a:rPr lang="en-US" b="1" dirty="0" smtClean="0">
                <a:solidFill>
                  <a:srgbClr val="0000FF"/>
                </a:solidFill>
              </a:rPr>
              <a:t> 	relationships.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Unlike classical (</a:t>
            </a:r>
            <a:r>
              <a:rPr lang="en-US" b="1" dirty="0" err="1" smtClean="0">
                <a:solidFill>
                  <a:srgbClr val="0000FF"/>
                </a:solidFill>
              </a:rPr>
              <a:t>Pavlovian</a:t>
            </a:r>
            <a:r>
              <a:rPr lang="en-US" b="1" dirty="0" smtClean="0">
                <a:solidFill>
                  <a:srgbClr val="0000FF"/>
                </a:solidFill>
              </a:rPr>
              <a:t>) conditioning, operant conditioning emphasizes responses from the somatic nervous system.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responses “operate” on the environment, usually to bring about a change suitable to the organism.</a:t>
            </a: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Thorndike &amp; Law of Effect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1429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Law of Effect – Behavior is modified by 	its consequences. </a:t>
            </a:r>
          </a:p>
          <a:p>
            <a:pPr marL="0" indent="0"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File:Puzzle bo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662" y="2990665"/>
            <a:ext cx="4067276" cy="3326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67000" y="6339711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en.wikipedia.org/wiki/File:Puzzle_box.jpg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648200" y="1752600"/>
            <a:ext cx="2895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en.wikipedia.org/wiki/Law_of_effect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766962" y="2505997"/>
            <a:ext cx="3076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Thorndike’s </a:t>
            </a:r>
            <a:r>
              <a:rPr lang="en-US" sz="2400" b="1" dirty="0" smtClean="0">
                <a:solidFill>
                  <a:srgbClr val="0000FF"/>
                </a:solidFill>
              </a:rPr>
              <a:t>Puzzle </a:t>
            </a:r>
            <a:r>
              <a:rPr lang="en-US" sz="2400" b="1" dirty="0">
                <a:solidFill>
                  <a:srgbClr val="0000FF"/>
                </a:solidFill>
              </a:rPr>
              <a:t>B</a:t>
            </a:r>
            <a:r>
              <a:rPr lang="en-US" sz="2400" b="1" dirty="0" smtClean="0">
                <a:solidFill>
                  <a:srgbClr val="0000FF"/>
                </a:solidFill>
              </a:rPr>
              <a:t>ox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19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Skinner &amp; Logical Positivism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Logical Positivism – A philosophical approach that relies entirely 	on testable claims.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Logical positivists are known for their inferential caution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They err on the side of </a:t>
            </a:r>
            <a:r>
              <a:rPr lang="en-US" b="1" u="sng" dirty="0" smtClean="0">
                <a:solidFill>
                  <a:srgbClr val="0000FF"/>
                </a:solidFill>
              </a:rPr>
              <a:t>Type 2</a:t>
            </a:r>
            <a:r>
              <a:rPr lang="en-US" b="1" dirty="0" smtClean="0">
                <a:solidFill>
                  <a:srgbClr val="0000FF"/>
                </a:solidFill>
              </a:rPr>
              <a:t> errors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They might be guilty of “reading too little into the data”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They rarely “read too much into the data”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They are more likely to “Miss” than to “False Alarm”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L.P.s make a strong distinction between the following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</a:t>
            </a:r>
            <a:r>
              <a:rPr lang="en-US" b="1" dirty="0" smtClean="0">
                <a:solidFill>
                  <a:srgbClr val="FF0000"/>
                </a:solidFill>
              </a:rPr>
              <a:t>The participant </a:t>
            </a:r>
            <a:r>
              <a:rPr lang="en-US" b="1" dirty="0">
                <a:solidFill>
                  <a:srgbClr val="FF0000"/>
                </a:solidFill>
              </a:rPr>
              <a:t>responded to the </a:t>
            </a:r>
            <a:r>
              <a:rPr lang="en-US" b="1" dirty="0" smtClean="0">
                <a:solidFill>
                  <a:srgbClr val="FF0000"/>
                </a:solidFill>
              </a:rPr>
              <a:t>stimulus</a:t>
            </a:r>
            <a:r>
              <a:rPr lang="en-US" b="1" dirty="0" smtClean="0">
                <a:solidFill>
                  <a:srgbClr val="0000FF"/>
                </a:solidFill>
              </a:rPr>
              <a:t>” </a:t>
            </a:r>
            <a:r>
              <a:rPr lang="en-US" sz="2300" b="1" dirty="0" smtClean="0">
                <a:solidFill>
                  <a:srgbClr val="0000FF"/>
                </a:solidFill>
              </a:rPr>
              <a:t>(requires no inference)</a:t>
            </a:r>
          </a:p>
          <a:p>
            <a:pPr lvl="2"/>
            <a:r>
              <a:rPr lang="en-US" sz="2600" b="1" dirty="0" smtClean="0">
                <a:solidFill>
                  <a:srgbClr val="0000FF"/>
                </a:solidFill>
              </a:rPr>
              <a:t>L.P.s like such statements</a:t>
            </a:r>
            <a:endParaRPr lang="en-US" sz="2600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</a:t>
            </a:r>
            <a:r>
              <a:rPr lang="en-US" b="1" dirty="0" smtClean="0">
                <a:solidFill>
                  <a:srgbClr val="FF0000"/>
                </a:solidFill>
              </a:rPr>
              <a:t>The stimulus elicited the response</a:t>
            </a:r>
            <a:r>
              <a:rPr lang="en-US" b="1" dirty="0" smtClean="0">
                <a:solidFill>
                  <a:srgbClr val="0000FF"/>
                </a:solidFill>
              </a:rPr>
              <a:t>” </a:t>
            </a:r>
            <a:r>
              <a:rPr lang="en-US" sz="2300" b="1" dirty="0" smtClean="0">
                <a:solidFill>
                  <a:srgbClr val="0000FF"/>
                </a:solidFill>
              </a:rPr>
              <a:t>(assigns causal power to stimulus)</a:t>
            </a:r>
          </a:p>
          <a:p>
            <a:pPr lvl="2"/>
            <a:r>
              <a:rPr lang="en-US" sz="2600" b="1" dirty="0" smtClean="0">
                <a:solidFill>
                  <a:srgbClr val="0000FF"/>
                </a:solidFill>
              </a:rPr>
              <a:t>L.P.s avoid such statements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Opposition </a:t>
            </a:r>
            <a:r>
              <a:rPr lang="en-US" b="1" dirty="0">
                <a:solidFill>
                  <a:srgbClr val="0000FF"/>
                </a:solidFill>
              </a:rPr>
              <a:t>to </a:t>
            </a:r>
            <a:r>
              <a:rPr lang="en-US" b="1" dirty="0" err="1" smtClean="0">
                <a:solidFill>
                  <a:srgbClr val="0000FF"/>
                </a:solidFill>
              </a:rPr>
              <a:t>mentalistic</a:t>
            </a:r>
            <a:r>
              <a:rPr lang="en-US" b="1" dirty="0" smtClean="0">
                <a:solidFill>
                  <a:srgbClr val="0000FF"/>
                </a:solidFill>
              </a:rPr>
              <a:t> claims, or internal states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L.P.s avoid stating what organisms “know”, “think”, “expect”, “believe”, “want”, “like”, “dislike”, etc.</a:t>
            </a: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4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Skinner &amp; Logical Positivism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L.P.s rely heavily on operational definitions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Stating the procedures (“operations”) used to measure a variable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Examples of Operational Definitions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Attention – The selection of sensory events 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L.P.’s refer to the “cued stimulus” rather than to the “attended stimulus”. Why?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Motivation - # of hours of food deprivation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L.P.’s avoid referring to “hungry” or “thirsty”. Why?</a:t>
            </a: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2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Other Logical Positivists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Bertrand Russell –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Russell’s Teapot – “if </a:t>
            </a:r>
            <a:r>
              <a:rPr lang="en-US" b="1" dirty="0">
                <a:solidFill>
                  <a:srgbClr val="0000FF"/>
                </a:solidFill>
              </a:rPr>
              <a:t>he were to assert, without offering </a:t>
            </a:r>
            <a:r>
              <a:rPr lang="en-US" b="1" dirty="0" smtClean="0">
                <a:solidFill>
                  <a:srgbClr val="0000FF"/>
                </a:solidFill>
              </a:rPr>
              <a:t>evidence, </a:t>
            </a:r>
            <a:r>
              <a:rPr lang="en-US" b="1" dirty="0">
                <a:solidFill>
                  <a:srgbClr val="0000FF"/>
                </a:solidFill>
              </a:rPr>
              <a:t>that a teapot orbits the Sun somewhere in space between the Earth and Mars, he could not expect anyone to believe him solely because his assertion could not be </a:t>
            </a:r>
            <a:r>
              <a:rPr lang="en-US" b="1" dirty="0" smtClean="0">
                <a:solidFill>
                  <a:srgbClr val="0000FF"/>
                </a:solidFill>
              </a:rPr>
              <a:t>disconfirmed.”</a:t>
            </a:r>
          </a:p>
          <a:p>
            <a:pPr lvl="2"/>
            <a:r>
              <a:rPr lang="en-US" sz="1400" b="1" dirty="0">
                <a:solidFill>
                  <a:srgbClr val="0000FF"/>
                </a:solidFill>
              </a:rPr>
              <a:t>https://en.wikipedia.org/wiki/Russell%27s_teapot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Assign the burden of evidence to those who make a claim, rather than assigning the burden of disconfirmation to others.</a:t>
            </a:r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Other Logical Positivists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Christopher Hitchens –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Hitchens Razor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“What can be asserted without evidence can be dismissed without evidence.”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Latin Proverb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“Quod gratis </a:t>
            </a:r>
            <a:r>
              <a:rPr lang="en-US" b="1" dirty="0" err="1" smtClean="0">
                <a:solidFill>
                  <a:srgbClr val="0000FF"/>
                </a:solidFill>
              </a:rPr>
              <a:t>asseritur</a:t>
            </a:r>
            <a:r>
              <a:rPr lang="en-US" b="1" dirty="0" smtClean="0">
                <a:solidFill>
                  <a:srgbClr val="0000FF"/>
                </a:solidFill>
              </a:rPr>
              <a:t>, gratis </a:t>
            </a:r>
            <a:r>
              <a:rPr lang="en-US" b="1" dirty="0" err="1" smtClean="0">
                <a:solidFill>
                  <a:srgbClr val="0000FF"/>
                </a:solidFill>
              </a:rPr>
              <a:t>negatur</a:t>
            </a:r>
            <a:r>
              <a:rPr lang="en-US" b="1" dirty="0" smtClean="0">
                <a:solidFill>
                  <a:srgbClr val="0000FF"/>
                </a:solidFill>
              </a:rPr>
              <a:t>” 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"</a:t>
            </a:r>
            <a:r>
              <a:rPr lang="en-US" b="1" dirty="0">
                <a:solidFill>
                  <a:srgbClr val="0000FF"/>
                </a:solidFill>
              </a:rPr>
              <a:t>What is freely asserted is freely </a:t>
            </a:r>
            <a:r>
              <a:rPr lang="en-US" b="1" dirty="0" smtClean="0">
                <a:solidFill>
                  <a:srgbClr val="0000FF"/>
                </a:solidFill>
              </a:rPr>
              <a:t>dismissed“</a:t>
            </a:r>
          </a:p>
          <a:p>
            <a:pPr lvl="3"/>
            <a:endParaRPr lang="en-US" b="1" dirty="0">
              <a:solidFill>
                <a:srgbClr val="0000FF"/>
              </a:solidFill>
            </a:endParaRPr>
          </a:p>
          <a:p>
            <a:pPr lvl="3"/>
            <a:endParaRPr lang="en-US" b="1" dirty="0" smtClean="0">
              <a:solidFill>
                <a:srgbClr val="0000FF"/>
              </a:solidFill>
            </a:endParaRPr>
          </a:p>
          <a:p>
            <a:pPr marL="1371600" lvl="3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3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Skinner &amp; Operant Behavior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Operants</a:t>
            </a:r>
            <a:r>
              <a:rPr lang="en-US" b="1" dirty="0" smtClean="0">
                <a:solidFill>
                  <a:srgbClr val="0000FF"/>
                </a:solidFill>
              </a:rPr>
              <a:t> – emitted behavior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err="1">
                <a:solidFill>
                  <a:srgbClr val="0000FF"/>
                </a:solidFill>
              </a:rPr>
              <a:t>Discriminitive</a:t>
            </a:r>
            <a:r>
              <a:rPr lang="en-US" b="1" dirty="0">
                <a:solidFill>
                  <a:srgbClr val="0000FF"/>
                </a:solidFill>
              </a:rPr>
              <a:t> Stimulus - a stimulus, 	associated with reinforcement, that 	exerts control over a </a:t>
            </a:r>
            <a:r>
              <a:rPr lang="en-US" b="1" dirty="0" smtClean="0">
                <a:solidFill>
                  <a:srgbClr val="0000FF"/>
                </a:solidFill>
              </a:rPr>
              <a:t>behavior</a:t>
            </a:r>
            <a:r>
              <a:rPr lang="en-US" b="1" dirty="0">
                <a:solidFill>
                  <a:srgbClr val="0000FF"/>
                </a:solidFill>
              </a:rPr>
              <a:t>;	S</a:t>
            </a:r>
            <a:r>
              <a:rPr lang="en-US" b="1" baseline="30000" dirty="0">
                <a:solidFill>
                  <a:srgbClr val="0000FF"/>
                </a:solidFill>
              </a:rPr>
              <a:t>D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	</a:t>
            </a:r>
            <a:r>
              <a:rPr lang="en-US" sz="1200" b="1" dirty="0" smtClean="0">
                <a:solidFill>
                  <a:srgbClr val="0000FF"/>
                </a:solidFill>
              </a:rPr>
              <a:t>http</a:t>
            </a:r>
            <a:r>
              <a:rPr lang="en-US" sz="1200" b="1" dirty="0">
                <a:solidFill>
                  <a:srgbClr val="0000FF"/>
                </a:solidFill>
              </a:rPr>
              <a:t>://en.wiktionary.org/wiki/discriminative_stimulus</a:t>
            </a:r>
            <a:endParaRPr lang="en-US" sz="1200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56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Shaping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Shaping – a conditioning procedure that 	relies on differential reinforcement of 	successive approximations.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Critical Thinking Question</a:t>
            </a:r>
            <a:r>
              <a:rPr lang="en-US" b="1" dirty="0" smtClean="0">
                <a:solidFill>
                  <a:srgbClr val="00B050"/>
                </a:solidFill>
              </a:rPr>
              <a:t> – How is “shaping” similar to the process of evolution? 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How is it different?</a:t>
            </a:r>
          </a:p>
          <a:p>
            <a:endParaRPr lang="en-US" sz="1200" b="1" dirty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9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462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Learning  Operant (Instrumental) Conditioning </vt:lpstr>
      <vt:lpstr>Operant Conditioning</vt:lpstr>
      <vt:lpstr>Thorndike &amp; Law of Effect</vt:lpstr>
      <vt:lpstr>Skinner &amp; Logical Positivism</vt:lpstr>
      <vt:lpstr>Skinner &amp; Logical Positivism</vt:lpstr>
      <vt:lpstr>Other Logical Positivists</vt:lpstr>
      <vt:lpstr>Other Logical Positivists</vt:lpstr>
      <vt:lpstr>Skinner &amp; Operant Behavior</vt:lpstr>
      <vt:lpstr>Shaping</vt:lpstr>
      <vt:lpstr>Behavioral Contrast</vt:lpstr>
      <vt:lpstr>Reinforcers</vt:lpstr>
      <vt:lpstr>PowerPoint Presentation</vt:lpstr>
      <vt:lpstr>Schedules of Reinforcement</vt:lpstr>
      <vt:lpstr>Fixed Reinforcement Schedules</vt:lpstr>
      <vt:lpstr>Variable Reinforcement Schedules</vt:lpstr>
      <vt:lpstr>Hash Marks Indicate Reinforcement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191</cp:revision>
  <cp:lastPrinted>2014-02-19T00:26:45Z</cp:lastPrinted>
  <dcterms:created xsi:type="dcterms:W3CDTF">2014-01-20T19:44:22Z</dcterms:created>
  <dcterms:modified xsi:type="dcterms:W3CDTF">2017-09-26T12:53:32Z</dcterms:modified>
</cp:coreProperties>
</file>