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5" r:id="rId2"/>
    <p:sldId id="412" r:id="rId3"/>
    <p:sldId id="427" r:id="rId4"/>
    <p:sldId id="414" r:id="rId5"/>
    <p:sldId id="418" r:id="rId6"/>
    <p:sldId id="429" r:id="rId7"/>
    <p:sldId id="428" r:id="rId8"/>
    <p:sldId id="431" r:id="rId9"/>
    <p:sldId id="420" r:id="rId10"/>
    <p:sldId id="421" r:id="rId11"/>
    <p:sldId id="422" r:id="rId12"/>
    <p:sldId id="423" r:id="rId13"/>
    <p:sldId id="430" r:id="rId14"/>
    <p:sldId id="416" r:id="rId15"/>
    <p:sldId id="425" r:id="rId16"/>
    <p:sldId id="434" r:id="rId17"/>
    <p:sldId id="426" r:id="rId18"/>
    <p:sldId id="26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57779-D9C7-4AEC-A5BE-30E95AD42DB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99EC2-C5CF-459C-A7A4-9E6F2B5BF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7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229C4-160B-4C33-A4D8-1210388988E9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EE6C1-FB39-410B-B002-F17E0C50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2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1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3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2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3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3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3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941C-4825-416C-913A-FA15D6A21D4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ommons.wikimedia.org/wiki/File:MCI_Tape_Recorder_(Greenhouse_Studio)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eCat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File:Knucklemnemonic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ethylphenidate3Dan.gif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File:Methylphenidate-2D-skeletal.svg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m_jame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ray727_anterior_cingulate_cortex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Tip_of_the_tongu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_(mathematical_constant)" TargetMode="External"/><Relationship Id="rId3" Type="http://schemas.openxmlformats.org/officeDocument/2006/relationships/hyperlink" Target="http://en.wikipedia.org/wiki/Hermann_Ebbinghaus" TargetMode="External"/><Relationship Id="rId7" Type="http://schemas.openxmlformats.org/officeDocument/2006/relationships/hyperlink" Target="http://en.wikipedia.org/wiki/Forgetting_curv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en.wikipedia.org/wiki/File:ForgettingCurve.sv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terference_theor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refrontal_cortex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B-111_Bugs_Bunny_Nose_Art.jpeg" TargetMode="External"/><Relationship Id="rId3" Type="http://schemas.openxmlformats.org/officeDocument/2006/relationships/hyperlink" Target="http://en.wikipedia.org/wiki/Misinformation_effect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DisneylandCastle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en.wikipedia.org/wiki/File:Elizabeth_Loftus-TAM_9-July_201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Memory: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694" y="2438400"/>
            <a:ext cx="75854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Memory Failures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</a:rPr>
              <a:t>&amp;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Improving Memory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Memory Intrusions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5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Schemas – Organized bits of knowledge.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Let’s make that a mantra.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lvl="2"/>
            <a:endParaRPr lang="en-US" sz="400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Schemas </a:t>
            </a:r>
            <a:r>
              <a:rPr lang="en-US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help organize complex information, 		but can also cause memory errors.</a:t>
            </a:r>
          </a:p>
          <a:p>
            <a:endParaRPr lang="en-US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en-US" b="1" dirty="0" err="1">
                <a:solidFill>
                  <a:srgbClr val="0000FF"/>
                </a:solidFill>
              </a:rPr>
              <a:t>Deese</a:t>
            </a:r>
            <a:r>
              <a:rPr lang="en-US" b="1" dirty="0">
                <a:solidFill>
                  <a:srgbClr val="0000FF"/>
                </a:solidFill>
              </a:rPr>
              <a:t>–</a:t>
            </a:r>
            <a:r>
              <a:rPr lang="en-US" b="1" dirty="0" err="1">
                <a:solidFill>
                  <a:srgbClr val="0000FF"/>
                </a:solidFill>
              </a:rPr>
              <a:t>Roediger</a:t>
            </a:r>
            <a:r>
              <a:rPr lang="en-US" b="1" dirty="0">
                <a:solidFill>
                  <a:srgbClr val="0000FF"/>
                </a:solidFill>
              </a:rPr>
              <a:t>–McDermott (DRM) </a:t>
            </a:r>
            <a:r>
              <a:rPr lang="en-US" b="1" dirty="0" smtClean="0">
                <a:solidFill>
                  <a:srgbClr val="0000FF"/>
                </a:solidFill>
              </a:rPr>
              <a:t>- 	paradigm 	is </a:t>
            </a:r>
            <a:r>
              <a:rPr lang="en-US" b="1" dirty="0">
                <a:solidFill>
                  <a:srgbClr val="0000FF"/>
                </a:solidFill>
              </a:rPr>
              <a:t>a procedure in cognitive </a:t>
            </a:r>
            <a:r>
              <a:rPr lang="en-US" b="1" dirty="0" smtClean="0">
                <a:solidFill>
                  <a:srgbClr val="0000FF"/>
                </a:solidFill>
              </a:rPr>
              <a:t>psychology 	used </a:t>
            </a:r>
            <a:r>
              <a:rPr lang="en-US" b="1" dirty="0">
                <a:solidFill>
                  <a:srgbClr val="0000FF"/>
                </a:solidFill>
              </a:rPr>
              <a:t>to study false memory </a:t>
            </a:r>
            <a:r>
              <a:rPr lang="en-US" b="1" dirty="0" smtClean="0">
                <a:solidFill>
                  <a:srgbClr val="0000FF"/>
                </a:solidFill>
              </a:rPr>
              <a:t>in humans, 	via 	a “lure” i.e., a semantically (thematically) 	related distractor item. 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Memory Intrusions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5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Memory is </a:t>
            </a:r>
            <a:r>
              <a:rPr lang="en-US" b="1" i="1" u="sng" dirty="0" smtClean="0">
                <a:solidFill>
                  <a:srgbClr val="0000FF"/>
                </a:solidFill>
              </a:rPr>
              <a:t>NOT</a:t>
            </a:r>
            <a:r>
              <a:rPr lang="en-US" b="1" dirty="0" smtClean="0">
                <a:solidFill>
                  <a:srgbClr val="0000FF"/>
                </a:solidFill>
              </a:rPr>
              <a:t> like a tape recorder</a:t>
            </a:r>
            <a:endParaRPr lang="en-US" sz="12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19949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http://commons.wikimedia.org/wiki/File:MCI_Tape_Recorder_%</a:t>
            </a:r>
            <a:r>
              <a:rPr lang="en-US" sz="1200" dirty="0" smtClean="0">
                <a:hlinkClick r:id="rId2"/>
              </a:rPr>
              <a:t>28Greenhouse_Studio%29.jpg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4100" name="Picture 4" descr="File:MCI Tape Recorder (Greenhouse Studio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1589103" y="2175029"/>
            <a:ext cx="5717219" cy="3879542"/>
          </a:xfrm>
          <a:custGeom>
            <a:avLst/>
            <a:gdLst>
              <a:gd name="connsiteX0" fmla="*/ 0 w 5717219"/>
              <a:gd name="connsiteY0" fmla="*/ 0 h 3879542"/>
              <a:gd name="connsiteX1" fmla="*/ 53266 w 5717219"/>
              <a:gd name="connsiteY1" fmla="*/ 35511 h 3879542"/>
              <a:gd name="connsiteX2" fmla="*/ 88777 w 5717219"/>
              <a:gd name="connsiteY2" fmla="*/ 62144 h 3879542"/>
              <a:gd name="connsiteX3" fmla="*/ 133165 w 5717219"/>
              <a:gd name="connsiteY3" fmla="*/ 79899 h 3879542"/>
              <a:gd name="connsiteX4" fmla="*/ 230819 w 5717219"/>
              <a:gd name="connsiteY4" fmla="*/ 150921 h 3879542"/>
              <a:gd name="connsiteX5" fmla="*/ 284085 w 5717219"/>
              <a:gd name="connsiteY5" fmla="*/ 168676 h 3879542"/>
              <a:gd name="connsiteX6" fmla="*/ 426128 w 5717219"/>
              <a:gd name="connsiteY6" fmla="*/ 230820 h 3879542"/>
              <a:gd name="connsiteX7" fmla="*/ 550415 w 5717219"/>
              <a:gd name="connsiteY7" fmla="*/ 284086 h 3879542"/>
              <a:gd name="connsiteX8" fmla="*/ 603681 w 5717219"/>
              <a:gd name="connsiteY8" fmla="*/ 310719 h 3879542"/>
              <a:gd name="connsiteX9" fmla="*/ 754602 w 5717219"/>
              <a:gd name="connsiteY9" fmla="*/ 355107 h 3879542"/>
              <a:gd name="connsiteX10" fmla="*/ 834501 w 5717219"/>
              <a:gd name="connsiteY10" fmla="*/ 381740 h 3879542"/>
              <a:gd name="connsiteX11" fmla="*/ 985421 w 5717219"/>
              <a:gd name="connsiteY11" fmla="*/ 452761 h 3879542"/>
              <a:gd name="connsiteX12" fmla="*/ 1118586 w 5717219"/>
              <a:gd name="connsiteY12" fmla="*/ 497150 h 3879542"/>
              <a:gd name="connsiteX13" fmla="*/ 1225118 w 5717219"/>
              <a:gd name="connsiteY13" fmla="*/ 550416 h 3879542"/>
              <a:gd name="connsiteX14" fmla="*/ 1358283 w 5717219"/>
              <a:gd name="connsiteY14" fmla="*/ 621437 h 3879542"/>
              <a:gd name="connsiteX15" fmla="*/ 1482571 w 5717219"/>
              <a:gd name="connsiteY15" fmla="*/ 674703 h 3879542"/>
              <a:gd name="connsiteX16" fmla="*/ 1597980 w 5717219"/>
              <a:gd name="connsiteY16" fmla="*/ 727969 h 3879542"/>
              <a:gd name="connsiteX17" fmla="*/ 1642369 w 5717219"/>
              <a:gd name="connsiteY17" fmla="*/ 754602 h 3879542"/>
              <a:gd name="connsiteX18" fmla="*/ 1677880 w 5717219"/>
              <a:gd name="connsiteY18" fmla="*/ 772357 h 3879542"/>
              <a:gd name="connsiteX19" fmla="*/ 1722268 w 5717219"/>
              <a:gd name="connsiteY19" fmla="*/ 807868 h 3879542"/>
              <a:gd name="connsiteX20" fmla="*/ 1819922 w 5717219"/>
              <a:gd name="connsiteY20" fmla="*/ 914400 h 3879542"/>
              <a:gd name="connsiteX21" fmla="*/ 1846555 w 5717219"/>
              <a:gd name="connsiteY21" fmla="*/ 932155 h 3879542"/>
              <a:gd name="connsiteX22" fmla="*/ 1917577 w 5717219"/>
              <a:gd name="connsiteY22" fmla="*/ 1012054 h 3879542"/>
              <a:gd name="connsiteX23" fmla="*/ 1953087 w 5717219"/>
              <a:gd name="connsiteY23" fmla="*/ 1038688 h 3879542"/>
              <a:gd name="connsiteX24" fmla="*/ 2032986 w 5717219"/>
              <a:gd name="connsiteY24" fmla="*/ 1127464 h 3879542"/>
              <a:gd name="connsiteX25" fmla="*/ 2077375 w 5717219"/>
              <a:gd name="connsiteY25" fmla="*/ 1162975 h 3879542"/>
              <a:gd name="connsiteX26" fmla="*/ 2148396 w 5717219"/>
              <a:gd name="connsiteY26" fmla="*/ 1233996 h 3879542"/>
              <a:gd name="connsiteX27" fmla="*/ 2183907 w 5717219"/>
              <a:gd name="connsiteY27" fmla="*/ 1269507 h 3879542"/>
              <a:gd name="connsiteX28" fmla="*/ 2228295 w 5717219"/>
              <a:gd name="connsiteY28" fmla="*/ 1305018 h 3879542"/>
              <a:gd name="connsiteX29" fmla="*/ 2308194 w 5717219"/>
              <a:gd name="connsiteY29" fmla="*/ 1367161 h 3879542"/>
              <a:gd name="connsiteX30" fmla="*/ 2405848 w 5717219"/>
              <a:gd name="connsiteY30" fmla="*/ 1455938 h 3879542"/>
              <a:gd name="connsiteX31" fmla="*/ 2503503 w 5717219"/>
              <a:gd name="connsiteY31" fmla="*/ 1526959 h 3879542"/>
              <a:gd name="connsiteX32" fmla="*/ 2547891 w 5717219"/>
              <a:gd name="connsiteY32" fmla="*/ 1571348 h 3879542"/>
              <a:gd name="connsiteX33" fmla="*/ 2654423 w 5717219"/>
              <a:gd name="connsiteY33" fmla="*/ 1660124 h 3879542"/>
              <a:gd name="connsiteX34" fmla="*/ 2787588 w 5717219"/>
              <a:gd name="connsiteY34" fmla="*/ 1802167 h 3879542"/>
              <a:gd name="connsiteX35" fmla="*/ 2840854 w 5717219"/>
              <a:gd name="connsiteY35" fmla="*/ 1846555 h 3879542"/>
              <a:gd name="connsiteX36" fmla="*/ 2894120 w 5717219"/>
              <a:gd name="connsiteY36" fmla="*/ 1899821 h 3879542"/>
              <a:gd name="connsiteX37" fmla="*/ 2947386 w 5717219"/>
              <a:gd name="connsiteY37" fmla="*/ 1935332 h 3879542"/>
              <a:gd name="connsiteX38" fmla="*/ 2991775 w 5717219"/>
              <a:gd name="connsiteY38" fmla="*/ 1988598 h 3879542"/>
              <a:gd name="connsiteX39" fmla="*/ 3053918 w 5717219"/>
              <a:gd name="connsiteY39" fmla="*/ 2041864 h 3879542"/>
              <a:gd name="connsiteX40" fmla="*/ 3098307 w 5717219"/>
              <a:gd name="connsiteY40" fmla="*/ 2086253 h 3879542"/>
              <a:gd name="connsiteX41" fmla="*/ 3160450 w 5717219"/>
              <a:gd name="connsiteY41" fmla="*/ 2130641 h 3879542"/>
              <a:gd name="connsiteX42" fmla="*/ 3204839 w 5717219"/>
              <a:gd name="connsiteY42" fmla="*/ 2166152 h 3879542"/>
              <a:gd name="connsiteX43" fmla="*/ 3258105 w 5717219"/>
              <a:gd name="connsiteY43" fmla="*/ 2201662 h 3879542"/>
              <a:gd name="connsiteX44" fmla="*/ 3311371 w 5717219"/>
              <a:gd name="connsiteY44" fmla="*/ 2246051 h 3879542"/>
              <a:gd name="connsiteX45" fmla="*/ 3373514 w 5717219"/>
              <a:gd name="connsiteY45" fmla="*/ 2290439 h 3879542"/>
              <a:gd name="connsiteX46" fmla="*/ 3417903 w 5717219"/>
              <a:gd name="connsiteY46" fmla="*/ 2334827 h 3879542"/>
              <a:gd name="connsiteX47" fmla="*/ 3471169 w 5717219"/>
              <a:gd name="connsiteY47" fmla="*/ 2379216 h 3879542"/>
              <a:gd name="connsiteX48" fmla="*/ 3551068 w 5717219"/>
              <a:gd name="connsiteY48" fmla="*/ 2476870 h 3879542"/>
              <a:gd name="connsiteX49" fmla="*/ 3684233 w 5717219"/>
              <a:gd name="connsiteY49" fmla="*/ 2601157 h 3879542"/>
              <a:gd name="connsiteX50" fmla="*/ 3728621 w 5717219"/>
              <a:gd name="connsiteY50" fmla="*/ 2645546 h 3879542"/>
              <a:gd name="connsiteX51" fmla="*/ 3844031 w 5717219"/>
              <a:gd name="connsiteY51" fmla="*/ 2734322 h 3879542"/>
              <a:gd name="connsiteX52" fmla="*/ 3906175 w 5717219"/>
              <a:gd name="connsiteY52" fmla="*/ 2769833 h 3879542"/>
              <a:gd name="connsiteX53" fmla="*/ 3959441 w 5717219"/>
              <a:gd name="connsiteY53" fmla="*/ 2814221 h 3879542"/>
              <a:gd name="connsiteX54" fmla="*/ 4012707 w 5717219"/>
              <a:gd name="connsiteY54" fmla="*/ 2840854 h 3879542"/>
              <a:gd name="connsiteX55" fmla="*/ 4065973 w 5717219"/>
              <a:gd name="connsiteY55" fmla="*/ 2876365 h 3879542"/>
              <a:gd name="connsiteX56" fmla="*/ 4128116 w 5717219"/>
              <a:gd name="connsiteY56" fmla="*/ 2911876 h 3879542"/>
              <a:gd name="connsiteX57" fmla="*/ 4208015 w 5717219"/>
              <a:gd name="connsiteY57" fmla="*/ 2974020 h 3879542"/>
              <a:gd name="connsiteX58" fmla="*/ 4243526 w 5717219"/>
              <a:gd name="connsiteY58" fmla="*/ 2991775 h 3879542"/>
              <a:gd name="connsiteX59" fmla="*/ 4376691 w 5717219"/>
              <a:gd name="connsiteY59" fmla="*/ 3071674 h 3879542"/>
              <a:gd name="connsiteX60" fmla="*/ 4509856 w 5717219"/>
              <a:gd name="connsiteY60" fmla="*/ 3116062 h 3879542"/>
              <a:gd name="connsiteX61" fmla="*/ 4634144 w 5717219"/>
              <a:gd name="connsiteY61" fmla="*/ 3142695 h 3879542"/>
              <a:gd name="connsiteX62" fmla="*/ 4678532 w 5717219"/>
              <a:gd name="connsiteY62" fmla="*/ 3169328 h 3879542"/>
              <a:gd name="connsiteX63" fmla="*/ 4714043 w 5717219"/>
              <a:gd name="connsiteY63" fmla="*/ 3178206 h 3879542"/>
              <a:gd name="connsiteX64" fmla="*/ 4785064 w 5717219"/>
              <a:gd name="connsiteY64" fmla="*/ 3222594 h 3879542"/>
              <a:gd name="connsiteX65" fmla="*/ 4811697 w 5717219"/>
              <a:gd name="connsiteY65" fmla="*/ 3231472 h 3879542"/>
              <a:gd name="connsiteX66" fmla="*/ 4847208 w 5717219"/>
              <a:gd name="connsiteY66" fmla="*/ 3249227 h 3879542"/>
              <a:gd name="connsiteX67" fmla="*/ 4971495 w 5717219"/>
              <a:gd name="connsiteY67" fmla="*/ 3275860 h 3879542"/>
              <a:gd name="connsiteX68" fmla="*/ 5024761 w 5717219"/>
              <a:gd name="connsiteY68" fmla="*/ 3293616 h 3879542"/>
              <a:gd name="connsiteX69" fmla="*/ 5175681 w 5717219"/>
              <a:gd name="connsiteY69" fmla="*/ 3311371 h 3879542"/>
              <a:gd name="connsiteX70" fmla="*/ 5264458 w 5717219"/>
              <a:gd name="connsiteY70" fmla="*/ 3346882 h 3879542"/>
              <a:gd name="connsiteX71" fmla="*/ 5291091 w 5717219"/>
              <a:gd name="connsiteY71" fmla="*/ 3373515 h 3879542"/>
              <a:gd name="connsiteX72" fmla="*/ 5353235 w 5717219"/>
              <a:gd name="connsiteY72" fmla="*/ 3400148 h 3879542"/>
              <a:gd name="connsiteX73" fmla="*/ 5379868 w 5717219"/>
              <a:gd name="connsiteY73" fmla="*/ 3417903 h 3879542"/>
              <a:gd name="connsiteX74" fmla="*/ 5388746 w 5717219"/>
              <a:gd name="connsiteY74" fmla="*/ 3444536 h 3879542"/>
              <a:gd name="connsiteX75" fmla="*/ 5424256 w 5717219"/>
              <a:gd name="connsiteY75" fmla="*/ 3462291 h 3879542"/>
              <a:gd name="connsiteX76" fmla="*/ 5442012 w 5717219"/>
              <a:gd name="connsiteY76" fmla="*/ 3480047 h 3879542"/>
              <a:gd name="connsiteX77" fmla="*/ 5468645 w 5717219"/>
              <a:gd name="connsiteY77" fmla="*/ 3488924 h 3879542"/>
              <a:gd name="connsiteX78" fmla="*/ 5539666 w 5717219"/>
              <a:gd name="connsiteY78" fmla="*/ 3524435 h 3879542"/>
              <a:gd name="connsiteX79" fmla="*/ 5566299 w 5717219"/>
              <a:gd name="connsiteY79" fmla="*/ 3577701 h 3879542"/>
              <a:gd name="connsiteX80" fmla="*/ 5584054 w 5717219"/>
              <a:gd name="connsiteY80" fmla="*/ 3604334 h 3879542"/>
              <a:gd name="connsiteX81" fmla="*/ 5601810 w 5717219"/>
              <a:gd name="connsiteY81" fmla="*/ 3657600 h 3879542"/>
              <a:gd name="connsiteX82" fmla="*/ 5619565 w 5717219"/>
              <a:gd name="connsiteY82" fmla="*/ 3684233 h 3879542"/>
              <a:gd name="connsiteX83" fmla="*/ 5637320 w 5717219"/>
              <a:gd name="connsiteY83" fmla="*/ 3746377 h 3879542"/>
              <a:gd name="connsiteX84" fmla="*/ 5646198 w 5717219"/>
              <a:gd name="connsiteY84" fmla="*/ 3773010 h 3879542"/>
              <a:gd name="connsiteX85" fmla="*/ 5699464 w 5717219"/>
              <a:gd name="connsiteY85" fmla="*/ 3826276 h 3879542"/>
              <a:gd name="connsiteX86" fmla="*/ 5717219 w 5717219"/>
              <a:gd name="connsiteY86" fmla="*/ 3879542 h 38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717219" h="3879542">
                <a:moveTo>
                  <a:pt x="0" y="0"/>
                </a:moveTo>
                <a:cubicBezTo>
                  <a:pt x="17755" y="11837"/>
                  <a:pt x="35784" y="23274"/>
                  <a:pt x="53266" y="35511"/>
                </a:cubicBezTo>
                <a:cubicBezTo>
                  <a:pt x="65388" y="43996"/>
                  <a:pt x="75843" y="54958"/>
                  <a:pt x="88777" y="62144"/>
                </a:cubicBezTo>
                <a:cubicBezTo>
                  <a:pt x="102707" y="69883"/>
                  <a:pt x="118369" y="73981"/>
                  <a:pt x="133165" y="79899"/>
                </a:cubicBezTo>
                <a:cubicBezTo>
                  <a:pt x="160163" y="101497"/>
                  <a:pt x="200138" y="135580"/>
                  <a:pt x="230819" y="150921"/>
                </a:cubicBezTo>
                <a:cubicBezTo>
                  <a:pt x="247559" y="159291"/>
                  <a:pt x="266763" y="161590"/>
                  <a:pt x="284085" y="168676"/>
                </a:cubicBezTo>
                <a:cubicBezTo>
                  <a:pt x="331918" y="188244"/>
                  <a:pt x="379903" y="207708"/>
                  <a:pt x="426128" y="230820"/>
                </a:cubicBezTo>
                <a:cubicBezTo>
                  <a:pt x="554775" y="295143"/>
                  <a:pt x="393600" y="216880"/>
                  <a:pt x="550415" y="284086"/>
                </a:cubicBezTo>
                <a:cubicBezTo>
                  <a:pt x="568661" y="291906"/>
                  <a:pt x="585250" y="303346"/>
                  <a:pt x="603681" y="310719"/>
                </a:cubicBezTo>
                <a:cubicBezTo>
                  <a:pt x="688951" y="344827"/>
                  <a:pt x="671799" y="330753"/>
                  <a:pt x="754602" y="355107"/>
                </a:cubicBezTo>
                <a:cubicBezTo>
                  <a:pt x="781535" y="363028"/>
                  <a:pt x="808028" y="372397"/>
                  <a:pt x="834501" y="381740"/>
                </a:cubicBezTo>
                <a:cubicBezTo>
                  <a:pt x="1084066" y="469822"/>
                  <a:pt x="702648" y="334938"/>
                  <a:pt x="985421" y="452761"/>
                </a:cubicBezTo>
                <a:cubicBezTo>
                  <a:pt x="1028611" y="470757"/>
                  <a:pt x="1077961" y="473936"/>
                  <a:pt x="1118586" y="497150"/>
                </a:cubicBezTo>
                <a:cubicBezTo>
                  <a:pt x="1334033" y="620260"/>
                  <a:pt x="1065422" y="470568"/>
                  <a:pt x="1225118" y="550416"/>
                </a:cubicBezTo>
                <a:cubicBezTo>
                  <a:pt x="1360722" y="618218"/>
                  <a:pt x="1209921" y="554000"/>
                  <a:pt x="1358283" y="621437"/>
                </a:cubicBezTo>
                <a:cubicBezTo>
                  <a:pt x="1399317" y="640089"/>
                  <a:pt x="1447944" y="645848"/>
                  <a:pt x="1482571" y="674703"/>
                </a:cubicBezTo>
                <a:cubicBezTo>
                  <a:pt x="1551912" y="732487"/>
                  <a:pt x="1512957" y="715822"/>
                  <a:pt x="1597980" y="727969"/>
                </a:cubicBezTo>
                <a:cubicBezTo>
                  <a:pt x="1612776" y="736847"/>
                  <a:pt x="1627285" y="746222"/>
                  <a:pt x="1642369" y="754602"/>
                </a:cubicBezTo>
                <a:cubicBezTo>
                  <a:pt x="1653938" y="761029"/>
                  <a:pt x="1666869" y="765016"/>
                  <a:pt x="1677880" y="772357"/>
                </a:cubicBezTo>
                <a:cubicBezTo>
                  <a:pt x="1693646" y="782868"/>
                  <a:pt x="1708870" y="794469"/>
                  <a:pt x="1722268" y="807868"/>
                </a:cubicBezTo>
                <a:cubicBezTo>
                  <a:pt x="1779696" y="865296"/>
                  <a:pt x="1714212" y="843928"/>
                  <a:pt x="1819922" y="914400"/>
                </a:cubicBezTo>
                <a:cubicBezTo>
                  <a:pt x="1828800" y="920318"/>
                  <a:pt x="1839010" y="924610"/>
                  <a:pt x="1846555" y="932155"/>
                </a:cubicBezTo>
                <a:cubicBezTo>
                  <a:pt x="1929118" y="1014718"/>
                  <a:pt x="1836338" y="940969"/>
                  <a:pt x="1917577" y="1012054"/>
                </a:cubicBezTo>
                <a:cubicBezTo>
                  <a:pt x="1928712" y="1021797"/>
                  <a:pt x="1942625" y="1028225"/>
                  <a:pt x="1953087" y="1038688"/>
                </a:cubicBezTo>
                <a:cubicBezTo>
                  <a:pt x="2070767" y="1156370"/>
                  <a:pt x="1898895" y="1006782"/>
                  <a:pt x="2032986" y="1127464"/>
                </a:cubicBezTo>
                <a:cubicBezTo>
                  <a:pt x="2047070" y="1140140"/>
                  <a:pt x="2063452" y="1150123"/>
                  <a:pt x="2077375" y="1162975"/>
                </a:cubicBezTo>
                <a:cubicBezTo>
                  <a:pt x="2101976" y="1185684"/>
                  <a:pt x="2124722" y="1210322"/>
                  <a:pt x="2148396" y="1233996"/>
                </a:cubicBezTo>
                <a:cubicBezTo>
                  <a:pt x="2160233" y="1245833"/>
                  <a:pt x="2170835" y="1259049"/>
                  <a:pt x="2183907" y="1269507"/>
                </a:cubicBezTo>
                <a:cubicBezTo>
                  <a:pt x="2198703" y="1281344"/>
                  <a:pt x="2214211" y="1292342"/>
                  <a:pt x="2228295" y="1305018"/>
                </a:cubicBezTo>
                <a:cubicBezTo>
                  <a:pt x="2295476" y="1365481"/>
                  <a:pt x="2245470" y="1335800"/>
                  <a:pt x="2308194" y="1367161"/>
                </a:cubicBezTo>
                <a:cubicBezTo>
                  <a:pt x="2352242" y="1411209"/>
                  <a:pt x="2358920" y="1421808"/>
                  <a:pt x="2405848" y="1455938"/>
                </a:cubicBezTo>
                <a:cubicBezTo>
                  <a:pt x="2459286" y="1494802"/>
                  <a:pt x="2456297" y="1484474"/>
                  <a:pt x="2503503" y="1526959"/>
                </a:cubicBezTo>
                <a:cubicBezTo>
                  <a:pt x="2519056" y="1540957"/>
                  <a:pt x="2532201" y="1557504"/>
                  <a:pt x="2547891" y="1571348"/>
                </a:cubicBezTo>
                <a:cubicBezTo>
                  <a:pt x="2582552" y="1601931"/>
                  <a:pt x="2625547" y="1624029"/>
                  <a:pt x="2654423" y="1660124"/>
                </a:cubicBezTo>
                <a:cubicBezTo>
                  <a:pt x="2700407" y="1717604"/>
                  <a:pt x="2720957" y="1746641"/>
                  <a:pt x="2787588" y="1802167"/>
                </a:cubicBezTo>
                <a:cubicBezTo>
                  <a:pt x="2805343" y="1816963"/>
                  <a:pt x="2823817" y="1830938"/>
                  <a:pt x="2840854" y="1846555"/>
                </a:cubicBezTo>
                <a:cubicBezTo>
                  <a:pt x="2859364" y="1863522"/>
                  <a:pt x="2874830" y="1883746"/>
                  <a:pt x="2894120" y="1899821"/>
                </a:cubicBezTo>
                <a:cubicBezTo>
                  <a:pt x="2910513" y="1913482"/>
                  <a:pt x="2931596" y="1920978"/>
                  <a:pt x="2947386" y="1935332"/>
                </a:cubicBezTo>
                <a:cubicBezTo>
                  <a:pt x="2964488" y="1950879"/>
                  <a:pt x="2975432" y="1972255"/>
                  <a:pt x="2991775" y="1988598"/>
                </a:cubicBezTo>
                <a:cubicBezTo>
                  <a:pt x="3011067" y="2007890"/>
                  <a:pt x="3033807" y="2023428"/>
                  <a:pt x="3053918" y="2041864"/>
                </a:cubicBezTo>
                <a:cubicBezTo>
                  <a:pt x="3069343" y="2056004"/>
                  <a:pt x="3082232" y="2072857"/>
                  <a:pt x="3098307" y="2086253"/>
                </a:cubicBezTo>
                <a:cubicBezTo>
                  <a:pt x="3117863" y="2102550"/>
                  <a:pt x="3140085" y="2115367"/>
                  <a:pt x="3160450" y="2130641"/>
                </a:cubicBezTo>
                <a:cubicBezTo>
                  <a:pt x="3175609" y="2142010"/>
                  <a:pt x="3189515" y="2155007"/>
                  <a:pt x="3204839" y="2166152"/>
                </a:cubicBezTo>
                <a:cubicBezTo>
                  <a:pt x="3222097" y="2178703"/>
                  <a:pt x="3241034" y="2188859"/>
                  <a:pt x="3258105" y="2201662"/>
                </a:cubicBezTo>
                <a:cubicBezTo>
                  <a:pt x="3276595" y="2215529"/>
                  <a:pt x="3293052" y="2231959"/>
                  <a:pt x="3311371" y="2246051"/>
                </a:cubicBezTo>
                <a:cubicBezTo>
                  <a:pt x="3331548" y="2261572"/>
                  <a:pt x="3353958" y="2274143"/>
                  <a:pt x="3373514" y="2290439"/>
                </a:cubicBezTo>
                <a:cubicBezTo>
                  <a:pt x="3389589" y="2303835"/>
                  <a:pt x="3402420" y="2320751"/>
                  <a:pt x="3417903" y="2334827"/>
                </a:cubicBezTo>
                <a:cubicBezTo>
                  <a:pt x="3435005" y="2350374"/>
                  <a:pt x="3455361" y="2362355"/>
                  <a:pt x="3471169" y="2379216"/>
                </a:cubicBezTo>
                <a:cubicBezTo>
                  <a:pt x="3499934" y="2409899"/>
                  <a:pt x="3518226" y="2450596"/>
                  <a:pt x="3551068" y="2476870"/>
                </a:cubicBezTo>
                <a:cubicBezTo>
                  <a:pt x="3628132" y="2538522"/>
                  <a:pt x="3582063" y="2498987"/>
                  <a:pt x="3684233" y="2601157"/>
                </a:cubicBezTo>
                <a:cubicBezTo>
                  <a:pt x="3699029" y="2615953"/>
                  <a:pt x="3712546" y="2632150"/>
                  <a:pt x="3728621" y="2645546"/>
                </a:cubicBezTo>
                <a:cubicBezTo>
                  <a:pt x="3773883" y="2683264"/>
                  <a:pt x="3793434" y="2701796"/>
                  <a:pt x="3844031" y="2734322"/>
                </a:cubicBezTo>
                <a:cubicBezTo>
                  <a:pt x="3864100" y="2747223"/>
                  <a:pt x="3886559" y="2756253"/>
                  <a:pt x="3906175" y="2769833"/>
                </a:cubicBezTo>
                <a:cubicBezTo>
                  <a:pt x="3925178" y="2782989"/>
                  <a:pt x="3940210" y="2801401"/>
                  <a:pt x="3959441" y="2814221"/>
                </a:cubicBezTo>
                <a:cubicBezTo>
                  <a:pt x="3975958" y="2825232"/>
                  <a:pt x="3995560" y="2830852"/>
                  <a:pt x="4012707" y="2840854"/>
                </a:cubicBezTo>
                <a:cubicBezTo>
                  <a:pt x="4031139" y="2851606"/>
                  <a:pt x="4047799" y="2865181"/>
                  <a:pt x="4065973" y="2876365"/>
                </a:cubicBezTo>
                <a:cubicBezTo>
                  <a:pt x="4086292" y="2888869"/>
                  <a:pt x="4108456" y="2898360"/>
                  <a:pt x="4128116" y="2911876"/>
                </a:cubicBezTo>
                <a:cubicBezTo>
                  <a:pt x="4155919" y="2930991"/>
                  <a:pt x="4177837" y="2958931"/>
                  <a:pt x="4208015" y="2974020"/>
                </a:cubicBezTo>
                <a:cubicBezTo>
                  <a:pt x="4219852" y="2979938"/>
                  <a:pt x="4232515" y="2984434"/>
                  <a:pt x="4243526" y="2991775"/>
                </a:cubicBezTo>
                <a:cubicBezTo>
                  <a:pt x="4319905" y="3042694"/>
                  <a:pt x="4260218" y="3027997"/>
                  <a:pt x="4376691" y="3071674"/>
                </a:cubicBezTo>
                <a:cubicBezTo>
                  <a:pt x="4422790" y="3088961"/>
                  <a:pt x="4461825" y="3105770"/>
                  <a:pt x="4509856" y="3116062"/>
                </a:cubicBezTo>
                <a:cubicBezTo>
                  <a:pt x="4676802" y="3151836"/>
                  <a:pt x="4465937" y="3094637"/>
                  <a:pt x="4634144" y="3142695"/>
                </a:cubicBezTo>
                <a:cubicBezTo>
                  <a:pt x="4648940" y="3151573"/>
                  <a:pt x="4662764" y="3162320"/>
                  <a:pt x="4678532" y="3169328"/>
                </a:cubicBezTo>
                <a:cubicBezTo>
                  <a:pt x="4689682" y="3174283"/>
                  <a:pt x="4703130" y="3172749"/>
                  <a:pt x="4714043" y="3178206"/>
                </a:cubicBezTo>
                <a:cubicBezTo>
                  <a:pt x="4739013" y="3190691"/>
                  <a:pt x="4758580" y="3213766"/>
                  <a:pt x="4785064" y="3222594"/>
                </a:cubicBezTo>
                <a:cubicBezTo>
                  <a:pt x="4793942" y="3225553"/>
                  <a:pt x="4803096" y="3227786"/>
                  <a:pt x="4811697" y="3231472"/>
                </a:cubicBezTo>
                <a:cubicBezTo>
                  <a:pt x="4823861" y="3236685"/>
                  <a:pt x="4834559" y="3245335"/>
                  <a:pt x="4847208" y="3249227"/>
                </a:cubicBezTo>
                <a:cubicBezTo>
                  <a:pt x="4978145" y="3289516"/>
                  <a:pt x="4880273" y="3250981"/>
                  <a:pt x="4971495" y="3275860"/>
                </a:cubicBezTo>
                <a:cubicBezTo>
                  <a:pt x="4989551" y="3280784"/>
                  <a:pt x="5006524" y="3289408"/>
                  <a:pt x="5024761" y="3293616"/>
                </a:cubicBezTo>
                <a:cubicBezTo>
                  <a:pt x="5054766" y="3300540"/>
                  <a:pt x="5153604" y="3309163"/>
                  <a:pt x="5175681" y="3311371"/>
                </a:cubicBezTo>
                <a:cubicBezTo>
                  <a:pt x="5199940" y="3319457"/>
                  <a:pt x="5241596" y="3330552"/>
                  <a:pt x="5264458" y="3346882"/>
                </a:cubicBezTo>
                <a:cubicBezTo>
                  <a:pt x="5274674" y="3354179"/>
                  <a:pt x="5280875" y="3366218"/>
                  <a:pt x="5291091" y="3373515"/>
                </a:cubicBezTo>
                <a:cubicBezTo>
                  <a:pt x="5334191" y="3404300"/>
                  <a:pt x="5314599" y="3380830"/>
                  <a:pt x="5353235" y="3400148"/>
                </a:cubicBezTo>
                <a:cubicBezTo>
                  <a:pt x="5362778" y="3404920"/>
                  <a:pt x="5370990" y="3411985"/>
                  <a:pt x="5379868" y="3417903"/>
                </a:cubicBezTo>
                <a:cubicBezTo>
                  <a:pt x="5382827" y="3426781"/>
                  <a:pt x="5382129" y="3437919"/>
                  <a:pt x="5388746" y="3444536"/>
                </a:cubicBezTo>
                <a:cubicBezTo>
                  <a:pt x="5398104" y="3453894"/>
                  <a:pt x="5413245" y="3454950"/>
                  <a:pt x="5424256" y="3462291"/>
                </a:cubicBezTo>
                <a:cubicBezTo>
                  <a:pt x="5431220" y="3466934"/>
                  <a:pt x="5434835" y="3475741"/>
                  <a:pt x="5442012" y="3480047"/>
                </a:cubicBezTo>
                <a:cubicBezTo>
                  <a:pt x="5450036" y="3484862"/>
                  <a:pt x="5460275" y="3484739"/>
                  <a:pt x="5468645" y="3488924"/>
                </a:cubicBezTo>
                <a:cubicBezTo>
                  <a:pt x="5552512" y="3530857"/>
                  <a:pt x="5479605" y="3504414"/>
                  <a:pt x="5539666" y="3524435"/>
                </a:cubicBezTo>
                <a:cubicBezTo>
                  <a:pt x="5590549" y="3600761"/>
                  <a:pt x="5529544" y="3504191"/>
                  <a:pt x="5566299" y="3577701"/>
                </a:cubicBezTo>
                <a:cubicBezTo>
                  <a:pt x="5571071" y="3587244"/>
                  <a:pt x="5579721" y="3594584"/>
                  <a:pt x="5584054" y="3604334"/>
                </a:cubicBezTo>
                <a:cubicBezTo>
                  <a:pt x="5591655" y="3621437"/>
                  <a:pt x="5591428" y="3642027"/>
                  <a:pt x="5601810" y="3657600"/>
                </a:cubicBezTo>
                <a:cubicBezTo>
                  <a:pt x="5607728" y="3666478"/>
                  <a:pt x="5614793" y="3674690"/>
                  <a:pt x="5619565" y="3684233"/>
                </a:cubicBezTo>
                <a:cubicBezTo>
                  <a:pt x="5626663" y="3698429"/>
                  <a:pt x="5633525" y="3733096"/>
                  <a:pt x="5637320" y="3746377"/>
                </a:cubicBezTo>
                <a:cubicBezTo>
                  <a:pt x="5639891" y="3755375"/>
                  <a:pt x="5641555" y="3764885"/>
                  <a:pt x="5646198" y="3773010"/>
                </a:cubicBezTo>
                <a:cubicBezTo>
                  <a:pt x="5666528" y="3808587"/>
                  <a:pt x="5669681" y="3806421"/>
                  <a:pt x="5699464" y="3826276"/>
                </a:cubicBezTo>
                <a:lnTo>
                  <a:pt x="5717219" y="3879542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78384" y="2476870"/>
            <a:ext cx="6267635" cy="3648722"/>
          </a:xfrm>
          <a:custGeom>
            <a:avLst/>
            <a:gdLst>
              <a:gd name="connsiteX0" fmla="*/ 0 w 6267635"/>
              <a:gd name="connsiteY0" fmla="*/ 3648722 h 3648722"/>
              <a:gd name="connsiteX1" fmla="*/ 62144 w 6267635"/>
              <a:gd name="connsiteY1" fmla="*/ 3622089 h 3648722"/>
              <a:gd name="connsiteX2" fmla="*/ 124288 w 6267635"/>
              <a:gd name="connsiteY2" fmla="*/ 3595456 h 3648722"/>
              <a:gd name="connsiteX3" fmla="*/ 195309 w 6267635"/>
              <a:gd name="connsiteY3" fmla="*/ 3551068 h 3648722"/>
              <a:gd name="connsiteX4" fmla="*/ 266331 w 6267635"/>
              <a:gd name="connsiteY4" fmla="*/ 3497802 h 3648722"/>
              <a:gd name="connsiteX5" fmla="*/ 355107 w 6267635"/>
              <a:gd name="connsiteY5" fmla="*/ 3453413 h 3648722"/>
              <a:gd name="connsiteX6" fmla="*/ 470517 w 6267635"/>
              <a:gd name="connsiteY6" fmla="*/ 3373514 h 3648722"/>
              <a:gd name="connsiteX7" fmla="*/ 550416 w 6267635"/>
              <a:gd name="connsiteY7" fmla="*/ 3338004 h 3648722"/>
              <a:gd name="connsiteX8" fmla="*/ 630315 w 6267635"/>
              <a:gd name="connsiteY8" fmla="*/ 3275860 h 3648722"/>
              <a:gd name="connsiteX9" fmla="*/ 727969 w 6267635"/>
              <a:gd name="connsiteY9" fmla="*/ 3240349 h 3648722"/>
              <a:gd name="connsiteX10" fmla="*/ 834501 w 6267635"/>
              <a:gd name="connsiteY10" fmla="*/ 3195961 h 3648722"/>
              <a:gd name="connsiteX11" fmla="*/ 932156 w 6267635"/>
              <a:gd name="connsiteY11" fmla="*/ 3133817 h 3648722"/>
              <a:gd name="connsiteX12" fmla="*/ 1029810 w 6267635"/>
              <a:gd name="connsiteY12" fmla="*/ 3089429 h 3648722"/>
              <a:gd name="connsiteX13" fmla="*/ 1127465 w 6267635"/>
              <a:gd name="connsiteY13" fmla="*/ 3036163 h 3648722"/>
              <a:gd name="connsiteX14" fmla="*/ 1225119 w 6267635"/>
              <a:gd name="connsiteY14" fmla="*/ 3009530 h 3648722"/>
              <a:gd name="connsiteX15" fmla="*/ 1322773 w 6267635"/>
              <a:gd name="connsiteY15" fmla="*/ 2956264 h 3648722"/>
              <a:gd name="connsiteX16" fmla="*/ 1526960 w 6267635"/>
              <a:gd name="connsiteY16" fmla="*/ 2876365 h 3648722"/>
              <a:gd name="connsiteX17" fmla="*/ 1615736 w 6267635"/>
              <a:gd name="connsiteY17" fmla="*/ 2840854 h 3648722"/>
              <a:gd name="connsiteX18" fmla="*/ 1926455 w 6267635"/>
              <a:gd name="connsiteY18" fmla="*/ 2663301 h 3648722"/>
              <a:gd name="connsiteX19" fmla="*/ 2032987 w 6267635"/>
              <a:gd name="connsiteY19" fmla="*/ 2618913 h 3648722"/>
              <a:gd name="connsiteX20" fmla="*/ 2157274 w 6267635"/>
              <a:gd name="connsiteY20" fmla="*/ 2574524 h 3648722"/>
              <a:gd name="connsiteX21" fmla="*/ 2290439 w 6267635"/>
              <a:gd name="connsiteY21" fmla="*/ 2503503 h 3648722"/>
              <a:gd name="connsiteX22" fmla="*/ 2601158 w 6267635"/>
              <a:gd name="connsiteY22" fmla="*/ 2343705 h 3648722"/>
              <a:gd name="connsiteX23" fmla="*/ 2663301 w 6267635"/>
              <a:gd name="connsiteY23" fmla="*/ 2281561 h 3648722"/>
              <a:gd name="connsiteX24" fmla="*/ 2725445 w 6267635"/>
              <a:gd name="connsiteY24" fmla="*/ 2228295 h 3648722"/>
              <a:gd name="connsiteX25" fmla="*/ 2831977 w 6267635"/>
              <a:gd name="connsiteY25" fmla="*/ 2112885 h 3648722"/>
              <a:gd name="connsiteX26" fmla="*/ 2902999 w 6267635"/>
              <a:gd name="connsiteY26" fmla="*/ 2068497 h 3648722"/>
              <a:gd name="connsiteX27" fmla="*/ 2956265 w 6267635"/>
              <a:gd name="connsiteY27" fmla="*/ 2015231 h 3648722"/>
              <a:gd name="connsiteX28" fmla="*/ 3027286 w 6267635"/>
              <a:gd name="connsiteY28" fmla="*/ 1961965 h 3648722"/>
              <a:gd name="connsiteX29" fmla="*/ 3133818 w 6267635"/>
              <a:gd name="connsiteY29" fmla="*/ 1846555 h 3648722"/>
              <a:gd name="connsiteX30" fmla="*/ 3187084 w 6267635"/>
              <a:gd name="connsiteY30" fmla="*/ 1802167 h 3648722"/>
              <a:gd name="connsiteX31" fmla="*/ 3249228 w 6267635"/>
              <a:gd name="connsiteY31" fmla="*/ 1713390 h 3648722"/>
              <a:gd name="connsiteX32" fmla="*/ 3275861 w 6267635"/>
              <a:gd name="connsiteY32" fmla="*/ 1677880 h 3648722"/>
              <a:gd name="connsiteX33" fmla="*/ 3302494 w 6267635"/>
              <a:gd name="connsiteY33" fmla="*/ 1633491 h 3648722"/>
              <a:gd name="connsiteX34" fmla="*/ 3338004 w 6267635"/>
              <a:gd name="connsiteY34" fmla="*/ 1589103 h 3648722"/>
              <a:gd name="connsiteX35" fmla="*/ 3400148 w 6267635"/>
              <a:gd name="connsiteY35" fmla="*/ 1500326 h 3648722"/>
              <a:gd name="connsiteX36" fmla="*/ 3471169 w 6267635"/>
              <a:gd name="connsiteY36" fmla="*/ 1429305 h 3648722"/>
              <a:gd name="connsiteX37" fmla="*/ 3506680 w 6267635"/>
              <a:gd name="connsiteY37" fmla="*/ 1402672 h 3648722"/>
              <a:gd name="connsiteX38" fmla="*/ 3542191 w 6267635"/>
              <a:gd name="connsiteY38" fmla="*/ 1358283 h 3648722"/>
              <a:gd name="connsiteX39" fmla="*/ 3577701 w 6267635"/>
              <a:gd name="connsiteY39" fmla="*/ 1322773 h 3648722"/>
              <a:gd name="connsiteX40" fmla="*/ 3604334 w 6267635"/>
              <a:gd name="connsiteY40" fmla="*/ 1278384 h 3648722"/>
              <a:gd name="connsiteX41" fmla="*/ 3639845 w 6267635"/>
              <a:gd name="connsiteY41" fmla="*/ 1233996 h 3648722"/>
              <a:gd name="connsiteX42" fmla="*/ 3657600 w 6267635"/>
              <a:gd name="connsiteY42" fmla="*/ 1207363 h 3648722"/>
              <a:gd name="connsiteX43" fmla="*/ 3719744 w 6267635"/>
              <a:gd name="connsiteY43" fmla="*/ 1145219 h 3648722"/>
              <a:gd name="connsiteX44" fmla="*/ 3746377 w 6267635"/>
              <a:gd name="connsiteY44" fmla="*/ 1118586 h 3648722"/>
              <a:gd name="connsiteX45" fmla="*/ 3773010 w 6267635"/>
              <a:gd name="connsiteY45" fmla="*/ 1083076 h 3648722"/>
              <a:gd name="connsiteX46" fmla="*/ 3790766 w 6267635"/>
              <a:gd name="connsiteY46" fmla="*/ 1065320 h 3648722"/>
              <a:gd name="connsiteX47" fmla="*/ 3852909 w 6267635"/>
              <a:gd name="connsiteY47" fmla="*/ 985421 h 3648722"/>
              <a:gd name="connsiteX48" fmla="*/ 3897298 w 6267635"/>
              <a:gd name="connsiteY48" fmla="*/ 958788 h 3648722"/>
              <a:gd name="connsiteX49" fmla="*/ 3950564 w 6267635"/>
              <a:gd name="connsiteY49" fmla="*/ 905522 h 3648722"/>
              <a:gd name="connsiteX50" fmla="*/ 4101484 w 6267635"/>
              <a:gd name="connsiteY50" fmla="*/ 843379 h 3648722"/>
              <a:gd name="connsiteX51" fmla="*/ 4261282 w 6267635"/>
              <a:gd name="connsiteY51" fmla="*/ 763480 h 3648722"/>
              <a:gd name="connsiteX52" fmla="*/ 4350059 w 6267635"/>
              <a:gd name="connsiteY52" fmla="*/ 736847 h 3648722"/>
              <a:gd name="connsiteX53" fmla="*/ 4412202 w 6267635"/>
              <a:gd name="connsiteY53" fmla="*/ 701336 h 3648722"/>
              <a:gd name="connsiteX54" fmla="*/ 4518734 w 6267635"/>
              <a:gd name="connsiteY54" fmla="*/ 656947 h 3648722"/>
              <a:gd name="connsiteX55" fmla="*/ 4598633 w 6267635"/>
              <a:gd name="connsiteY55" fmla="*/ 594804 h 3648722"/>
              <a:gd name="connsiteX56" fmla="*/ 4660777 w 6267635"/>
              <a:gd name="connsiteY56" fmla="*/ 577048 h 3648722"/>
              <a:gd name="connsiteX57" fmla="*/ 4705166 w 6267635"/>
              <a:gd name="connsiteY57" fmla="*/ 568171 h 3648722"/>
              <a:gd name="connsiteX58" fmla="*/ 4740676 w 6267635"/>
              <a:gd name="connsiteY58" fmla="*/ 559293 h 3648722"/>
              <a:gd name="connsiteX59" fmla="*/ 4820575 w 6267635"/>
              <a:gd name="connsiteY59" fmla="*/ 541538 h 3648722"/>
              <a:gd name="connsiteX60" fmla="*/ 4909352 w 6267635"/>
              <a:gd name="connsiteY60" fmla="*/ 514905 h 3648722"/>
              <a:gd name="connsiteX61" fmla="*/ 4944863 w 6267635"/>
              <a:gd name="connsiteY61" fmla="*/ 506027 h 3648722"/>
              <a:gd name="connsiteX62" fmla="*/ 5024762 w 6267635"/>
              <a:gd name="connsiteY62" fmla="*/ 488272 h 3648722"/>
              <a:gd name="connsiteX63" fmla="*/ 5095783 w 6267635"/>
              <a:gd name="connsiteY63" fmla="*/ 452761 h 3648722"/>
              <a:gd name="connsiteX64" fmla="*/ 5193437 w 6267635"/>
              <a:gd name="connsiteY64" fmla="*/ 426128 h 3648722"/>
              <a:gd name="connsiteX65" fmla="*/ 5246703 w 6267635"/>
              <a:gd name="connsiteY65" fmla="*/ 408373 h 3648722"/>
              <a:gd name="connsiteX66" fmla="*/ 5282214 w 6267635"/>
              <a:gd name="connsiteY66" fmla="*/ 399495 h 3648722"/>
              <a:gd name="connsiteX67" fmla="*/ 5335480 w 6267635"/>
              <a:gd name="connsiteY67" fmla="*/ 381740 h 3648722"/>
              <a:gd name="connsiteX68" fmla="*/ 5406501 w 6267635"/>
              <a:gd name="connsiteY68" fmla="*/ 355107 h 3648722"/>
              <a:gd name="connsiteX69" fmla="*/ 5468645 w 6267635"/>
              <a:gd name="connsiteY69" fmla="*/ 337351 h 3648722"/>
              <a:gd name="connsiteX70" fmla="*/ 5619566 w 6267635"/>
              <a:gd name="connsiteY70" fmla="*/ 328474 h 3648722"/>
              <a:gd name="connsiteX71" fmla="*/ 5655076 w 6267635"/>
              <a:gd name="connsiteY71" fmla="*/ 319596 h 3648722"/>
              <a:gd name="connsiteX72" fmla="*/ 5734975 w 6267635"/>
              <a:gd name="connsiteY72" fmla="*/ 310718 h 3648722"/>
              <a:gd name="connsiteX73" fmla="*/ 5770486 w 6267635"/>
              <a:gd name="connsiteY73" fmla="*/ 292963 h 3648722"/>
              <a:gd name="connsiteX74" fmla="*/ 5797119 w 6267635"/>
              <a:gd name="connsiteY74" fmla="*/ 257452 h 3648722"/>
              <a:gd name="connsiteX75" fmla="*/ 5805997 w 6267635"/>
              <a:gd name="connsiteY75" fmla="*/ 230819 h 3648722"/>
              <a:gd name="connsiteX76" fmla="*/ 5832630 w 6267635"/>
              <a:gd name="connsiteY76" fmla="*/ 213064 h 3648722"/>
              <a:gd name="connsiteX77" fmla="*/ 5894773 w 6267635"/>
              <a:gd name="connsiteY77" fmla="*/ 168676 h 3648722"/>
              <a:gd name="connsiteX78" fmla="*/ 5921406 w 6267635"/>
              <a:gd name="connsiteY78" fmla="*/ 159798 h 3648722"/>
              <a:gd name="connsiteX79" fmla="*/ 5948039 w 6267635"/>
              <a:gd name="connsiteY79" fmla="*/ 142043 h 3648722"/>
              <a:gd name="connsiteX80" fmla="*/ 5983550 w 6267635"/>
              <a:gd name="connsiteY80" fmla="*/ 133165 h 3648722"/>
              <a:gd name="connsiteX81" fmla="*/ 6063449 w 6267635"/>
              <a:gd name="connsiteY81" fmla="*/ 115410 h 3648722"/>
              <a:gd name="connsiteX82" fmla="*/ 6081204 w 6267635"/>
              <a:gd name="connsiteY82" fmla="*/ 88777 h 3648722"/>
              <a:gd name="connsiteX83" fmla="*/ 6098960 w 6267635"/>
              <a:gd name="connsiteY83" fmla="*/ 71021 h 3648722"/>
              <a:gd name="connsiteX84" fmla="*/ 6107837 w 6267635"/>
              <a:gd name="connsiteY84" fmla="*/ 44388 h 3648722"/>
              <a:gd name="connsiteX85" fmla="*/ 6161103 w 6267635"/>
              <a:gd name="connsiteY85" fmla="*/ 26633 h 3648722"/>
              <a:gd name="connsiteX86" fmla="*/ 6196614 w 6267635"/>
              <a:gd name="connsiteY86" fmla="*/ 17755 h 3648722"/>
              <a:gd name="connsiteX87" fmla="*/ 6241002 w 6267635"/>
              <a:gd name="connsiteY87" fmla="*/ 8878 h 3648722"/>
              <a:gd name="connsiteX88" fmla="*/ 6267635 w 6267635"/>
              <a:gd name="connsiteY88" fmla="*/ 0 h 36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267635" h="3648722">
                <a:moveTo>
                  <a:pt x="0" y="3648722"/>
                </a:moveTo>
                <a:cubicBezTo>
                  <a:pt x="20715" y="3639844"/>
                  <a:pt x="41986" y="3632168"/>
                  <a:pt x="62144" y="3622089"/>
                </a:cubicBezTo>
                <a:cubicBezTo>
                  <a:pt x="123453" y="3591435"/>
                  <a:pt x="50382" y="3613933"/>
                  <a:pt x="124288" y="3595456"/>
                </a:cubicBezTo>
                <a:cubicBezTo>
                  <a:pt x="147962" y="3580660"/>
                  <a:pt x="172975" y="3567818"/>
                  <a:pt x="195309" y="3551068"/>
                </a:cubicBezTo>
                <a:cubicBezTo>
                  <a:pt x="218983" y="3533313"/>
                  <a:pt x="238855" y="3508792"/>
                  <a:pt x="266331" y="3497802"/>
                </a:cubicBezTo>
                <a:cubicBezTo>
                  <a:pt x="313341" y="3478998"/>
                  <a:pt x="311562" y="3482443"/>
                  <a:pt x="355107" y="3453413"/>
                </a:cubicBezTo>
                <a:cubicBezTo>
                  <a:pt x="394038" y="3427459"/>
                  <a:pt x="427760" y="3392517"/>
                  <a:pt x="470517" y="3373514"/>
                </a:cubicBezTo>
                <a:cubicBezTo>
                  <a:pt x="497150" y="3361677"/>
                  <a:pt x="525547" y="3353202"/>
                  <a:pt x="550416" y="3338004"/>
                </a:cubicBezTo>
                <a:cubicBezTo>
                  <a:pt x="579206" y="3320410"/>
                  <a:pt x="600751" y="3292120"/>
                  <a:pt x="630315" y="3275860"/>
                </a:cubicBezTo>
                <a:cubicBezTo>
                  <a:pt x="660664" y="3259168"/>
                  <a:pt x="695714" y="3252971"/>
                  <a:pt x="727969" y="3240349"/>
                </a:cubicBezTo>
                <a:cubicBezTo>
                  <a:pt x="763794" y="3226331"/>
                  <a:pt x="800394" y="3213756"/>
                  <a:pt x="834501" y="3195961"/>
                </a:cubicBezTo>
                <a:cubicBezTo>
                  <a:pt x="868709" y="3178113"/>
                  <a:pt x="898283" y="3152293"/>
                  <a:pt x="932156" y="3133817"/>
                </a:cubicBezTo>
                <a:cubicBezTo>
                  <a:pt x="963546" y="3116695"/>
                  <a:pt x="997829" y="3105420"/>
                  <a:pt x="1029810" y="3089429"/>
                </a:cubicBezTo>
                <a:cubicBezTo>
                  <a:pt x="1062975" y="3072847"/>
                  <a:pt x="1093147" y="3050202"/>
                  <a:pt x="1127465" y="3036163"/>
                </a:cubicBezTo>
                <a:cubicBezTo>
                  <a:pt x="1158693" y="3023388"/>
                  <a:pt x="1193891" y="3022305"/>
                  <a:pt x="1225119" y="3009530"/>
                </a:cubicBezTo>
                <a:cubicBezTo>
                  <a:pt x="1259437" y="2995491"/>
                  <a:pt x="1288849" y="2971231"/>
                  <a:pt x="1322773" y="2956264"/>
                </a:cubicBezTo>
                <a:cubicBezTo>
                  <a:pt x="1389642" y="2926763"/>
                  <a:pt x="1458959" y="2903153"/>
                  <a:pt x="1526960" y="2876365"/>
                </a:cubicBezTo>
                <a:cubicBezTo>
                  <a:pt x="1556614" y="2864683"/>
                  <a:pt x="1588511" y="2857425"/>
                  <a:pt x="1615736" y="2840854"/>
                </a:cubicBezTo>
                <a:cubicBezTo>
                  <a:pt x="1754950" y="2756115"/>
                  <a:pt x="1797928" y="2722209"/>
                  <a:pt x="1926455" y="2663301"/>
                </a:cubicBezTo>
                <a:cubicBezTo>
                  <a:pt x="1961427" y="2647272"/>
                  <a:pt x="1997081" y="2632723"/>
                  <a:pt x="2032987" y="2618913"/>
                </a:cubicBezTo>
                <a:cubicBezTo>
                  <a:pt x="2074047" y="2603121"/>
                  <a:pt x="2117131" y="2592519"/>
                  <a:pt x="2157274" y="2574524"/>
                </a:cubicBezTo>
                <a:cubicBezTo>
                  <a:pt x="2203179" y="2553946"/>
                  <a:pt x="2245443" y="2526001"/>
                  <a:pt x="2290439" y="2503503"/>
                </a:cubicBezTo>
                <a:cubicBezTo>
                  <a:pt x="2349615" y="2473915"/>
                  <a:pt x="2528683" y="2397108"/>
                  <a:pt x="2601158" y="2343705"/>
                </a:cubicBezTo>
                <a:cubicBezTo>
                  <a:pt x="2624742" y="2326327"/>
                  <a:pt x="2641834" y="2301495"/>
                  <a:pt x="2663301" y="2281561"/>
                </a:cubicBezTo>
                <a:cubicBezTo>
                  <a:pt x="2683294" y="2262996"/>
                  <a:pt x="2706153" y="2247587"/>
                  <a:pt x="2725445" y="2228295"/>
                </a:cubicBezTo>
                <a:cubicBezTo>
                  <a:pt x="2770355" y="2183385"/>
                  <a:pt x="2782150" y="2152035"/>
                  <a:pt x="2831977" y="2112885"/>
                </a:cubicBezTo>
                <a:cubicBezTo>
                  <a:pt x="2853929" y="2095637"/>
                  <a:pt x="2881047" y="2085745"/>
                  <a:pt x="2902999" y="2068497"/>
                </a:cubicBezTo>
                <a:cubicBezTo>
                  <a:pt x="2922743" y="2052984"/>
                  <a:pt x="2937200" y="2031572"/>
                  <a:pt x="2956265" y="2015231"/>
                </a:cubicBezTo>
                <a:cubicBezTo>
                  <a:pt x="2978733" y="1995973"/>
                  <a:pt x="3004818" y="1981223"/>
                  <a:pt x="3027286" y="1961965"/>
                </a:cubicBezTo>
                <a:cubicBezTo>
                  <a:pt x="3102031" y="1897898"/>
                  <a:pt x="3061835" y="1918538"/>
                  <a:pt x="3133818" y="1846555"/>
                </a:cubicBezTo>
                <a:cubicBezTo>
                  <a:pt x="3150161" y="1830212"/>
                  <a:pt x="3170741" y="1818510"/>
                  <a:pt x="3187084" y="1802167"/>
                </a:cubicBezTo>
                <a:cubicBezTo>
                  <a:pt x="3200898" y="1788353"/>
                  <a:pt x="3242463" y="1723055"/>
                  <a:pt x="3249228" y="1713390"/>
                </a:cubicBezTo>
                <a:cubicBezTo>
                  <a:pt x="3257713" y="1701269"/>
                  <a:pt x="3267654" y="1690191"/>
                  <a:pt x="3275861" y="1677880"/>
                </a:cubicBezTo>
                <a:cubicBezTo>
                  <a:pt x="3285433" y="1663523"/>
                  <a:pt x="3292599" y="1647627"/>
                  <a:pt x="3302494" y="1633491"/>
                </a:cubicBezTo>
                <a:cubicBezTo>
                  <a:pt x="3313360" y="1617968"/>
                  <a:pt x="3327138" y="1604626"/>
                  <a:pt x="3338004" y="1589103"/>
                </a:cubicBezTo>
                <a:cubicBezTo>
                  <a:pt x="3379128" y="1530354"/>
                  <a:pt x="3348650" y="1556115"/>
                  <a:pt x="3400148" y="1500326"/>
                </a:cubicBezTo>
                <a:cubicBezTo>
                  <a:pt x="3422857" y="1475725"/>
                  <a:pt x="3444385" y="1449393"/>
                  <a:pt x="3471169" y="1429305"/>
                </a:cubicBezTo>
                <a:cubicBezTo>
                  <a:pt x="3483006" y="1420427"/>
                  <a:pt x="3496218" y="1413134"/>
                  <a:pt x="3506680" y="1402672"/>
                </a:cubicBezTo>
                <a:cubicBezTo>
                  <a:pt x="3520079" y="1389273"/>
                  <a:pt x="3529602" y="1372445"/>
                  <a:pt x="3542191" y="1358283"/>
                </a:cubicBezTo>
                <a:cubicBezTo>
                  <a:pt x="3553312" y="1345772"/>
                  <a:pt x="3567424" y="1335986"/>
                  <a:pt x="3577701" y="1322773"/>
                </a:cubicBezTo>
                <a:cubicBezTo>
                  <a:pt x="3588295" y="1309152"/>
                  <a:pt x="3594439" y="1292520"/>
                  <a:pt x="3604334" y="1278384"/>
                </a:cubicBezTo>
                <a:cubicBezTo>
                  <a:pt x="3615200" y="1262861"/>
                  <a:pt x="3628476" y="1249155"/>
                  <a:pt x="3639845" y="1233996"/>
                </a:cubicBezTo>
                <a:cubicBezTo>
                  <a:pt x="3646247" y="1225460"/>
                  <a:pt x="3650462" y="1215294"/>
                  <a:pt x="3657600" y="1207363"/>
                </a:cubicBezTo>
                <a:cubicBezTo>
                  <a:pt x="3677197" y="1185588"/>
                  <a:pt x="3699029" y="1165934"/>
                  <a:pt x="3719744" y="1145219"/>
                </a:cubicBezTo>
                <a:cubicBezTo>
                  <a:pt x="3728622" y="1136341"/>
                  <a:pt x="3738844" y="1128630"/>
                  <a:pt x="3746377" y="1118586"/>
                </a:cubicBezTo>
                <a:cubicBezTo>
                  <a:pt x="3755255" y="1106749"/>
                  <a:pt x="3763538" y="1094442"/>
                  <a:pt x="3773010" y="1083076"/>
                </a:cubicBezTo>
                <a:cubicBezTo>
                  <a:pt x="3778369" y="1076646"/>
                  <a:pt x="3785901" y="1072131"/>
                  <a:pt x="3790766" y="1065320"/>
                </a:cubicBezTo>
                <a:cubicBezTo>
                  <a:pt x="3823551" y="1019422"/>
                  <a:pt x="3807585" y="1020673"/>
                  <a:pt x="3852909" y="985421"/>
                </a:cubicBezTo>
                <a:cubicBezTo>
                  <a:pt x="3866529" y="974827"/>
                  <a:pt x="3883943" y="969715"/>
                  <a:pt x="3897298" y="958788"/>
                </a:cubicBezTo>
                <a:cubicBezTo>
                  <a:pt x="3916732" y="942888"/>
                  <a:pt x="3929671" y="919450"/>
                  <a:pt x="3950564" y="905522"/>
                </a:cubicBezTo>
                <a:cubicBezTo>
                  <a:pt x="3992073" y="877850"/>
                  <a:pt x="4056521" y="864538"/>
                  <a:pt x="4101484" y="843379"/>
                </a:cubicBezTo>
                <a:cubicBezTo>
                  <a:pt x="4210695" y="791985"/>
                  <a:pt x="4149873" y="804525"/>
                  <a:pt x="4261282" y="763480"/>
                </a:cubicBezTo>
                <a:cubicBezTo>
                  <a:pt x="4290272" y="752799"/>
                  <a:pt x="4321491" y="748610"/>
                  <a:pt x="4350059" y="736847"/>
                </a:cubicBezTo>
                <a:cubicBezTo>
                  <a:pt x="4372120" y="727763"/>
                  <a:pt x="4390540" y="711334"/>
                  <a:pt x="4412202" y="701336"/>
                </a:cubicBezTo>
                <a:cubicBezTo>
                  <a:pt x="4475734" y="672013"/>
                  <a:pt x="4457814" y="697560"/>
                  <a:pt x="4518734" y="656947"/>
                </a:cubicBezTo>
                <a:cubicBezTo>
                  <a:pt x="4559480" y="629783"/>
                  <a:pt x="4536580" y="612534"/>
                  <a:pt x="4598633" y="594804"/>
                </a:cubicBezTo>
                <a:cubicBezTo>
                  <a:pt x="4619348" y="588885"/>
                  <a:pt x="4639877" y="582273"/>
                  <a:pt x="4660777" y="577048"/>
                </a:cubicBezTo>
                <a:cubicBezTo>
                  <a:pt x="4675416" y="573388"/>
                  <a:pt x="4690436" y="571444"/>
                  <a:pt x="4705166" y="568171"/>
                </a:cubicBezTo>
                <a:cubicBezTo>
                  <a:pt x="4717076" y="565524"/>
                  <a:pt x="4728766" y="561940"/>
                  <a:pt x="4740676" y="559293"/>
                </a:cubicBezTo>
                <a:cubicBezTo>
                  <a:pt x="4842156" y="536741"/>
                  <a:pt x="4733938" y="563196"/>
                  <a:pt x="4820575" y="541538"/>
                </a:cubicBezTo>
                <a:cubicBezTo>
                  <a:pt x="4877605" y="513022"/>
                  <a:pt x="4835662" y="529643"/>
                  <a:pt x="4909352" y="514905"/>
                </a:cubicBezTo>
                <a:cubicBezTo>
                  <a:pt x="4921316" y="512512"/>
                  <a:pt x="4932974" y="508771"/>
                  <a:pt x="4944863" y="506027"/>
                </a:cubicBezTo>
                <a:lnTo>
                  <a:pt x="5024762" y="488272"/>
                </a:lnTo>
                <a:cubicBezTo>
                  <a:pt x="5048436" y="476435"/>
                  <a:pt x="5070673" y="461131"/>
                  <a:pt x="5095783" y="452761"/>
                </a:cubicBezTo>
                <a:cubicBezTo>
                  <a:pt x="5256748" y="399107"/>
                  <a:pt x="5055408" y="463772"/>
                  <a:pt x="5193437" y="426128"/>
                </a:cubicBezTo>
                <a:cubicBezTo>
                  <a:pt x="5211493" y="421204"/>
                  <a:pt x="5228777" y="413751"/>
                  <a:pt x="5246703" y="408373"/>
                </a:cubicBezTo>
                <a:cubicBezTo>
                  <a:pt x="5258390" y="404867"/>
                  <a:pt x="5270527" y="403001"/>
                  <a:pt x="5282214" y="399495"/>
                </a:cubicBezTo>
                <a:cubicBezTo>
                  <a:pt x="5300140" y="394117"/>
                  <a:pt x="5317891" y="388136"/>
                  <a:pt x="5335480" y="381740"/>
                </a:cubicBezTo>
                <a:cubicBezTo>
                  <a:pt x="5381681" y="364939"/>
                  <a:pt x="5368787" y="366421"/>
                  <a:pt x="5406501" y="355107"/>
                </a:cubicBezTo>
                <a:cubicBezTo>
                  <a:pt x="5427136" y="348917"/>
                  <a:pt x="5447268" y="340023"/>
                  <a:pt x="5468645" y="337351"/>
                </a:cubicBezTo>
                <a:cubicBezTo>
                  <a:pt x="5518650" y="331100"/>
                  <a:pt x="5569259" y="331433"/>
                  <a:pt x="5619566" y="328474"/>
                </a:cubicBezTo>
                <a:cubicBezTo>
                  <a:pt x="5631403" y="325515"/>
                  <a:pt x="5643017" y="321451"/>
                  <a:pt x="5655076" y="319596"/>
                </a:cubicBezTo>
                <a:cubicBezTo>
                  <a:pt x="5681561" y="315521"/>
                  <a:pt x="5708864" y="316744"/>
                  <a:pt x="5734975" y="310718"/>
                </a:cubicBezTo>
                <a:cubicBezTo>
                  <a:pt x="5747870" y="307742"/>
                  <a:pt x="5758649" y="298881"/>
                  <a:pt x="5770486" y="292963"/>
                </a:cubicBezTo>
                <a:cubicBezTo>
                  <a:pt x="5779364" y="281126"/>
                  <a:pt x="5789778" y="270299"/>
                  <a:pt x="5797119" y="257452"/>
                </a:cubicBezTo>
                <a:cubicBezTo>
                  <a:pt x="5801762" y="249327"/>
                  <a:pt x="5800151" y="238126"/>
                  <a:pt x="5805997" y="230819"/>
                </a:cubicBezTo>
                <a:cubicBezTo>
                  <a:pt x="5812662" y="222488"/>
                  <a:pt x="5823948" y="219266"/>
                  <a:pt x="5832630" y="213064"/>
                </a:cubicBezTo>
                <a:cubicBezTo>
                  <a:pt x="5842018" y="206358"/>
                  <a:pt x="5880821" y="175652"/>
                  <a:pt x="5894773" y="168676"/>
                </a:cubicBezTo>
                <a:cubicBezTo>
                  <a:pt x="5903143" y="164491"/>
                  <a:pt x="5913036" y="163983"/>
                  <a:pt x="5921406" y="159798"/>
                </a:cubicBezTo>
                <a:cubicBezTo>
                  <a:pt x="5930949" y="155026"/>
                  <a:pt x="5938232" y="146246"/>
                  <a:pt x="5948039" y="142043"/>
                </a:cubicBezTo>
                <a:cubicBezTo>
                  <a:pt x="5959254" y="137237"/>
                  <a:pt x="5971639" y="135812"/>
                  <a:pt x="5983550" y="133165"/>
                </a:cubicBezTo>
                <a:cubicBezTo>
                  <a:pt x="6085031" y="110613"/>
                  <a:pt x="5976808" y="137068"/>
                  <a:pt x="6063449" y="115410"/>
                </a:cubicBezTo>
                <a:cubicBezTo>
                  <a:pt x="6069367" y="106532"/>
                  <a:pt x="6074539" y="97109"/>
                  <a:pt x="6081204" y="88777"/>
                </a:cubicBezTo>
                <a:cubicBezTo>
                  <a:pt x="6086433" y="82241"/>
                  <a:pt x="6094654" y="78198"/>
                  <a:pt x="6098960" y="71021"/>
                </a:cubicBezTo>
                <a:cubicBezTo>
                  <a:pt x="6103775" y="62997"/>
                  <a:pt x="6100222" y="49827"/>
                  <a:pt x="6107837" y="44388"/>
                </a:cubicBezTo>
                <a:cubicBezTo>
                  <a:pt x="6123067" y="33510"/>
                  <a:pt x="6142946" y="31172"/>
                  <a:pt x="6161103" y="26633"/>
                </a:cubicBezTo>
                <a:cubicBezTo>
                  <a:pt x="6172940" y="23674"/>
                  <a:pt x="6184703" y="20402"/>
                  <a:pt x="6196614" y="17755"/>
                </a:cubicBezTo>
                <a:cubicBezTo>
                  <a:pt x="6211344" y="14482"/>
                  <a:pt x="6226364" y="12538"/>
                  <a:pt x="6241002" y="8878"/>
                </a:cubicBezTo>
                <a:cubicBezTo>
                  <a:pt x="6250081" y="6608"/>
                  <a:pt x="6267635" y="0"/>
                  <a:pt x="6267635" y="0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Memory Intrusions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59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B050"/>
                </a:solidFill>
              </a:rPr>
              <a:t>Mantra:</a:t>
            </a:r>
          </a:p>
          <a:p>
            <a:pPr lvl="1"/>
            <a:r>
              <a:rPr lang="en-US" sz="4800" b="1" dirty="0">
                <a:solidFill>
                  <a:srgbClr val="00B050"/>
                </a:solidFill>
              </a:rPr>
              <a:t>Memory is Constructive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sz="5400" b="1" dirty="0" smtClean="0">
                <a:solidFill>
                  <a:srgbClr val="00B050"/>
                </a:solidFill>
              </a:rPr>
              <a:t>Mantra:</a:t>
            </a:r>
          </a:p>
          <a:p>
            <a:pPr lvl="1"/>
            <a:r>
              <a:rPr lang="en-US" sz="4800" b="1" dirty="0" smtClean="0">
                <a:solidFill>
                  <a:srgbClr val="00B050"/>
                </a:solidFill>
              </a:rPr>
              <a:t>Memory is “Top Down”</a:t>
            </a:r>
          </a:p>
          <a:p>
            <a:pPr lvl="1"/>
            <a:endParaRPr lang="en-US" sz="800" b="1" dirty="0">
              <a:solidFill>
                <a:srgbClr val="0000FF"/>
              </a:solidFill>
            </a:endParaRPr>
          </a:p>
          <a:p>
            <a:pPr lvl="1"/>
            <a:endParaRPr lang="en-US" sz="800" b="1" dirty="0" smtClean="0">
              <a:solidFill>
                <a:srgbClr val="0000FF"/>
              </a:solidFill>
            </a:endParaRPr>
          </a:p>
          <a:p>
            <a:pPr lvl="1"/>
            <a:endParaRPr lang="en-US" sz="8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File:TheC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06" y="6096000"/>
            <a:ext cx="15906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92906" y="765"/>
            <a:ext cx="2977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en.wikipedia.org/wiki/File:TheCat.png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3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Top-Down vs Bottom-Up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3429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Top-Down Process – 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“Knowledge Driven”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Requires information beyond the stimulus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Bottom-Up  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“Stimulus Driven”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Relies entirely on the neural response to stimulation</a:t>
            </a: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56722" y="5345668"/>
            <a:ext cx="275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Demo: ABC versus 12 13 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3674"/>
            <a:ext cx="2677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Here’s an oldie but goodie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Improving Memory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Mnemonics - any learning technique that aids </a:t>
            </a:r>
            <a:r>
              <a:rPr lang="en-US" b="1" dirty="0" smtClean="0">
                <a:solidFill>
                  <a:srgbClr val="0000FF"/>
                </a:solidFill>
              </a:rPr>
              <a:t>			information retention.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Method of Loci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Rhyming Schemes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Active Mental Imagery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sz="12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38400" y="76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en.wikipedia.org/wiki/File:Knucklemnemonic.jpg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6146" name="Picture 2" descr="File:Knucklemnemon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14" y="2362200"/>
            <a:ext cx="56388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Improving Retrieval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5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Encoding Specificity – The principle that 	states memory will be most effective 	when the retrieval and acquisition 	contexts are similar.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Example: A psychology professor may 	provide hints (i.e., </a:t>
            </a:r>
            <a:r>
              <a:rPr lang="en-US" b="1" dirty="0" smtClean="0">
                <a:solidFill>
                  <a:srgbClr val="FF0000"/>
                </a:solidFill>
              </a:rPr>
              <a:t>retrieval cues</a:t>
            </a:r>
            <a:r>
              <a:rPr lang="en-US" b="1" dirty="0" smtClean="0">
                <a:solidFill>
                  <a:srgbClr val="0000FF"/>
                </a:solidFill>
              </a:rPr>
              <a:t>) to an 	answer by reminding students of the 	context in which a memory was acquired.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This is the process of “context reinstatement”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sz="12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Improving Retrieval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9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“The Diving Study”  </a:t>
            </a:r>
          </a:p>
          <a:p>
            <a:pPr lvl="1"/>
            <a:r>
              <a:rPr lang="en-US" sz="1400" b="1" dirty="0" smtClean="0">
                <a:solidFill>
                  <a:srgbClr val="0000FF"/>
                </a:solidFill>
              </a:rPr>
              <a:t>CONTEXT-DEPENDENT </a:t>
            </a:r>
            <a:r>
              <a:rPr lang="en-US" sz="1400" b="1" dirty="0">
                <a:solidFill>
                  <a:srgbClr val="0000FF"/>
                </a:solidFill>
              </a:rPr>
              <a:t>MEMORY IN TWO NATURAL ENVIRONMENTS: ON LAND AND </a:t>
            </a:r>
            <a:r>
              <a:rPr lang="en-US" sz="1400" b="1" dirty="0" smtClean="0">
                <a:solidFill>
                  <a:srgbClr val="0000FF"/>
                </a:solidFill>
              </a:rPr>
              <a:t>UNDERWATER</a:t>
            </a:r>
          </a:p>
          <a:p>
            <a:pPr lvl="1"/>
            <a:r>
              <a:rPr lang="en-US" sz="1400" b="1" dirty="0" smtClean="0">
                <a:solidFill>
                  <a:srgbClr val="0000FF"/>
                </a:solidFill>
              </a:rPr>
              <a:t>Godden &amp; </a:t>
            </a:r>
            <a:r>
              <a:rPr lang="en-US" sz="1400" b="1" dirty="0" err="1" smtClean="0">
                <a:solidFill>
                  <a:srgbClr val="0000FF"/>
                </a:solidFill>
              </a:rPr>
              <a:t>Baddelley</a:t>
            </a:r>
            <a:r>
              <a:rPr lang="en-US" sz="1400" b="1" dirty="0" smtClean="0">
                <a:solidFill>
                  <a:srgbClr val="0000FF"/>
                </a:solidFill>
              </a:rPr>
              <a:t>, 1975, British Journal of Psychology 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sz="12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67614"/>
            <a:ext cx="4572638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Discussion Topics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5625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Methylphenidate &amp; Cognitive Enhancing Drugs</a:t>
            </a:r>
          </a:p>
          <a:p>
            <a:pPr lvl="1"/>
            <a:r>
              <a:rPr lang="en-US" sz="1400" dirty="0">
                <a:solidFill>
                  <a:srgbClr val="0000FF"/>
                </a:solidFill>
              </a:rPr>
              <a:t>https://en.wikipedia.org/wiki/Methylphenidate#Enhancing_performance</a:t>
            </a:r>
            <a:endParaRPr lang="en-US" sz="1400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Drug Induced Amnesia</a:t>
            </a:r>
          </a:p>
          <a:p>
            <a:pPr lvl="1"/>
            <a:r>
              <a:rPr lang="en-US" sz="1400" dirty="0">
                <a:solidFill>
                  <a:srgbClr val="0000FF"/>
                </a:solidFill>
              </a:rPr>
              <a:t>Holmes, E. A., Sandberg, A., &amp; </a:t>
            </a:r>
            <a:r>
              <a:rPr lang="en-US" sz="1400" dirty="0" err="1">
                <a:solidFill>
                  <a:srgbClr val="0000FF"/>
                </a:solidFill>
              </a:rPr>
              <a:t>Iyadurai</a:t>
            </a:r>
            <a:r>
              <a:rPr lang="en-US" sz="1400" dirty="0">
                <a:solidFill>
                  <a:srgbClr val="0000FF"/>
                </a:solidFill>
              </a:rPr>
              <a:t>, L. (2010). Erasing trauma memories. The British Journal of Psychiatry, 197(5), 414-415</a:t>
            </a:r>
            <a:r>
              <a:rPr lang="en-US" sz="1400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sz="1400" dirty="0">
                <a:solidFill>
                  <a:srgbClr val="0000FF"/>
                </a:solidFill>
              </a:rPr>
              <a:t>http://bjp.rcpsych.org/content/197/5/414.3.long</a:t>
            </a:r>
          </a:p>
          <a:p>
            <a:endParaRPr lang="en-US" dirty="0"/>
          </a:p>
        </p:txBody>
      </p:sp>
      <p:pic>
        <p:nvPicPr>
          <p:cNvPr id="8194" name="Picture 2" descr="File:Methylphenidate3Da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3892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762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en.wikipedia.org/wiki/File:Methylphenidate3Dan.gif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8196" name="Picture 4" descr="File:Methylphenidate-2D-skeletal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63938"/>
            <a:ext cx="1588390" cy="13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64286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en.wikipedia.org/wiki/File:Methylphenidate-2D-skeletal.svg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5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3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Memory Failures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43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Partial Retrieval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Tip of the Tongue Phenomena – a retrieval failure in which one can recall features of the target item, such as the first letter, or rhyming words.</a:t>
            </a:r>
            <a:endParaRPr lang="en-US" sz="12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File:Wm j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57" y="3200400"/>
            <a:ext cx="2105025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1800" y="0"/>
            <a:ext cx="3276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en.wikipedia.org/wiki/File:Wm_james.jpg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6163" y="6066390"/>
            <a:ext cx="6080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William James described the TOT phenomena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dirty="0">
                <a:solidFill>
                  <a:srgbClr val="0000FF"/>
                </a:solidFill>
              </a:rPr>
              <a:t> but not by that </a:t>
            </a:r>
            <a:r>
              <a:rPr lang="en-US" b="1" dirty="0" smtClean="0">
                <a:solidFill>
                  <a:srgbClr val="0000FF"/>
                </a:solidFill>
              </a:rPr>
              <a:t>name - in the </a:t>
            </a:r>
            <a:r>
              <a:rPr lang="en-US" b="1" i="1" dirty="0" smtClean="0">
                <a:solidFill>
                  <a:srgbClr val="0000FF"/>
                </a:solidFill>
              </a:rPr>
              <a:t>Principles of Psychology </a:t>
            </a:r>
            <a:r>
              <a:rPr lang="en-US" b="1" dirty="0" smtClean="0">
                <a:solidFill>
                  <a:srgbClr val="0000FF"/>
                </a:solidFill>
              </a:rPr>
              <a:t>(1890).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Tip of the Tongue Phenomena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File:Gray727 anterior cingulate cort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6200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24705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en.wikipedia.org/wiki/File:Gray727_anterior_cingulate_cortex.png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447800" y="54102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“The </a:t>
            </a:r>
            <a:r>
              <a:rPr lang="en-US" dirty="0"/>
              <a:t>anterior cingulate cortex shows increased activation in TOT </a:t>
            </a:r>
            <a:r>
              <a:rPr lang="en-US" dirty="0" smtClean="0"/>
              <a:t>states.”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90900" y="5779531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en.wikipedia.org/wiki/Tip_of_the_tongue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590800" y="6095405"/>
            <a:ext cx="498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PMIDs: </a:t>
            </a:r>
            <a:r>
              <a:rPr lang="en-US" dirty="0"/>
              <a:t>15670690, 19642890, 11576194  </a:t>
            </a:r>
            <a:endParaRPr lang="en-US" dirty="0" smtClean="0"/>
          </a:p>
          <a:p>
            <a:pPr algn="ctr"/>
            <a:r>
              <a:rPr lang="en-US" dirty="0"/>
              <a:t>https://www.youtube.com/watch?v=WkdIZK4F9iE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Forgetting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File:Ebbingha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16668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1498" y="5943564"/>
            <a:ext cx="2281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Hermann </a:t>
            </a:r>
            <a:r>
              <a:rPr lang="en-US" b="1" dirty="0" err="1" smtClean="0">
                <a:solidFill>
                  <a:srgbClr val="0000FF"/>
                </a:solidFill>
              </a:rPr>
              <a:t>Ebbinghaus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Germany 1850-1909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0" y="5712731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en.wikipedia.org/wiki/Hermann_Ebbinghaus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1028" name="Picture 4" descr="File:ForgettingCurv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0542"/>
            <a:ext cx="3962400" cy="339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5643737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en.wikipedia.org/wiki/File:ForgettingCurve.svg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1030" name="Picture 6" descr="R=e^{-\frac{t}{S}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14" y="1347417"/>
            <a:ext cx="2019754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76800" y="2080542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Where </a:t>
            </a:r>
            <a:r>
              <a:rPr lang="en-US" b="1" i="1" dirty="0" smtClean="0">
                <a:solidFill>
                  <a:srgbClr val="0000FF"/>
                </a:solidFill>
              </a:rPr>
              <a:t>R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is memory retention, </a:t>
            </a:r>
            <a:r>
              <a:rPr lang="en-US" b="1" i="1" dirty="0">
                <a:solidFill>
                  <a:srgbClr val="0000FF"/>
                </a:solidFill>
              </a:rPr>
              <a:t>S</a:t>
            </a:r>
            <a:r>
              <a:rPr lang="en-US" b="1" dirty="0">
                <a:solidFill>
                  <a:srgbClr val="0000FF"/>
                </a:solidFill>
              </a:rPr>
              <a:t> is the relative strength of memory, and </a:t>
            </a:r>
            <a:r>
              <a:rPr lang="en-US" b="1" i="1" dirty="0">
                <a:solidFill>
                  <a:srgbClr val="0000FF"/>
                </a:solidFill>
              </a:rPr>
              <a:t>t</a:t>
            </a:r>
            <a:r>
              <a:rPr lang="en-US" b="1" dirty="0">
                <a:solidFill>
                  <a:srgbClr val="0000FF"/>
                </a:solidFill>
              </a:rPr>
              <a:t> is </a:t>
            </a:r>
            <a:r>
              <a:rPr lang="en-US" b="1" dirty="0" smtClean="0">
                <a:solidFill>
                  <a:srgbClr val="0000FF"/>
                </a:solidFill>
              </a:rPr>
              <a:t>time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“e” is Euler’s Numbe</a:t>
            </a:r>
            <a:r>
              <a:rPr lang="en-US" b="1" dirty="0" smtClean="0">
                <a:solidFill>
                  <a:srgbClr val="0000FF"/>
                </a:solidFill>
              </a:rPr>
              <a:t>r (2.718281824…)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6927" y="2911539"/>
            <a:ext cx="3789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en.wikipedia.org/wiki/Forgetting_curve</a:t>
            </a:r>
            <a:endParaRPr lang="en-US" sz="1200" dirty="0" smtClean="0"/>
          </a:p>
          <a:p>
            <a:pPr algn="ctr"/>
            <a:endParaRPr lang="en-US" sz="1200" dirty="0" smtClean="0">
              <a:hlinkClick r:id="rId8"/>
            </a:endParaRPr>
          </a:p>
          <a:p>
            <a:pPr algn="ctr"/>
            <a:r>
              <a:rPr lang="en-US" sz="1200" dirty="0" smtClean="0">
                <a:hlinkClick r:id="rId8"/>
              </a:rPr>
              <a:t>https</a:t>
            </a:r>
            <a:r>
              <a:rPr lang="en-US" sz="1200" dirty="0">
                <a:hlinkClick r:id="rId8"/>
              </a:rPr>
              <a:t>://en.wikipedia.org/wiki/E_(mathematical_constant</a:t>
            </a:r>
            <a:r>
              <a:rPr lang="en-US" sz="1200" dirty="0" smtClean="0">
                <a:hlinkClick r:id="rId8"/>
              </a:rPr>
              <a:t>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3547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Forgetting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7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Two Factors That Influence Forgetting</a:t>
            </a: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Retention </a:t>
            </a:r>
            <a:r>
              <a:rPr lang="en-US" b="1" dirty="0">
                <a:solidFill>
                  <a:srgbClr val="0000FF"/>
                </a:solidFill>
              </a:rPr>
              <a:t>Interval – Time between learning </a:t>
            </a:r>
            <a:r>
              <a:rPr lang="en-US" b="1" dirty="0" smtClean="0">
                <a:solidFill>
                  <a:srgbClr val="0000FF"/>
                </a:solidFill>
              </a:rPr>
              <a:t>and 				  retrieval</a:t>
            </a:r>
            <a:endParaRPr lang="en-US" sz="8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New Learning– recently acquired information 				disrupts memory of older 				information.</a:t>
            </a: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Note: These two factors tend to be correlated. </a:t>
            </a:r>
          </a:p>
          <a:p>
            <a:pPr lvl="1"/>
            <a:endParaRPr lang="en-US" sz="8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Memory Intrusions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562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Proactive Interference -  the phenomenon 	that occurs when previously learned 	information impedes </a:t>
            </a: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>
                <a:solidFill>
                  <a:srgbClr val="0000FF"/>
                </a:solidFill>
              </a:rPr>
              <a:t>recall of newly 	learned information.</a:t>
            </a:r>
            <a:endParaRPr lang="en-US" sz="1200" b="1" dirty="0">
              <a:solidFill>
                <a:srgbClr val="0000FF"/>
              </a:solidFill>
            </a:endParaRP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The old disrupts the new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Retroactive </a:t>
            </a:r>
            <a:r>
              <a:rPr lang="en-US" b="1" dirty="0">
                <a:solidFill>
                  <a:srgbClr val="0000FF"/>
                </a:solidFill>
              </a:rPr>
              <a:t>Interference -  the </a:t>
            </a:r>
            <a:r>
              <a:rPr lang="en-US" b="1" dirty="0" smtClean="0">
                <a:solidFill>
                  <a:srgbClr val="0000FF"/>
                </a:solidFill>
              </a:rPr>
              <a:t>phenomenon </a:t>
            </a:r>
            <a:r>
              <a:rPr lang="en-US" b="1" dirty="0">
                <a:solidFill>
                  <a:srgbClr val="0000FF"/>
                </a:solidFill>
              </a:rPr>
              <a:t>	that occurs when </a:t>
            </a:r>
            <a:r>
              <a:rPr lang="en-US" b="1" dirty="0" smtClean="0">
                <a:solidFill>
                  <a:srgbClr val="0000FF"/>
                </a:solidFill>
              </a:rPr>
              <a:t>newly </a:t>
            </a:r>
            <a:r>
              <a:rPr lang="en-US" b="1" dirty="0">
                <a:solidFill>
                  <a:srgbClr val="0000FF"/>
                </a:solidFill>
              </a:rPr>
              <a:t>learned 	information </a:t>
            </a:r>
            <a:r>
              <a:rPr lang="en-US" b="1" dirty="0" smtClean="0">
                <a:solidFill>
                  <a:srgbClr val="0000FF"/>
                </a:solidFill>
              </a:rPr>
              <a:t>impedes the </a:t>
            </a:r>
            <a:r>
              <a:rPr lang="en-US" b="1" dirty="0">
                <a:solidFill>
                  <a:srgbClr val="0000FF"/>
                </a:solidFill>
              </a:rPr>
              <a:t>recall of </a:t>
            </a:r>
            <a:r>
              <a:rPr lang="en-US" b="1" dirty="0" smtClean="0">
                <a:solidFill>
                  <a:srgbClr val="0000FF"/>
                </a:solidFill>
              </a:rPr>
              <a:t>	previously learned information.</a:t>
            </a:r>
            <a:endParaRPr lang="en-US" sz="1200" b="1" dirty="0">
              <a:solidFill>
                <a:srgbClr val="0000FF"/>
              </a:solidFill>
            </a:endParaRP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The new disrupts the old</a:t>
            </a:r>
          </a:p>
          <a:p>
            <a:endParaRPr lang="en-US" sz="12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76600" y="16406"/>
            <a:ext cx="335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hlinkClick r:id="rId2"/>
              </a:rPr>
              <a:t>http://en.wikipedia.org/wiki/Interference_theory</a:t>
            </a:r>
            <a:endParaRPr 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Memory Intrusions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File:Prefrontal cort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493227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5600" y="15240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en.wikipedia.org/wiki/File:Prefrontal_cortex.png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222612" y="5715000"/>
            <a:ext cx="5244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fMRI evidence suggests the prefrontal cortex helps to resolve (overcome) proactive interference.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PMID:  17904389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Memory Intrusions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5625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Anterograde </a:t>
            </a:r>
            <a:r>
              <a:rPr lang="en-US" b="1" dirty="0">
                <a:solidFill>
                  <a:srgbClr val="0000FF"/>
                </a:solidFill>
              </a:rPr>
              <a:t>Amnesia – A memory deficit in 	which the patient </a:t>
            </a:r>
            <a:r>
              <a:rPr lang="en-US" b="1" dirty="0" smtClean="0">
                <a:solidFill>
                  <a:srgbClr val="0000FF"/>
                </a:solidFill>
              </a:rPr>
              <a:t>is unable to form 	memories of information acquired after 	brain trauma.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Retrograde Amnesia – A memory deficit in 	which the patient loses information 	acquired before the brain trauma.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sz="1200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60"/>
            <a:ext cx="8229600" cy="787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Memory Intrusions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5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Misinformation Effect – the phenomenon in 	which memory becomes less accurate 	because of post event information.</a:t>
            </a:r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File:Elizabeth Loftus-TAM 9-July 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74" y="3120501"/>
            <a:ext cx="1727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6149" y="5715000"/>
            <a:ext cx="2115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Dr. Elizabeth Loftus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Memory Researcher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Born 1944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3507" y="3699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en.wikipedia.org/wiki/Misinformation_effect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2211257" y="304800"/>
            <a:ext cx="4721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en.wikipedia.org/wiki/File:Elizabeth_Loftus-TAM_9-July_2011.JPG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3076" name="Picture 4" descr="File:DisneylandCast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2017" y="60198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en.wikipedia.org/wiki/File:DisneylandCastle.JPG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3082" name="Picture 10" descr="File:FB-111 Bugs Bunny Nose Art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57" y="3429000"/>
            <a:ext cx="3078528" cy="21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5690" y="6386134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commons.wikimedia.org/wiki/File:FB-111_Bugs_Bunny_Nose_Art.jpeg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95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425</Words>
  <Application>Microsoft Office PowerPoint</Application>
  <PresentationFormat>On-screen Show (4:3)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Memory:</vt:lpstr>
      <vt:lpstr>Memory Failures</vt:lpstr>
      <vt:lpstr>Tip of the Tongue Phenomena</vt:lpstr>
      <vt:lpstr>Forgetting</vt:lpstr>
      <vt:lpstr>Forgetting</vt:lpstr>
      <vt:lpstr>Memory Intrusions</vt:lpstr>
      <vt:lpstr>Memory Intrusions</vt:lpstr>
      <vt:lpstr>Memory Intrusions</vt:lpstr>
      <vt:lpstr>Memory Intrusions</vt:lpstr>
      <vt:lpstr>Memory Intrusions</vt:lpstr>
      <vt:lpstr>Memory Intrusions</vt:lpstr>
      <vt:lpstr>Memory Intrusions</vt:lpstr>
      <vt:lpstr>Top-Down vs Bottom-Up</vt:lpstr>
      <vt:lpstr>Improving Memory</vt:lpstr>
      <vt:lpstr>Improving Retrieval</vt:lpstr>
      <vt:lpstr>Improving Retrieval</vt:lpstr>
      <vt:lpstr>Discussion Topics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220</cp:revision>
  <cp:lastPrinted>2014-01-23T23:58:50Z</cp:lastPrinted>
  <dcterms:created xsi:type="dcterms:W3CDTF">2014-01-20T19:44:22Z</dcterms:created>
  <dcterms:modified xsi:type="dcterms:W3CDTF">2017-10-03T13:02:19Z</dcterms:modified>
</cp:coreProperties>
</file>