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441" r:id="rId2"/>
    <p:sldId id="437" r:id="rId3"/>
    <p:sldId id="412" r:id="rId4"/>
    <p:sldId id="424" r:id="rId5"/>
    <p:sldId id="419" r:id="rId6"/>
    <p:sldId id="427" r:id="rId7"/>
    <p:sldId id="425" r:id="rId8"/>
    <p:sldId id="426" r:id="rId9"/>
    <p:sldId id="428" r:id="rId10"/>
    <p:sldId id="430" r:id="rId11"/>
    <p:sldId id="431" r:id="rId12"/>
    <p:sldId id="420" r:id="rId13"/>
    <p:sldId id="440" r:id="rId14"/>
    <p:sldId id="421" r:id="rId15"/>
    <p:sldId id="422" r:id="rId16"/>
    <p:sldId id="416" r:id="rId17"/>
    <p:sldId id="417" r:id="rId18"/>
    <p:sldId id="435" r:id="rId19"/>
    <p:sldId id="418" r:id="rId20"/>
    <p:sldId id="436" r:id="rId21"/>
    <p:sldId id="432" r:id="rId22"/>
    <p:sldId id="423" r:id="rId23"/>
    <p:sldId id="438" r:id="rId24"/>
    <p:sldId id="439" r:id="rId25"/>
    <p:sldId id="434" r:id="rId26"/>
    <p:sldId id="264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57779-D9C7-4AEC-A5BE-30E95AD42DBC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99EC2-C5CF-459C-A7A4-9E6F2B5BF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767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229C4-160B-4C33-A4D8-1210388988E9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EE6C1-FB39-410B-B002-F17E0C508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26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941C-4825-416C-913A-FA15D6A21D41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9E69-9D45-46E6-89DB-568A4A50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212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941C-4825-416C-913A-FA15D6A21D41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9E69-9D45-46E6-89DB-568A4A50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31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941C-4825-416C-913A-FA15D6A21D41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9E69-9D45-46E6-89DB-568A4A50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29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941C-4825-416C-913A-FA15D6A21D41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9E69-9D45-46E6-89DB-568A4A50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53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941C-4825-416C-913A-FA15D6A21D41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9E69-9D45-46E6-89DB-568A4A50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736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941C-4825-416C-913A-FA15D6A21D41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9E69-9D45-46E6-89DB-568A4A50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2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941C-4825-416C-913A-FA15D6A21D41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9E69-9D45-46E6-89DB-568A4A50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38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941C-4825-416C-913A-FA15D6A21D41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9E69-9D45-46E6-89DB-568A4A50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732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941C-4825-416C-913A-FA15D6A21D41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9E69-9D45-46E6-89DB-568A4A50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26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941C-4825-416C-913A-FA15D6A21D41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9E69-9D45-46E6-89DB-568A4A50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33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941C-4825-416C-913A-FA15D6A21D41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9E69-9D45-46E6-89DB-568A4A50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228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A941C-4825-416C-913A-FA15D6A21D41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B9E69-9D45-46E6-89DB-568A4A50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4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Place_Cell_Spiking_Activity_Example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File:Place_Cell_Spiking_Activity_Example.pn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Cito_Eindtoets_Basisonderwijs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en.wikipedia.org/wiki/File:Matura2005_ILOSzczecin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Multistore_model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Serial_position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Hippocampus_and_seahorse_cropped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Gray739-emphasizing-hippocampus.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MRI_Location_Hippocampus_up.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en.wikipedia.org/wiki/File:Hippocampus.gi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38200" y="457200"/>
            <a:ext cx="7772400" cy="1470025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Memory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8827" y="2819400"/>
            <a:ext cx="741177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</a:rPr>
              <a:t>Memory Processes</a:t>
            </a:r>
          </a:p>
          <a:p>
            <a:pPr algn="ctr"/>
            <a:r>
              <a:rPr lang="en-US" sz="7200" b="1" dirty="0" smtClean="0">
                <a:solidFill>
                  <a:srgbClr val="FF0000"/>
                </a:solidFill>
              </a:rPr>
              <a:t>&amp;</a:t>
            </a:r>
          </a:p>
          <a:p>
            <a:pPr algn="ctr"/>
            <a:r>
              <a:rPr lang="en-US" sz="7200" b="1" dirty="0" smtClean="0">
                <a:solidFill>
                  <a:srgbClr val="FF0000"/>
                </a:solidFill>
              </a:rPr>
              <a:t>3 Stage Model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58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61960"/>
            <a:ext cx="8229600" cy="78744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Hippocampus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42" name="Picture 2" descr="File:Place Cell Spiking Activity Exam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7620000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57400" y="152400"/>
            <a:ext cx="518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en.wikipedia.org/wiki/File:Place_Cell_Spiking_Activity_Example.png</a:t>
            </a:r>
            <a:endParaRPr lang="en-US" sz="1200" dirty="0" smtClean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9957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61960"/>
            <a:ext cx="8229600" cy="78744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Figure Caption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57400" y="152400"/>
            <a:ext cx="518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http://</a:t>
            </a:r>
            <a:r>
              <a:rPr lang="en-US" sz="1200" dirty="0" smtClean="0">
                <a:hlinkClick r:id="rId2"/>
              </a:rPr>
              <a:t>en.wikipedia.org/wiki/File:Place_Cell_Spiking_Activity_Example.png</a:t>
            </a:r>
            <a:endParaRPr lang="en-US" sz="1200" dirty="0" smtClean="0"/>
          </a:p>
          <a:p>
            <a:endParaRPr lang="en-US" sz="1200" dirty="0"/>
          </a:p>
        </p:txBody>
      </p:sp>
      <p:sp>
        <p:nvSpPr>
          <p:cNvPr id="2" name="Rectangle 1"/>
          <p:cNvSpPr/>
          <p:nvPr/>
        </p:nvSpPr>
        <p:spPr>
          <a:xfrm>
            <a:off x="1600200" y="1447800"/>
            <a:ext cx="6477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“Spatial </a:t>
            </a:r>
            <a:r>
              <a:rPr lang="en-US" sz="2800" dirty="0"/>
              <a:t>firing patterns of 8 place cells recorded from the CA1 layer of a rat. The rat ran back and forth along an elevated track, stopping at each end to eat a small food reward. Dots indicate positions where action potentials were recorded, with color indicating which neuron emitted that action potential</a:t>
            </a:r>
            <a:r>
              <a:rPr lang="en-US" sz="2800" dirty="0" smtClean="0"/>
              <a:t>.”</a:t>
            </a:r>
          </a:p>
          <a:p>
            <a:endParaRPr lang="en-US" sz="2800" dirty="0"/>
          </a:p>
          <a:p>
            <a:r>
              <a:rPr lang="en-US" sz="2800" dirty="0" smtClean="0">
                <a:solidFill>
                  <a:srgbClr val="00B050"/>
                </a:solidFill>
              </a:rPr>
              <a:t>Note: You will frequently see “CA1”, “CA2”, “CA3” to refer to specific subsections of the Hippocampus’ </a:t>
            </a:r>
            <a:r>
              <a:rPr lang="en-US" sz="2800" b="1" dirty="0" err="1">
                <a:solidFill>
                  <a:srgbClr val="00B050"/>
                </a:solidFill>
              </a:rPr>
              <a:t>cornu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ammonis</a:t>
            </a:r>
            <a:r>
              <a:rPr lang="en-US" sz="2800" b="1" dirty="0" smtClean="0">
                <a:solidFill>
                  <a:srgbClr val="00B050"/>
                </a:solidFill>
              </a:rPr>
              <a:t> (CA)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42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61960"/>
            <a:ext cx="8229600" cy="78744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Memory Processes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59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Retrieval – The use of stored information.</a:t>
            </a:r>
          </a:p>
          <a:p>
            <a:endParaRPr lang="en-US" b="1" dirty="0">
              <a:solidFill>
                <a:srgbClr val="0000FF"/>
              </a:solidFill>
            </a:endParaRP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Recall – A type of retrieval that requires 			 information about a previously 			 presented stimulus that is not 				 currently in the environment. </a:t>
            </a:r>
          </a:p>
          <a:p>
            <a:endParaRPr lang="en-US" b="1" dirty="0">
              <a:solidFill>
                <a:srgbClr val="0000FF"/>
              </a:solidFill>
            </a:endParaRP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Recognition</a:t>
            </a:r>
            <a:r>
              <a:rPr lang="en-US" b="1" dirty="0">
                <a:solidFill>
                  <a:srgbClr val="0000FF"/>
                </a:solidFill>
              </a:rPr>
              <a:t>– A type of retrieval that requires 			</a:t>
            </a:r>
            <a:r>
              <a:rPr lang="en-US" b="1" dirty="0" smtClean="0">
                <a:solidFill>
                  <a:srgbClr val="0000FF"/>
                </a:solidFill>
              </a:rPr>
              <a:t>judging a stimulus that is physically 			present in the environment.  </a:t>
            </a:r>
            <a:endParaRPr lang="en-US" b="1" dirty="0">
              <a:solidFill>
                <a:srgbClr val="0000FF"/>
              </a:solidFill>
            </a:endParaRPr>
          </a:p>
          <a:p>
            <a:pPr lvl="3"/>
            <a:endParaRPr lang="en-US" b="1" dirty="0" smtClean="0">
              <a:solidFill>
                <a:srgbClr val="0000FF"/>
              </a:solidFill>
            </a:endParaRPr>
          </a:p>
          <a:p>
            <a:endParaRPr lang="en-US" sz="1200" b="1" dirty="0">
              <a:solidFill>
                <a:srgbClr val="0000FF"/>
              </a:solidFill>
            </a:endParaRPr>
          </a:p>
          <a:p>
            <a:pPr lvl="1"/>
            <a:endParaRPr lang="en-US" b="1" dirty="0" smtClean="0">
              <a:solidFill>
                <a:srgbClr val="0000FF"/>
              </a:solidFill>
              <a:effectLst/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06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61960"/>
            <a:ext cx="8229600" cy="78744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Recognition 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0200"/>
            <a:ext cx="7340600" cy="49403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27300" y="223460"/>
            <a:ext cx="3962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https://commons.wikimedia.org/wiki/File:Oppstilling-2.jpg</a:t>
            </a:r>
          </a:p>
        </p:txBody>
      </p:sp>
      <p:sp>
        <p:nvSpPr>
          <p:cNvPr id="7" name="Rectangle 6"/>
          <p:cNvSpPr/>
          <p:nvPr/>
        </p:nvSpPr>
        <p:spPr>
          <a:xfrm>
            <a:off x="3807282" y="1149400"/>
            <a:ext cx="1444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Police Lineup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57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817" y="361960"/>
            <a:ext cx="8961783" cy="78744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Multiple Choice Tests Rely on Recognition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7526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Discussion Question - What are the costs &amp; benefits of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	colleges &amp; </a:t>
            </a:r>
            <a:r>
              <a:rPr lang="en-US" b="1" dirty="0" smtClean="0">
                <a:solidFill>
                  <a:srgbClr val="00B050"/>
                </a:solidFill>
              </a:rPr>
              <a:t>universities </a:t>
            </a:r>
            <a:r>
              <a:rPr lang="en-US" b="1" dirty="0" smtClean="0">
                <a:solidFill>
                  <a:srgbClr val="00B050"/>
                </a:solidFill>
              </a:rPr>
              <a:t>“going </a:t>
            </a:r>
            <a:r>
              <a:rPr lang="en-US" b="1" dirty="0">
                <a:solidFill>
                  <a:srgbClr val="00B050"/>
                </a:solidFill>
              </a:rPr>
              <a:t>Test Optional”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	i.e</a:t>
            </a:r>
            <a:r>
              <a:rPr lang="en-US" b="1" dirty="0">
                <a:solidFill>
                  <a:srgbClr val="00B050"/>
                </a:solidFill>
              </a:rPr>
              <a:t>., not requiring applicants to submit </a:t>
            </a:r>
            <a:r>
              <a:rPr lang="en-US" b="1" dirty="0" smtClean="0">
                <a:solidFill>
                  <a:srgbClr val="00B050"/>
                </a:solidFill>
              </a:rPr>
              <a:t>	standardized test scores</a:t>
            </a:r>
            <a:r>
              <a:rPr lang="en-US" b="1" dirty="0">
                <a:solidFill>
                  <a:srgbClr val="00B050"/>
                </a:solidFill>
              </a:rPr>
              <a:t>?</a:t>
            </a: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endParaRPr lang="en-US" sz="1200" b="1" dirty="0">
              <a:solidFill>
                <a:srgbClr val="0000FF"/>
              </a:solidFill>
            </a:endParaRPr>
          </a:p>
          <a:p>
            <a:pPr lvl="1"/>
            <a:endParaRPr lang="en-US" b="1" dirty="0" smtClean="0">
              <a:solidFill>
                <a:srgbClr val="0000FF"/>
              </a:solidFill>
              <a:effectLst/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File:Cito Eindtoets Basisonderwij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4980"/>
            <a:ext cx="464820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817" y="2944647"/>
            <a:ext cx="48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en.wikipedia.org/wiki/File:Cito_Eindtoets_Basisonderwijs.JPG</a:t>
            </a:r>
            <a:endParaRPr lang="en-US" sz="1200" dirty="0" smtClean="0"/>
          </a:p>
          <a:p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4830417" y="2943315"/>
            <a:ext cx="41611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http://</a:t>
            </a:r>
            <a:r>
              <a:rPr lang="en-US" sz="1200" dirty="0" smtClean="0">
                <a:hlinkClick r:id="rId4"/>
              </a:rPr>
              <a:t>en.wikipedia.org/wiki/File:Matura2005_ILOSzczecin.jpg</a:t>
            </a:r>
            <a:endParaRPr lang="en-US" sz="1200" dirty="0" smtClean="0"/>
          </a:p>
          <a:p>
            <a:endParaRPr lang="en-US" sz="1200" dirty="0"/>
          </a:p>
        </p:txBody>
      </p:sp>
      <p:pic>
        <p:nvPicPr>
          <p:cNvPr id="1028" name="Picture 4" descr="File:Matura2005 ILOSzczeci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21" y="3406312"/>
            <a:ext cx="5595979" cy="348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38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61960"/>
            <a:ext cx="8229600" cy="78744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Three-Stage Model of Memory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 descr="File:Multistore model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00"/>
          <a:stretch/>
        </p:blipFill>
        <p:spPr bwMode="auto">
          <a:xfrm>
            <a:off x="304800" y="2133600"/>
            <a:ext cx="8655081" cy="216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00400" y="-6626"/>
            <a:ext cx="36728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en.wikipedia.org/wiki/File:Multistore_model.png</a:t>
            </a:r>
            <a:endParaRPr lang="en-US" sz="1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3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61960"/>
            <a:ext cx="8229600" cy="78744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Sensory Memory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19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Sensory Memory </a:t>
            </a:r>
            <a:r>
              <a:rPr lang="en-US" b="1" dirty="0" smtClean="0">
                <a:solidFill>
                  <a:srgbClr val="0000FF"/>
                </a:solidFill>
              </a:rPr>
              <a:t>– “holds </a:t>
            </a:r>
            <a:r>
              <a:rPr lang="en-US" b="1" dirty="0">
                <a:solidFill>
                  <a:srgbClr val="0000FF"/>
                </a:solidFill>
              </a:rPr>
              <a:t>sensory information </a:t>
            </a:r>
            <a:r>
              <a:rPr lang="en-US" b="1" dirty="0" smtClean="0">
                <a:solidFill>
                  <a:srgbClr val="0000FF"/>
                </a:solidFill>
              </a:rPr>
              <a:t>	for </a:t>
            </a:r>
            <a:r>
              <a:rPr lang="en-US" b="1" dirty="0">
                <a:solidFill>
                  <a:srgbClr val="0000FF"/>
                </a:solidFill>
              </a:rPr>
              <a:t>a few seconds or less after an item is </a:t>
            </a:r>
            <a:r>
              <a:rPr lang="en-US" b="1" dirty="0" smtClean="0">
                <a:solidFill>
                  <a:srgbClr val="0000FF"/>
                </a:solidFill>
              </a:rPr>
              <a:t>	perceived.” </a:t>
            </a:r>
            <a:r>
              <a:rPr lang="en-US" sz="1200" b="1" dirty="0">
                <a:solidFill>
                  <a:srgbClr val="0000FF"/>
                </a:solidFill>
              </a:rPr>
              <a:t>http://en.wikipedia.org/wiki/Memory#Sensory_memory</a:t>
            </a:r>
          </a:p>
          <a:p>
            <a:pPr lvl="1"/>
            <a:endParaRPr lang="en-US" b="1" dirty="0" smtClean="0">
              <a:solidFill>
                <a:srgbClr val="0000FF"/>
              </a:solidFill>
            </a:endParaRP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Iconic Memory  </a:t>
            </a:r>
          </a:p>
          <a:p>
            <a:pPr lvl="2"/>
            <a:r>
              <a:rPr lang="en-US" b="1" dirty="0" smtClean="0">
                <a:solidFill>
                  <a:srgbClr val="0000FF"/>
                </a:solidFill>
              </a:rPr>
              <a:t>fast </a:t>
            </a:r>
            <a:r>
              <a:rPr lang="en-US" b="1" dirty="0">
                <a:solidFill>
                  <a:srgbClr val="0000FF"/>
                </a:solidFill>
              </a:rPr>
              <a:t>decaying store of visual </a:t>
            </a:r>
            <a:r>
              <a:rPr lang="en-US" b="1" dirty="0" smtClean="0">
                <a:solidFill>
                  <a:srgbClr val="0000FF"/>
                </a:solidFill>
              </a:rPr>
              <a:t>information</a:t>
            </a:r>
            <a:endParaRPr lang="en-US" b="1" dirty="0">
              <a:solidFill>
                <a:srgbClr val="0000FF"/>
              </a:solidFill>
            </a:endParaRPr>
          </a:p>
          <a:p>
            <a:pPr lvl="1"/>
            <a:endParaRPr lang="en-US" b="1" dirty="0" smtClean="0">
              <a:solidFill>
                <a:srgbClr val="0000FF"/>
              </a:solidFill>
            </a:endParaRP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Echoic </a:t>
            </a:r>
            <a:r>
              <a:rPr lang="en-US" b="1" dirty="0">
                <a:solidFill>
                  <a:srgbClr val="0000FF"/>
                </a:solidFill>
              </a:rPr>
              <a:t>Memory  </a:t>
            </a:r>
          </a:p>
          <a:p>
            <a:pPr lvl="2"/>
            <a:r>
              <a:rPr lang="en-US" b="1" dirty="0">
                <a:solidFill>
                  <a:srgbClr val="0000FF"/>
                </a:solidFill>
              </a:rPr>
              <a:t>fast decaying store of </a:t>
            </a:r>
            <a:r>
              <a:rPr lang="en-US" b="1" dirty="0" smtClean="0">
                <a:solidFill>
                  <a:srgbClr val="0000FF"/>
                </a:solidFill>
              </a:rPr>
              <a:t>auditory information</a:t>
            </a:r>
            <a:endParaRPr lang="en-US" b="1" dirty="0">
              <a:solidFill>
                <a:srgbClr val="0000FF"/>
              </a:solidFill>
            </a:endParaRPr>
          </a:p>
          <a:p>
            <a:pPr lvl="1"/>
            <a:endParaRPr lang="en-US" b="1" dirty="0" smtClean="0">
              <a:solidFill>
                <a:srgbClr val="0000FF"/>
              </a:solidFill>
            </a:endParaRP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Haptic </a:t>
            </a:r>
            <a:r>
              <a:rPr lang="en-US" b="1" dirty="0">
                <a:solidFill>
                  <a:srgbClr val="0000FF"/>
                </a:solidFill>
              </a:rPr>
              <a:t>Memory  </a:t>
            </a:r>
          </a:p>
          <a:p>
            <a:pPr lvl="2"/>
            <a:r>
              <a:rPr lang="en-US" b="1" dirty="0">
                <a:solidFill>
                  <a:srgbClr val="0000FF"/>
                </a:solidFill>
              </a:rPr>
              <a:t>fast decaying store of </a:t>
            </a:r>
            <a:r>
              <a:rPr lang="en-US" b="1" dirty="0" smtClean="0">
                <a:solidFill>
                  <a:srgbClr val="0000FF"/>
                </a:solidFill>
              </a:rPr>
              <a:t>tactile (“touch”) </a:t>
            </a:r>
            <a:r>
              <a:rPr lang="en-US" b="1" dirty="0">
                <a:solidFill>
                  <a:srgbClr val="0000FF"/>
                </a:solidFill>
              </a:rPr>
              <a:t>information</a:t>
            </a:r>
          </a:p>
          <a:p>
            <a:pPr lvl="1"/>
            <a:endParaRPr lang="en-US" b="1" dirty="0" smtClean="0">
              <a:solidFill>
                <a:srgbClr val="0000FF"/>
              </a:solidFill>
              <a:effectLst/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28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61960"/>
            <a:ext cx="8229600" cy="78744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Short Term Memory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919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Short Term (Working) </a:t>
            </a:r>
            <a:r>
              <a:rPr lang="en-US" b="1" dirty="0" smtClean="0">
                <a:solidFill>
                  <a:srgbClr val="0000FF"/>
                </a:solidFill>
              </a:rPr>
              <a:t>Memory – a type of 	memory that operates in the seconds to 	minutes time scale, with a limited 	capacity. </a:t>
            </a:r>
          </a:p>
          <a:p>
            <a:endParaRPr lang="en-US" b="1" dirty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Miller’s Magic Number – The alleged capacity 	of short term memory (STM) is 	approximately 7 items </a:t>
            </a:r>
            <a:r>
              <a:rPr lang="en-US" b="1" u="sng" dirty="0" smtClean="0">
                <a:solidFill>
                  <a:srgbClr val="0000FF"/>
                </a:solidFill>
              </a:rPr>
              <a:t>+</a:t>
            </a:r>
            <a:r>
              <a:rPr lang="en-US" b="1" dirty="0" smtClean="0">
                <a:solidFill>
                  <a:srgbClr val="0000FF"/>
                </a:solidFill>
              </a:rPr>
              <a:t> 2.</a:t>
            </a:r>
            <a:endParaRPr lang="en-US" sz="1200" b="1" dirty="0">
              <a:solidFill>
                <a:srgbClr val="0000FF"/>
              </a:solidFill>
            </a:endParaRPr>
          </a:p>
          <a:p>
            <a:pPr lvl="1"/>
            <a:endParaRPr lang="en-US" sz="800" b="1" dirty="0">
              <a:solidFill>
                <a:srgbClr val="0000FF"/>
              </a:solidFill>
            </a:endParaRPr>
          </a:p>
          <a:p>
            <a:pPr lvl="1"/>
            <a:endParaRPr lang="en-US" b="1" dirty="0" smtClean="0">
              <a:solidFill>
                <a:srgbClr val="0000FF"/>
              </a:solidFill>
              <a:effectLst/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53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61960"/>
            <a:ext cx="8229600" cy="78744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Short Term Memory Phenomena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599"/>
          </a:xfrm>
        </p:spPr>
        <p:txBody>
          <a:bodyPr>
            <a:normAutofit lnSpcReduction="10000"/>
          </a:bodyPr>
          <a:lstStyle/>
          <a:p>
            <a:pPr lvl="1"/>
            <a:r>
              <a:rPr lang="en-US" b="1" dirty="0" smtClean="0">
                <a:solidFill>
                  <a:srgbClr val="0000FF"/>
                </a:solidFill>
              </a:rPr>
              <a:t>Chunking – The process of organizing 				(“recoding”) information to-be-			remembered by grouping / combining 		items into larger units.</a:t>
            </a:r>
          </a:p>
          <a:p>
            <a:pPr lvl="1"/>
            <a:endParaRPr lang="en-US" b="1" dirty="0">
              <a:solidFill>
                <a:srgbClr val="0000FF"/>
              </a:solidFill>
            </a:endParaRP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Mantra: Organization is a key to memory!</a:t>
            </a:r>
          </a:p>
          <a:p>
            <a:pPr lvl="2"/>
            <a:r>
              <a:rPr lang="en-US" b="1" dirty="0" smtClean="0">
                <a:solidFill>
                  <a:srgbClr val="0000FF"/>
                </a:solidFill>
              </a:rPr>
              <a:t>Experts often have the same memory capacity as novices, but </a:t>
            </a:r>
            <a:r>
              <a:rPr lang="en-US" b="1" i="1" u="sng" dirty="0" smtClean="0">
                <a:solidFill>
                  <a:srgbClr val="0000FF"/>
                </a:solidFill>
              </a:rPr>
              <a:t>organize</a:t>
            </a:r>
            <a:r>
              <a:rPr lang="en-US" b="1" dirty="0" smtClean="0">
                <a:solidFill>
                  <a:srgbClr val="0000FF"/>
                </a:solidFill>
              </a:rPr>
              <a:t> information differently.</a:t>
            </a:r>
            <a:endParaRPr lang="en-US" b="1" dirty="0">
              <a:solidFill>
                <a:srgbClr val="0000FF"/>
              </a:solidFill>
            </a:endParaRPr>
          </a:p>
          <a:p>
            <a:pPr lvl="1"/>
            <a:endParaRPr lang="en-US" b="1" dirty="0" smtClean="0">
              <a:solidFill>
                <a:srgbClr val="0000FF"/>
              </a:solidFill>
            </a:endParaRP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Maintenance (Rote) Rehearsal – The act of 			repeating (silently or aloud) information 		to-be-remembered.  </a:t>
            </a:r>
            <a:endParaRPr lang="en-US" b="1" dirty="0">
              <a:solidFill>
                <a:srgbClr val="0000FF"/>
              </a:solidFill>
            </a:endParaRPr>
          </a:p>
          <a:p>
            <a:pPr lvl="1"/>
            <a:endParaRPr lang="en-US" sz="800" b="1" dirty="0">
              <a:solidFill>
                <a:srgbClr val="0000FF"/>
              </a:solidFill>
            </a:endParaRPr>
          </a:p>
          <a:p>
            <a:pPr lvl="1"/>
            <a:endParaRPr lang="en-US" b="1" dirty="0" smtClean="0">
              <a:solidFill>
                <a:srgbClr val="0000FF"/>
              </a:solidFill>
              <a:effectLst/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16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61960"/>
            <a:ext cx="8229600" cy="78744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Long Term Memory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76799"/>
          </a:xfrm>
        </p:spPr>
        <p:txBody>
          <a:bodyPr>
            <a:normAutofit fontScale="925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Long Term </a:t>
            </a:r>
            <a:r>
              <a:rPr lang="en-US" b="1" dirty="0" smtClean="0">
                <a:solidFill>
                  <a:srgbClr val="0000FF"/>
                </a:solidFill>
              </a:rPr>
              <a:t>Memory (LTM) – a type of memory 	that operates on the time scale of minutes to 	years, with a comparatively large capacity.</a:t>
            </a:r>
          </a:p>
          <a:p>
            <a:endParaRPr lang="en-US" b="1" dirty="0" smtClean="0">
              <a:solidFill>
                <a:srgbClr val="00B050"/>
              </a:solidFill>
            </a:endParaRPr>
          </a:p>
          <a:p>
            <a:r>
              <a:rPr lang="en-US" b="1" dirty="0" smtClean="0">
                <a:solidFill>
                  <a:srgbClr val="00B050"/>
                </a:solidFill>
              </a:rPr>
              <a:t>Analogy: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STM </a:t>
            </a:r>
            <a:r>
              <a:rPr lang="en-US" b="1" dirty="0" smtClean="0">
                <a:solidFill>
                  <a:srgbClr val="0000FF"/>
                </a:solidFill>
                <a:sym typeface="Wingdings" panose="05000000000000000000" pitchFamily="2" charset="2"/>
              </a:rPr>
              <a:t> A book that you hold on your lap now</a:t>
            </a:r>
          </a:p>
          <a:p>
            <a:pPr lvl="2"/>
            <a:r>
              <a:rPr lang="en-US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Or, the individual file currently open on your computer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  <a:sym typeface="Wingdings" panose="05000000000000000000" pitchFamily="2" charset="2"/>
              </a:rPr>
              <a:t>LTM  The entire library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endParaRPr lang="en-US" b="1" dirty="0" smtClean="0">
              <a:solidFill>
                <a:srgbClr val="00B050"/>
              </a:solidFill>
            </a:endParaRPr>
          </a:p>
          <a:p>
            <a:pPr lvl="2"/>
            <a:r>
              <a:rPr lang="en-US" b="1" dirty="0" smtClean="0">
                <a:solidFill>
                  <a:srgbClr val="00B050"/>
                </a:solidFill>
              </a:rPr>
              <a:t>Or, all the files on your computer drive</a:t>
            </a:r>
            <a:endParaRPr lang="en-US" b="1" dirty="0">
              <a:solidFill>
                <a:srgbClr val="00B050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pPr lvl="1"/>
            <a:endParaRPr lang="en-US" sz="800" b="1" dirty="0">
              <a:solidFill>
                <a:srgbClr val="0000FF"/>
              </a:solidFill>
            </a:endParaRPr>
          </a:p>
          <a:p>
            <a:pPr marL="457200" lvl="1" indent="0">
              <a:buNone/>
            </a:pPr>
            <a:endParaRPr lang="en-US" b="1" dirty="0" smtClean="0">
              <a:solidFill>
                <a:srgbClr val="0000FF"/>
              </a:solidFill>
              <a:effectLst/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38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61960"/>
            <a:ext cx="8229600" cy="78744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Memory: Motivation / Definition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59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“Memory is the glue that binds our mental life together.”</a:t>
            </a:r>
          </a:p>
          <a:p>
            <a:pPr lvl="3"/>
            <a:r>
              <a:rPr lang="en-US" b="1" dirty="0" smtClean="0">
                <a:solidFill>
                  <a:srgbClr val="0000FF"/>
                </a:solidFill>
              </a:rPr>
              <a:t>Eric </a:t>
            </a:r>
            <a:r>
              <a:rPr lang="en-US" b="1" dirty="0" err="1" smtClean="0">
                <a:solidFill>
                  <a:srgbClr val="0000FF"/>
                </a:solidFill>
              </a:rPr>
              <a:t>Kandel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sz="400" b="1" dirty="0">
                <a:solidFill>
                  <a:srgbClr val="0000FF"/>
                </a:solidFill>
              </a:rPr>
              <a:t>https://www.youtube.com/watch?v=ZKg79cNCVzw</a:t>
            </a: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Memory – Differential responding to 			    previously presented stimuli.</a:t>
            </a:r>
          </a:p>
          <a:p>
            <a:endParaRPr lang="en-US" sz="1200" b="1" dirty="0">
              <a:solidFill>
                <a:srgbClr val="0000FF"/>
              </a:solidFill>
            </a:endParaRPr>
          </a:p>
          <a:p>
            <a:pPr lvl="1"/>
            <a:endParaRPr lang="en-US" b="1" dirty="0" smtClean="0">
              <a:solidFill>
                <a:srgbClr val="0000FF"/>
              </a:solidFill>
              <a:effectLst/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08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61960"/>
            <a:ext cx="8229600" cy="78744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Levels of Processing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Levels of Processing – An approach to the 	study of memory that emphasizes how 	memory depends on the qualities of the 	tasks one performs. </a:t>
            </a:r>
          </a:p>
          <a:p>
            <a:pPr lvl="1"/>
            <a:endParaRPr lang="en-US" b="1" dirty="0" smtClean="0">
              <a:solidFill>
                <a:srgbClr val="0000FF"/>
              </a:solidFill>
            </a:endParaRP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Shallow Processing – Tasks that require only 			sensory level information </a:t>
            </a:r>
            <a:endParaRPr lang="en-US" b="1" dirty="0">
              <a:solidFill>
                <a:srgbClr val="00B050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Deep Processing </a:t>
            </a:r>
            <a:r>
              <a:rPr lang="en-US" b="1" dirty="0">
                <a:solidFill>
                  <a:srgbClr val="0000FF"/>
                </a:solidFill>
              </a:rPr>
              <a:t>– Tasks that require </a:t>
            </a:r>
            <a:r>
              <a:rPr lang="en-US" b="1" dirty="0" smtClean="0">
                <a:solidFill>
                  <a:srgbClr val="0000FF"/>
                </a:solidFill>
              </a:rPr>
              <a:t>semantic 			information, i.e., knowledge of 				what items mean and/or relate to 			one another. </a:t>
            </a:r>
            <a:endParaRPr lang="en-US" b="1" dirty="0">
              <a:solidFill>
                <a:srgbClr val="00B050"/>
              </a:solidFill>
            </a:endParaRPr>
          </a:p>
          <a:p>
            <a:pPr lvl="1"/>
            <a:endParaRPr lang="en-US" sz="800" b="1" dirty="0">
              <a:solidFill>
                <a:srgbClr val="0000FF"/>
              </a:solidFill>
            </a:endParaRPr>
          </a:p>
          <a:p>
            <a:pPr lvl="1"/>
            <a:endParaRPr lang="en-US" sz="800" b="1" dirty="0" smtClean="0">
              <a:solidFill>
                <a:srgbClr val="0000FF"/>
              </a:solidFill>
            </a:endParaRPr>
          </a:p>
          <a:p>
            <a:pPr lvl="1"/>
            <a:endParaRPr lang="en-US" sz="800" b="1" dirty="0">
              <a:solidFill>
                <a:srgbClr val="0000FF"/>
              </a:solidFill>
            </a:endParaRPr>
          </a:p>
          <a:p>
            <a:pPr marL="457200" lvl="1" indent="0">
              <a:buNone/>
            </a:pPr>
            <a:endParaRPr lang="en-US" b="1" dirty="0" smtClean="0">
              <a:solidFill>
                <a:srgbClr val="0000FF"/>
              </a:solidFill>
              <a:effectLst/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56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61960"/>
            <a:ext cx="8229600" cy="78744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Primacy &amp; </a:t>
            </a:r>
            <a:r>
              <a:rPr lang="en-US" b="1" dirty="0" err="1" smtClean="0">
                <a:solidFill>
                  <a:srgbClr val="FF0000"/>
                </a:solidFill>
              </a:rPr>
              <a:t>Recency</a:t>
            </a:r>
            <a:r>
              <a:rPr lang="en-US" b="1" dirty="0" smtClean="0">
                <a:solidFill>
                  <a:srgbClr val="FF0000"/>
                </a:solidFill>
              </a:rPr>
              <a:t> Effects in Recall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Primacy Effect – the phenomenon in which </a:t>
            </a:r>
            <a:r>
              <a:rPr lang="en-US" b="1" dirty="0" smtClean="0">
                <a:solidFill>
                  <a:srgbClr val="0000FF"/>
                </a:solidFill>
              </a:rPr>
              <a:t>		items </a:t>
            </a:r>
            <a:r>
              <a:rPr lang="en-US" b="1" dirty="0">
                <a:solidFill>
                  <a:srgbClr val="0000FF"/>
                </a:solidFill>
              </a:rPr>
              <a:t>presented </a:t>
            </a:r>
            <a:r>
              <a:rPr lang="en-US" b="1" dirty="0">
                <a:solidFill>
                  <a:srgbClr val="FF0000"/>
                </a:solidFill>
              </a:rPr>
              <a:t>earliest</a:t>
            </a:r>
            <a:r>
              <a:rPr lang="en-US" b="1" dirty="0">
                <a:solidFill>
                  <a:srgbClr val="0000FF"/>
                </a:solidFill>
              </a:rPr>
              <a:t> in </a:t>
            </a:r>
            <a:r>
              <a:rPr lang="en-US" b="1" dirty="0" smtClean="0">
                <a:solidFill>
                  <a:srgbClr val="0000FF"/>
                </a:solidFill>
              </a:rPr>
              <a:t>a 			sequence </a:t>
            </a:r>
            <a:r>
              <a:rPr lang="en-US" b="1" dirty="0">
                <a:solidFill>
                  <a:srgbClr val="0000FF"/>
                </a:solidFill>
              </a:rPr>
              <a:t>are recalled more </a:t>
            </a:r>
            <a:r>
              <a:rPr lang="en-US" b="1" dirty="0" smtClean="0">
                <a:solidFill>
                  <a:srgbClr val="0000FF"/>
                </a:solidFill>
              </a:rPr>
              <a:t>			frequently </a:t>
            </a:r>
            <a:r>
              <a:rPr lang="en-US" b="1" dirty="0">
                <a:solidFill>
                  <a:srgbClr val="0000FF"/>
                </a:solidFill>
              </a:rPr>
              <a:t>than those presented in </a:t>
            </a:r>
            <a:r>
              <a:rPr lang="en-US" b="1" dirty="0" smtClean="0">
                <a:solidFill>
                  <a:srgbClr val="0000FF"/>
                </a:solidFill>
              </a:rPr>
              <a:t>		the </a:t>
            </a:r>
            <a:r>
              <a:rPr lang="en-US" b="1" dirty="0">
                <a:solidFill>
                  <a:srgbClr val="0000FF"/>
                </a:solidFill>
              </a:rPr>
              <a:t>middle.</a:t>
            </a: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b="1" dirty="0" err="1" smtClean="0">
                <a:solidFill>
                  <a:srgbClr val="0000FF"/>
                </a:solidFill>
              </a:rPr>
              <a:t>Recency</a:t>
            </a:r>
            <a:r>
              <a:rPr lang="en-US" b="1" dirty="0" smtClean="0">
                <a:solidFill>
                  <a:srgbClr val="0000FF"/>
                </a:solidFill>
              </a:rPr>
              <a:t> Effect – the phenomenon in which 		items presented </a:t>
            </a:r>
            <a:r>
              <a:rPr lang="en-US" b="1" dirty="0" smtClean="0">
                <a:solidFill>
                  <a:srgbClr val="FF0000"/>
                </a:solidFill>
              </a:rPr>
              <a:t>near the end </a:t>
            </a:r>
            <a:r>
              <a:rPr lang="en-US" b="1" dirty="0" smtClean="0">
                <a:solidFill>
                  <a:srgbClr val="0000FF"/>
                </a:solidFill>
              </a:rPr>
              <a:t>of a 		sequence are recalled more 			frequently than those presented in 		the middle.</a:t>
            </a:r>
          </a:p>
          <a:p>
            <a:endParaRPr lang="en-US" sz="800" b="1" dirty="0">
              <a:solidFill>
                <a:srgbClr val="0000FF"/>
              </a:solidFill>
            </a:endParaRPr>
          </a:p>
          <a:p>
            <a:endParaRPr lang="en-US" sz="800" b="1" dirty="0" smtClean="0">
              <a:solidFill>
                <a:srgbClr val="0000FF"/>
              </a:solidFill>
            </a:endParaRPr>
          </a:p>
          <a:p>
            <a:pPr lvl="1"/>
            <a:endParaRPr lang="en-US" b="1" dirty="0" smtClean="0">
              <a:solidFill>
                <a:srgbClr val="0000FF"/>
              </a:solidFill>
              <a:effectLst/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96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61960"/>
            <a:ext cx="8229600" cy="78744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Serial Position Effect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074" name="Picture 2" descr="File:Serial posi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093189" cy="515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19400" y="762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en.wikipedia.org/wiki/File:Serial_position.png</a:t>
            </a:r>
            <a:endParaRPr lang="en-US" sz="1200" dirty="0" smtClean="0"/>
          </a:p>
          <a:p>
            <a:endParaRPr lang="en-US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7562" cy="10715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5084" y="24321"/>
            <a:ext cx="130035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</a:rPr>
              <a:t>Hermann </a:t>
            </a:r>
            <a:r>
              <a:rPr lang="en-US" sz="1000" dirty="0" err="1">
                <a:solidFill>
                  <a:srgbClr val="0000FF"/>
                </a:solidFill>
              </a:rPr>
              <a:t>Ebbinghaus</a:t>
            </a:r>
            <a:endParaRPr lang="en-US" sz="1000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43200" y="6524626"/>
            <a:ext cx="3886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https://commons.wikimedia.org/wiki/File:Ebbinghaus2.jpg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283" y="6380726"/>
            <a:ext cx="76200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9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61960"/>
            <a:ext cx="8229600" cy="78744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Serial Position Effect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7679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The </a:t>
            </a:r>
            <a:r>
              <a:rPr lang="en-US" b="1" dirty="0" err="1" smtClean="0">
                <a:solidFill>
                  <a:srgbClr val="0000FF"/>
                </a:solidFill>
              </a:rPr>
              <a:t>recency</a:t>
            </a:r>
            <a:r>
              <a:rPr lang="en-US" b="1" dirty="0" smtClean="0">
                <a:solidFill>
                  <a:srgbClr val="0000FF"/>
                </a:solidFill>
              </a:rPr>
              <a:t> effect can be disrupted with an interference task, e.g., testing recall after requiring participants to count backwards from 100, by 7’s. </a:t>
            </a:r>
          </a:p>
          <a:p>
            <a:pPr lvl="1"/>
            <a:endParaRPr lang="en-US" b="1" dirty="0" smtClean="0">
              <a:solidFill>
                <a:srgbClr val="0000FF"/>
              </a:solidFill>
            </a:endParaRP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This </a:t>
            </a:r>
            <a:r>
              <a:rPr lang="en-US" b="1" dirty="0">
                <a:solidFill>
                  <a:srgbClr val="0000FF"/>
                </a:solidFill>
              </a:rPr>
              <a:t>disruption demonstrates that the </a:t>
            </a:r>
            <a:r>
              <a:rPr lang="en-US" b="1" dirty="0" err="1">
                <a:solidFill>
                  <a:srgbClr val="0000FF"/>
                </a:solidFill>
              </a:rPr>
              <a:t>recency</a:t>
            </a:r>
            <a:r>
              <a:rPr lang="en-US" b="1" dirty="0">
                <a:solidFill>
                  <a:srgbClr val="0000FF"/>
                </a:solidFill>
              </a:rPr>
              <a:t> effect relies on </a:t>
            </a:r>
            <a:r>
              <a:rPr lang="en-US" b="1" dirty="0" smtClean="0">
                <a:solidFill>
                  <a:srgbClr val="0000FF"/>
                </a:solidFill>
              </a:rPr>
              <a:t>retrieval from working memory.</a:t>
            </a:r>
            <a:endParaRPr lang="en-US" b="1" dirty="0">
              <a:solidFill>
                <a:srgbClr val="0000FF"/>
              </a:solidFill>
            </a:endParaRPr>
          </a:p>
          <a:p>
            <a:pPr lvl="1"/>
            <a:endParaRPr lang="en-US" b="1" dirty="0" smtClean="0">
              <a:solidFill>
                <a:srgbClr val="0000FF"/>
              </a:solidFill>
            </a:endParaRP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The interference task does not similarly disrupt primacy effect, suggesting that distinct neural events govern the </a:t>
            </a:r>
            <a:r>
              <a:rPr lang="en-US" b="1" dirty="0" err="1" smtClean="0">
                <a:solidFill>
                  <a:srgbClr val="0000FF"/>
                </a:solidFill>
              </a:rPr>
              <a:t>recency</a:t>
            </a:r>
            <a:r>
              <a:rPr lang="en-US" b="1" dirty="0" smtClean="0">
                <a:solidFill>
                  <a:srgbClr val="0000FF"/>
                </a:solidFill>
              </a:rPr>
              <a:t> and primacy effects.</a:t>
            </a:r>
          </a:p>
          <a:p>
            <a:endParaRPr lang="en-US" sz="800" b="1" dirty="0">
              <a:solidFill>
                <a:srgbClr val="00B050"/>
              </a:solidFill>
            </a:endParaRPr>
          </a:p>
          <a:p>
            <a:endParaRPr lang="en-US" sz="800" b="1" dirty="0" smtClean="0">
              <a:solidFill>
                <a:srgbClr val="00B050"/>
              </a:solidFill>
            </a:endParaRPr>
          </a:p>
          <a:p>
            <a:pPr lvl="1"/>
            <a:endParaRPr lang="en-US" b="1" dirty="0" smtClean="0">
              <a:solidFill>
                <a:srgbClr val="0000FF"/>
              </a:solidFill>
              <a:effectLst/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93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61960"/>
            <a:ext cx="8229600" cy="78744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Serial Position Effect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76799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The primacy effect can be enhanced or reduced, respectively, by slowing or speeding the stimulus presentation.  </a:t>
            </a:r>
          </a:p>
          <a:p>
            <a:pPr lvl="1"/>
            <a:endParaRPr lang="en-US" b="1" dirty="0" smtClean="0">
              <a:solidFill>
                <a:srgbClr val="0000FF"/>
              </a:solidFill>
            </a:endParaRP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Slowing the presentation rate allows more time for rote rehearsal and long term storage.</a:t>
            </a:r>
            <a:endParaRPr lang="en-US" b="1" dirty="0">
              <a:solidFill>
                <a:srgbClr val="0000FF"/>
              </a:solidFill>
            </a:endParaRPr>
          </a:p>
          <a:p>
            <a:pPr lvl="1"/>
            <a:endParaRPr lang="en-US" b="1" dirty="0" smtClean="0">
              <a:solidFill>
                <a:srgbClr val="0000FF"/>
              </a:solidFill>
            </a:endParaRP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Slowing or speeding the presentation rate has no effect on the </a:t>
            </a:r>
            <a:r>
              <a:rPr lang="en-US" b="1" dirty="0" err="1" smtClean="0">
                <a:solidFill>
                  <a:srgbClr val="0000FF"/>
                </a:solidFill>
              </a:rPr>
              <a:t>recency</a:t>
            </a:r>
            <a:r>
              <a:rPr lang="en-US" b="1" dirty="0" smtClean="0">
                <a:solidFill>
                  <a:srgbClr val="0000FF"/>
                </a:solidFill>
              </a:rPr>
              <a:t> effect, suggesting that distinct neural events govern the </a:t>
            </a:r>
            <a:r>
              <a:rPr lang="en-US" b="1" dirty="0" err="1" smtClean="0">
                <a:solidFill>
                  <a:srgbClr val="0000FF"/>
                </a:solidFill>
              </a:rPr>
              <a:t>recency</a:t>
            </a:r>
            <a:r>
              <a:rPr lang="en-US" b="1" dirty="0" smtClean="0">
                <a:solidFill>
                  <a:srgbClr val="0000FF"/>
                </a:solidFill>
              </a:rPr>
              <a:t> and primacy effects.</a:t>
            </a:r>
          </a:p>
          <a:p>
            <a:endParaRPr lang="en-US" sz="800" b="1" dirty="0">
              <a:solidFill>
                <a:srgbClr val="00B050"/>
              </a:solidFill>
            </a:endParaRPr>
          </a:p>
          <a:p>
            <a:endParaRPr lang="en-US" sz="800" b="1" dirty="0" smtClean="0">
              <a:solidFill>
                <a:srgbClr val="00B050"/>
              </a:solidFill>
            </a:endParaRPr>
          </a:p>
          <a:p>
            <a:pPr lvl="1"/>
            <a:endParaRPr lang="en-US" b="1" dirty="0" smtClean="0">
              <a:solidFill>
                <a:srgbClr val="0000FF"/>
              </a:solidFill>
              <a:effectLst/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42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61960"/>
            <a:ext cx="8229600" cy="78744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Dissociations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76799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Dissociation – occurs when one behavior (“A”) 	can be disrupted without altering a separate 	behavior (“B”), suggesting at least </a:t>
            </a:r>
            <a:r>
              <a:rPr lang="en-US" b="1" dirty="0" smtClean="0">
                <a:solidFill>
                  <a:srgbClr val="FF0000"/>
                </a:solidFill>
              </a:rPr>
              <a:t>some 	independence</a:t>
            </a:r>
            <a:r>
              <a:rPr lang="en-US" b="1" dirty="0" smtClean="0">
                <a:solidFill>
                  <a:srgbClr val="0000FF"/>
                </a:solidFill>
              </a:rPr>
              <a:t> between the neural events 	governing the two behaviors.</a:t>
            </a:r>
          </a:p>
          <a:p>
            <a:endParaRPr lang="en-US" b="1" dirty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Double Dissociation </a:t>
            </a:r>
            <a:r>
              <a:rPr lang="en-US" b="1" dirty="0">
                <a:solidFill>
                  <a:srgbClr val="0000FF"/>
                </a:solidFill>
              </a:rPr>
              <a:t>– occurs when one behavior </a:t>
            </a:r>
            <a:r>
              <a:rPr lang="en-US" b="1" dirty="0" smtClean="0">
                <a:solidFill>
                  <a:srgbClr val="0000FF"/>
                </a:solidFill>
              </a:rPr>
              <a:t>	(“</a:t>
            </a:r>
            <a:r>
              <a:rPr lang="en-US" b="1" dirty="0">
                <a:solidFill>
                  <a:srgbClr val="0000FF"/>
                </a:solidFill>
              </a:rPr>
              <a:t>A”) can be disrupted without altering a </a:t>
            </a:r>
            <a:r>
              <a:rPr lang="en-US" b="1" dirty="0" smtClean="0">
                <a:solidFill>
                  <a:srgbClr val="0000FF"/>
                </a:solidFill>
              </a:rPr>
              <a:t>	separate </a:t>
            </a:r>
            <a:r>
              <a:rPr lang="en-US" b="1" dirty="0">
                <a:solidFill>
                  <a:srgbClr val="0000FF"/>
                </a:solidFill>
              </a:rPr>
              <a:t>behavior (“B</a:t>
            </a:r>
            <a:r>
              <a:rPr lang="en-US" b="1" dirty="0" smtClean="0">
                <a:solidFill>
                  <a:srgbClr val="0000FF"/>
                </a:solidFill>
              </a:rPr>
              <a:t>”) –and vice versa</a:t>
            </a:r>
            <a:r>
              <a:rPr lang="en-US" b="1" dirty="0">
                <a:solidFill>
                  <a:srgbClr val="0000FF"/>
                </a:solidFill>
              </a:rPr>
              <a:t> –</a:t>
            </a:r>
            <a:r>
              <a:rPr lang="en-US" b="1" dirty="0" smtClean="0">
                <a:solidFill>
                  <a:srgbClr val="0000FF"/>
                </a:solidFill>
              </a:rPr>
              <a:t>  	suggesting </a:t>
            </a:r>
            <a:r>
              <a:rPr lang="en-US" b="1" dirty="0" smtClean="0">
                <a:solidFill>
                  <a:srgbClr val="FF0000"/>
                </a:solidFill>
              </a:rPr>
              <a:t>considerable independence </a:t>
            </a:r>
            <a:r>
              <a:rPr lang="en-US" b="1" dirty="0" smtClean="0">
                <a:solidFill>
                  <a:srgbClr val="0000FF"/>
                </a:solidFill>
              </a:rPr>
              <a:t>	between </a:t>
            </a:r>
            <a:r>
              <a:rPr lang="en-US" b="1" dirty="0">
                <a:solidFill>
                  <a:srgbClr val="0000FF"/>
                </a:solidFill>
              </a:rPr>
              <a:t>the neural events </a:t>
            </a:r>
            <a:r>
              <a:rPr lang="en-US" b="1" dirty="0" smtClean="0">
                <a:solidFill>
                  <a:srgbClr val="0000FF"/>
                </a:solidFill>
              </a:rPr>
              <a:t>governing the 	two </a:t>
            </a:r>
            <a:r>
              <a:rPr lang="en-US" b="1" dirty="0">
                <a:solidFill>
                  <a:srgbClr val="0000FF"/>
                </a:solidFill>
              </a:rPr>
              <a:t>behaviors.</a:t>
            </a:r>
          </a:p>
          <a:p>
            <a:endParaRPr lang="en-US" b="1" dirty="0" smtClean="0">
              <a:solidFill>
                <a:srgbClr val="00B050"/>
              </a:solidFill>
            </a:endParaRPr>
          </a:p>
          <a:p>
            <a:endParaRPr lang="en-US" sz="800" b="1" dirty="0">
              <a:solidFill>
                <a:srgbClr val="00B050"/>
              </a:solidFill>
            </a:endParaRPr>
          </a:p>
          <a:p>
            <a:endParaRPr lang="en-US" sz="800" b="1" dirty="0" smtClean="0">
              <a:solidFill>
                <a:srgbClr val="00B050"/>
              </a:solidFill>
            </a:endParaRPr>
          </a:p>
          <a:p>
            <a:pPr lvl="1"/>
            <a:endParaRPr lang="en-US" b="1" dirty="0" smtClean="0">
              <a:solidFill>
                <a:srgbClr val="0000FF"/>
              </a:solidFill>
              <a:effectLst/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0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934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61960"/>
            <a:ext cx="8229600" cy="78744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Memory Processes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599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Three Central Memory Processes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Encoding (or Acquisition)</a:t>
            </a:r>
          </a:p>
          <a:p>
            <a:pPr lvl="2"/>
            <a:r>
              <a:rPr lang="en-US" b="1" dirty="0" smtClean="0">
                <a:solidFill>
                  <a:srgbClr val="0000FF"/>
                </a:solidFill>
              </a:rPr>
              <a:t>Relies heavily on Sensation &amp; Perception</a:t>
            </a:r>
          </a:p>
          <a:p>
            <a:pPr lvl="2"/>
            <a:r>
              <a:rPr lang="en-US" b="1" dirty="0" smtClean="0">
                <a:solidFill>
                  <a:srgbClr val="0000FF"/>
                </a:solidFill>
              </a:rPr>
              <a:t>Environmental stimulation must be “transduced” into action potentials in the nervous system.</a:t>
            </a:r>
          </a:p>
          <a:p>
            <a:pPr lvl="2"/>
            <a:r>
              <a:rPr lang="en-US" b="1" dirty="0" smtClean="0">
                <a:solidFill>
                  <a:srgbClr val="0000FF"/>
                </a:solidFill>
              </a:rPr>
              <a:t>Any stimulus that is not encoded cannot be stored</a:t>
            </a:r>
          </a:p>
          <a:p>
            <a:pPr lvl="1"/>
            <a:endParaRPr lang="en-US" b="1" dirty="0" smtClean="0">
              <a:solidFill>
                <a:srgbClr val="0000FF"/>
              </a:solidFill>
            </a:endParaRP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Storage</a:t>
            </a:r>
          </a:p>
          <a:p>
            <a:pPr lvl="2"/>
            <a:r>
              <a:rPr lang="en-US" b="1" dirty="0" smtClean="0">
                <a:solidFill>
                  <a:srgbClr val="0000FF"/>
                </a:solidFill>
              </a:rPr>
              <a:t>Any item that is not stored cannot be retrieved</a:t>
            </a:r>
          </a:p>
          <a:p>
            <a:pPr lvl="1"/>
            <a:endParaRPr lang="en-US" b="1" dirty="0" smtClean="0">
              <a:solidFill>
                <a:srgbClr val="0000FF"/>
              </a:solidFill>
            </a:endParaRP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Retrieval</a:t>
            </a:r>
          </a:p>
          <a:p>
            <a:endParaRPr lang="en-US" sz="1200" b="1" dirty="0">
              <a:solidFill>
                <a:srgbClr val="0000FF"/>
              </a:solidFill>
            </a:endParaRPr>
          </a:p>
          <a:p>
            <a:pPr lvl="1"/>
            <a:endParaRPr lang="en-US" b="1" dirty="0" smtClean="0">
              <a:solidFill>
                <a:srgbClr val="0000FF"/>
              </a:solidFill>
              <a:effectLst/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05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61960"/>
            <a:ext cx="8229600" cy="78744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Memory Processes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599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 smtClean="0">
                <a:solidFill>
                  <a:srgbClr val="0000FF"/>
                </a:solidFill>
              </a:rPr>
              <a:t>Encoding (or Acquisition)</a:t>
            </a:r>
            <a:r>
              <a:rPr lang="en-US" b="1" dirty="0" smtClean="0">
                <a:solidFill>
                  <a:srgbClr val="0000FF"/>
                </a:solidFill>
              </a:rPr>
              <a:t> – The process of 	converting sensory information into a form 	that we can report.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	Or, the process of gaining new information.</a:t>
            </a:r>
          </a:p>
          <a:p>
            <a:pPr lvl="2"/>
            <a:r>
              <a:rPr lang="en-US" b="1" dirty="0" smtClean="0">
                <a:solidFill>
                  <a:srgbClr val="0000FF"/>
                </a:solidFill>
              </a:rPr>
              <a:t>Mantra – Information is the reduction of uncertainty.</a:t>
            </a:r>
          </a:p>
          <a:p>
            <a:pPr marL="457200" lvl="1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Intentional Learning – deliberate effort to 			</a:t>
            </a:r>
            <a:r>
              <a:rPr lang="en-US" b="1" dirty="0" smtClean="0">
                <a:solidFill>
                  <a:srgbClr val="FF0000"/>
                </a:solidFill>
              </a:rPr>
              <a:t>acquire</a:t>
            </a:r>
            <a:r>
              <a:rPr lang="en-US" b="1" dirty="0" smtClean="0">
                <a:solidFill>
                  <a:srgbClr val="0000FF"/>
                </a:solidFill>
              </a:rPr>
              <a:t> knowledge for later use.</a:t>
            </a:r>
            <a:endParaRPr lang="en-US" b="1" dirty="0">
              <a:solidFill>
                <a:srgbClr val="0000FF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Incidental Learning – the </a:t>
            </a:r>
            <a:r>
              <a:rPr lang="en-US" b="1" dirty="0" smtClean="0">
                <a:solidFill>
                  <a:srgbClr val="FF0000"/>
                </a:solidFill>
              </a:rPr>
              <a:t>acquisition of 			knowledge</a:t>
            </a:r>
            <a:r>
              <a:rPr lang="en-US" b="1" dirty="0" smtClean="0">
                <a:solidFill>
                  <a:srgbClr val="0000FF"/>
                </a:solidFill>
              </a:rPr>
              <a:t> that occurs </a:t>
            </a:r>
            <a:r>
              <a:rPr lang="en-US" b="1" dirty="0" smtClean="0">
                <a:solidFill>
                  <a:srgbClr val="FF0000"/>
                </a:solidFill>
              </a:rPr>
              <a:t>without 			deliberation</a:t>
            </a:r>
            <a:r>
              <a:rPr lang="en-US" b="1" dirty="0" smtClean="0">
                <a:solidFill>
                  <a:srgbClr val="0000FF"/>
                </a:solidFill>
              </a:rPr>
              <a:t> or effort.</a:t>
            </a:r>
          </a:p>
          <a:p>
            <a:endParaRPr lang="en-US" sz="1200" b="1" dirty="0">
              <a:solidFill>
                <a:srgbClr val="0000FF"/>
              </a:solidFill>
            </a:endParaRPr>
          </a:p>
          <a:p>
            <a:pPr lvl="1"/>
            <a:endParaRPr lang="en-US" b="1" dirty="0" smtClean="0">
              <a:solidFill>
                <a:srgbClr val="0000FF"/>
              </a:solidFill>
              <a:effectLst/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1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61960"/>
            <a:ext cx="8229600" cy="78744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Memory Processes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Storage </a:t>
            </a:r>
            <a:r>
              <a:rPr lang="en-US" b="1" dirty="0" smtClean="0">
                <a:solidFill>
                  <a:srgbClr val="0000FF"/>
                </a:solidFill>
              </a:rPr>
              <a:t>– “the creation </a:t>
            </a:r>
            <a:r>
              <a:rPr lang="en-US" b="1" dirty="0">
                <a:solidFill>
                  <a:srgbClr val="0000FF"/>
                </a:solidFill>
              </a:rPr>
              <a:t>of a permanent </a:t>
            </a:r>
            <a:r>
              <a:rPr lang="en-US" b="1" dirty="0" smtClean="0">
                <a:solidFill>
                  <a:srgbClr val="0000FF"/>
                </a:solidFill>
              </a:rPr>
              <a:t>	record of the </a:t>
            </a:r>
            <a:r>
              <a:rPr lang="en-US" b="1" dirty="0">
                <a:solidFill>
                  <a:srgbClr val="0000FF"/>
                </a:solidFill>
              </a:rPr>
              <a:t>encoded </a:t>
            </a:r>
            <a:r>
              <a:rPr lang="en-US" b="1" dirty="0" smtClean="0">
                <a:solidFill>
                  <a:srgbClr val="0000FF"/>
                </a:solidFill>
              </a:rPr>
              <a:t>information” 	</a:t>
            </a:r>
            <a:r>
              <a:rPr lang="en-US" sz="1800" b="1" dirty="0" smtClean="0">
                <a:solidFill>
                  <a:srgbClr val="0000FF"/>
                </a:solidFill>
              </a:rPr>
              <a:t>http</a:t>
            </a:r>
            <a:r>
              <a:rPr lang="en-US" sz="1800" b="1" dirty="0">
                <a:solidFill>
                  <a:srgbClr val="0000FF"/>
                </a:solidFill>
              </a:rPr>
              <a:t>://en.wikipedia.org/wiki/Memory#Physiology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Consolidation – the “solidification” of new 			information as it transfers from short to 		long term memory.</a:t>
            </a:r>
          </a:p>
          <a:p>
            <a:pPr lvl="2"/>
            <a:endParaRPr lang="en-US" b="1" dirty="0" smtClean="0">
              <a:solidFill>
                <a:srgbClr val="0000FF"/>
              </a:solidFill>
            </a:endParaRPr>
          </a:p>
          <a:p>
            <a:pPr lvl="2"/>
            <a:r>
              <a:rPr lang="en-US" b="1" dirty="0" smtClean="0">
                <a:solidFill>
                  <a:srgbClr val="0000FF"/>
                </a:solidFill>
              </a:rPr>
              <a:t>Consolidation (but not storage) frequently occurs via 	activity in the hippocampus…</a:t>
            </a:r>
          </a:p>
          <a:p>
            <a:pPr lvl="2"/>
            <a:r>
              <a:rPr lang="en-US" b="1" dirty="0" smtClean="0">
                <a:solidFill>
                  <a:srgbClr val="0000FF"/>
                </a:solidFill>
              </a:rPr>
              <a:t>Hippocampus Etymology - From the Greek Hippos 	(horse) </a:t>
            </a:r>
            <a:r>
              <a:rPr lang="en-US" b="1" dirty="0" err="1" smtClean="0">
                <a:solidFill>
                  <a:srgbClr val="0000FF"/>
                </a:solidFill>
              </a:rPr>
              <a:t>Kampos</a:t>
            </a:r>
            <a:r>
              <a:rPr lang="en-US" b="1" dirty="0" smtClean="0">
                <a:solidFill>
                  <a:srgbClr val="0000FF"/>
                </a:solidFill>
              </a:rPr>
              <a:t> (sea monster) 	</a:t>
            </a:r>
            <a:r>
              <a:rPr lang="en-US" sz="1400" b="1" dirty="0" smtClean="0">
                <a:solidFill>
                  <a:srgbClr val="0000FF"/>
                </a:solidFill>
              </a:rPr>
              <a:t>http</a:t>
            </a:r>
            <a:r>
              <a:rPr lang="en-US" sz="1400" b="1" dirty="0">
                <a:solidFill>
                  <a:srgbClr val="0000FF"/>
                </a:solidFill>
              </a:rPr>
              <a:t>://en.wikipedia.org/wiki/Hippocampus</a:t>
            </a:r>
          </a:p>
          <a:p>
            <a:pPr lvl="1"/>
            <a:endParaRPr lang="en-US" b="1" dirty="0" smtClean="0">
              <a:solidFill>
                <a:srgbClr val="0000FF"/>
              </a:solidFill>
            </a:endParaRPr>
          </a:p>
          <a:p>
            <a:endParaRPr lang="en-US" sz="1200" b="1" dirty="0">
              <a:solidFill>
                <a:srgbClr val="0000FF"/>
              </a:solidFill>
            </a:endParaRPr>
          </a:p>
          <a:p>
            <a:pPr lvl="1"/>
            <a:endParaRPr lang="en-US" b="1" dirty="0" smtClean="0">
              <a:solidFill>
                <a:srgbClr val="0000FF"/>
              </a:solidFill>
              <a:effectLst/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12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28062"/>
            <a:ext cx="8229600" cy="61153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Hippocampus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146" name="Picture 2" descr="File:Hippocampus and seahorse cropp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2" y="1295400"/>
            <a:ext cx="8686798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81200" y="76200"/>
            <a:ext cx="518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en.wikipedia.org/wiki/File:Hippocampus_and_seahorse_cropped.JPG</a:t>
            </a:r>
            <a:endParaRPr lang="en-US" sz="1200" dirty="0" smtClean="0"/>
          </a:p>
          <a:p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2133600" y="926068"/>
            <a:ext cx="5715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 smtClean="0"/>
              <a:t>Named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Venetian</a:t>
            </a:r>
            <a:r>
              <a:rPr lang="es-ES" dirty="0" smtClean="0"/>
              <a:t> </a:t>
            </a:r>
            <a:r>
              <a:rPr lang="es-ES" dirty="0" err="1" smtClean="0"/>
              <a:t>anatomist</a:t>
            </a:r>
            <a:r>
              <a:rPr lang="es-ES" dirty="0" smtClean="0"/>
              <a:t> Julius </a:t>
            </a:r>
            <a:r>
              <a:rPr lang="es-ES" dirty="0" err="1" smtClean="0"/>
              <a:t>Caesar</a:t>
            </a:r>
            <a:r>
              <a:rPr lang="es-ES" dirty="0" smtClean="0"/>
              <a:t> </a:t>
            </a:r>
            <a:r>
              <a:rPr lang="es-ES" dirty="0" err="1" smtClean="0"/>
              <a:t>Aranzi</a:t>
            </a:r>
            <a:r>
              <a:rPr lang="es-ES" dirty="0" smtClean="0"/>
              <a:t> </a:t>
            </a:r>
            <a:r>
              <a:rPr lang="es-ES" dirty="0"/>
              <a:t>(1587)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69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61960"/>
            <a:ext cx="8229600" cy="78744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Hippocampus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098" name="Picture 2" descr="File:Gray739-emphasizing-hippocamp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7175164" cy="543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0" y="152400"/>
            <a:ext cx="533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en.wikipedia.org/wiki/File:Gray739-emphasizing-hippocampus.png</a:t>
            </a:r>
            <a:endParaRPr lang="en-US" sz="1200" dirty="0" smtClean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6424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61960"/>
            <a:ext cx="8229600" cy="78744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Hippocampus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122" name="Picture 2" descr="File:MRI Location Hippocampus up.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2585"/>
            <a:ext cx="586740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24100" y="1524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3"/>
              </a:rPr>
              <a:t>http://en.wikipedia.org/wiki/File:MRI_Location_Hippocampus_up..</a:t>
            </a:r>
            <a:r>
              <a:rPr lang="en-US" sz="1200" dirty="0" err="1" smtClean="0">
                <a:hlinkClick r:id="rId3"/>
              </a:rPr>
              <a:t>png</a:t>
            </a:r>
            <a:endParaRPr lang="en-US" sz="1200" dirty="0" smtClean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0304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61960"/>
            <a:ext cx="8229600" cy="78744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Hippocampus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71800" y="152399"/>
            <a:ext cx="335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http://</a:t>
            </a:r>
            <a:r>
              <a:rPr lang="en-US" sz="1200" dirty="0" smtClean="0">
                <a:hlinkClick r:id="rId2"/>
              </a:rPr>
              <a:t>en.wikipedia.org/wiki/File:Hippocampus.gif</a:t>
            </a:r>
            <a:endParaRPr lang="en-US" sz="1200" dirty="0" smtClean="0"/>
          </a:p>
          <a:p>
            <a:endParaRPr lang="en-US" sz="1200" dirty="0"/>
          </a:p>
        </p:txBody>
      </p:sp>
      <p:pic>
        <p:nvPicPr>
          <p:cNvPr id="7170" name="Picture 2" descr="File:Hippocampu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530" y="114300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9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2156</TotalTime>
  <Words>505</Words>
  <Application>Microsoft Office PowerPoint</Application>
  <PresentationFormat>On-screen Show (4:3)</PresentationFormat>
  <Paragraphs>169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Wingdings</vt:lpstr>
      <vt:lpstr>Office Theme</vt:lpstr>
      <vt:lpstr>Memory</vt:lpstr>
      <vt:lpstr>Memory: Motivation / Definition</vt:lpstr>
      <vt:lpstr>Memory Processes</vt:lpstr>
      <vt:lpstr>Memory Processes</vt:lpstr>
      <vt:lpstr>Memory Processes</vt:lpstr>
      <vt:lpstr>Hippocampus</vt:lpstr>
      <vt:lpstr>Hippocampus</vt:lpstr>
      <vt:lpstr>Hippocampus</vt:lpstr>
      <vt:lpstr>Hippocampus</vt:lpstr>
      <vt:lpstr>Hippocampus</vt:lpstr>
      <vt:lpstr>Figure Caption</vt:lpstr>
      <vt:lpstr>Memory Processes</vt:lpstr>
      <vt:lpstr>Recognition Example</vt:lpstr>
      <vt:lpstr>Multiple Choice Tests Rely on Recognition</vt:lpstr>
      <vt:lpstr>Three-Stage Model of Memory</vt:lpstr>
      <vt:lpstr>Sensory Memory</vt:lpstr>
      <vt:lpstr>Short Term Memory</vt:lpstr>
      <vt:lpstr>Short Term Memory Phenomena</vt:lpstr>
      <vt:lpstr>Long Term Memory</vt:lpstr>
      <vt:lpstr>Levels of Processing</vt:lpstr>
      <vt:lpstr>Primacy &amp; Recency Effects in Recall</vt:lpstr>
      <vt:lpstr>Serial Position Effect</vt:lpstr>
      <vt:lpstr>Serial Position Effect</vt:lpstr>
      <vt:lpstr>Serial Position Effect</vt:lpstr>
      <vt:lpstr>Dissociations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227</cp:revision>
  <cp:lastPrinted>2014-01-23T23:58:50Z</cp:lastPrinted>
  <dcterms:created xsi:type="dcterms:W3CDTF">2014-01-20T19:44:22Z</dcterms:created>
  <dcterms:modified xsi:type="dcterms:W3CDTF">2017-10-01T23:05:13Z</dcterms:modified>
</cp:coreProperties>
</file>