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21" r:id="rId2"/>
    <p:sldId id="412" r:id="rId3"/>
    <p:sldId id="416" r:id="rId4"/>
    <p:sldId id="414" r:id="rId5"/>
    <p:sldId id="417" r:id="rId6"/>
    <p:sldId id="413" r:id="rId7"/>
    <p:sldId id="420" r:id="rId8"/>
    <p:sldId id="415" r:id="rId9"/>
    <p:sldId id="419" r:id="rId10"/>
    <p:sldId id="264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57779-D9C7-4AEC-A5BE-30E95AD42DBC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99EC2-C5CF-459C-A7A4-9E6F2B5BF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229C4-160B-4C33-A4D8-1210388988E9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EE6C1-FB39-410B-B002-F17E0C508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2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860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Explicit_memor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Episodic_memor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Priming_(psychology)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n.wikipedia.org/wiki/File:Ivan_Pavlov_NLM3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One_of_Pavlov's_dogs.jpg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0"/>
            <a:ext cx="7772400" cy="1470025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Memory: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51520" y="2133600"/>
            <a:ext cx="394576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 Varieties </a:t>
            </a:r>
          </a:p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of </a:t>
            </a:r>
          </a:p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Memory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41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3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Varieties of Memory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19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Explicit memory – the intentional retrieval of </a:t>
            </a:r>
            <a:r>
              <a:rPr lang="en-US" b="1" dirty="0" smtClean="0">
                <a:solidFill>
                  <a:srgbClr val="0000FF"/>
                </a:solidFill>
              </a:rPr>
              <a:t>		prior information </a:t>
            </a:r>
            <a:r>
              <a:rPr lang="en-US" b="1" dirty="0">
                <a:solidFill>
                  <a:srgbClr val="0000FF"/>
                </a:solidFill>
              </a:rPr>
              <a:t>or </a:t>
            </a:r>
            <a:r>
              <a:rPr lang="en-US" b="1" dirty="0" smtClean="0">
                <a:solidFill>
                  <a:srgbClr val="0000FF"/>
                </a:solidFill>
              </a:rPr>
              <a:t>experiences</a:t>
            </a:r>
            <a:r>
              <a:rPr lang="en-US" b="1" dirty="0">
                <a:solidFill>
                  <a:srgbClr val="0000FF"/>
                </a:solidFill>
              </a:rPr>
              <a:t>. </a:t>
            </a:r>
            <a:r>
              <a:rPr lang="en-US" b="1" dirty="0" smtClean="0">
                <a:solidFill>
                  <a:srgbClr val="0000FF"/>
                </a:solidFill>
              </a:rPr>
              <a:t>			</a:t>
            </a:r>
            <a:r>
              <a:rPr lang="en-US" sz="1400" b="1" dirty="0" smtClean="0">
                <a:solidFill>
                  <a:srgbClr val="0000FF"/>
                </a:solidFill>
                <a:hlinkClick r:id="rId2"/>
              </a:rPr>
              <a:t>http</a:t>
            </a:r>
            <a:r>
              <a:rPr lang="en-US" sz="1400" b="1" dirty="0">
                <a:solidFill>
                  <a:srgbClr val="0000FF"/>
                </a:solidFill>
                <a:hlinkClick r:id="rId2"/>
              </a:rPr>
              <a:t>://</a:t>
            </a:r>
            <a:r>
              <a:rPr lang="en-US" sz="1400" b="1" dirty="0" smtClean="0">
                <a:solidFill>
                  <a:srgbClr val="0000FF"/>
                </a:solidFill>
                <a:hlinkClick r:id="rId2"/>
              </a:rPr>
              <a:t>en.wikipedia.org/wiki/Explicit_memory</a:t>
            </a:r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Implicit memory – the phenomenon in which 		task performance is altered by past 		experiences without conscious 			awareness</a:t>
            </a:r>
            <a:r>
              <a:rPr lang="en-US" b="1" dirty="0">
                <a:solidFill>
                  <a:srgbClr val="0000FF"/>
                </a:solidFill>
              </a:rPr>
              <a:t>. </a:t>
            </a:r>
            <a:r>
              <a:rPr lang="en-US" sz="1500" b="1" dirty="0">
                <a:solidFill>
                  <a:srgbClr val="0000FF"/>
                </a:solidFill>
              </a:rPr>
              <a:t>http://en.wikipedia.org/wiki/Implicit_memory</a:t>
            </a:r>
            <a:endParaRPr lang="en-US" sz="1500" b="1" dirty="0" smtClean="0">
              <a:solidFill>
                <a:srgbClr val="0000FF"/>
              </a:solidFill>
            </a:endParaRPr>
          </a:p>
          <a:p>
            <a:endParaRPr lang="en-US" b="1" u="sng" dirty="0" smtClean="0">
              <a:solidFill>
                <a:srgbClr val="00B050"/>
              </a:solidFill>
            </a:endParaRPr>
          </a:p>
          <a:p>
            <a:r>
              <a:rPr lang="en-US" b="1" u="sng" dirty="0" smtClean="0">
                <a:solidFill>
                  <a:srgbClr val="00B050"/>
                </a:solidFill>
              </a:rPr>
              <a:t>Critical Thinking Question</a:t>
            </a:r>
            <a:r>
              <a:rPr lang="en-US" b="1" dirty="0" smtClean="0">
                <a:solidFill>
                  <a:srgbClr val="00B050"/>
                </a:solidFill>
              </a:rPr>
              <a:t>– Would logical 		positivists accept or reject the above 		definitions? Explain your choice. </a:t>
            </a:r>
            <a:endParaRPr lang="en-US" b="1" dirty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05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Varieties of Memory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4101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Some researchers prefer </a:t>
            </a:r>
            <a:r>
              <a:rPr lang="en-US" b="1" dirty="0" smtClean="0">
                <a:solidFill>
                  <a:srgbClr val="0000FF"/>
                </a:solidFill>
              </a:rPr>
              <a:t>to use the </a:t>
            </a:r>
            <a:r>
              <a:rPr lang="en-US" b="1" dirty="0">
                <a:solidFill>
                  <a:srgbClr val="0000FF"/>
                </a:solidFill>
              </a:rPr>
              <a:t>terms…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Declarative Memory </a:t>
            </a:r>
            <a:r>
              <a:rPr lang="en-US" b="1" dirty="0" smtClean="0">
                <a:solidFill>
                  <a:srgbClr val="0000FF"/>
                </a:solidFill>
              </a:rPr>
              <a:t>(for Explicit Memory)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Operationalized as the </a:t>
            </a:r>
            <a:r>
              <a:rPr lang="en-US" b="1" u="sng" dirty="0" smtClean="0">
                <a:solidFill>
                  <a:srgbClr val="00B050"/>
                </a:solidFill>
              </a:rPr>
              <a:t>ability</a:t>
            </a:r>
            <a:r>
              <a:rPr lang="en-US" b="1" dirty="0" smtClean="0">
                <a:solidFill>
                  <a:srgbClr val="0000FF"/>
                </a:solidFill>
              </a:rPr>
              <a:t> to correctly report (“declare”) how or when the memory was acquired.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Such reports can be independently confirmed or disconfirmed.</a:t>
            </a:r>
          </a:p>
          <a:p>
            <a:pPr lvl="4"/>
            <a:r>
              <a:rPr lang="en-US" b="1" dirty="0" smtClean="0">
                <a:solidFill>
                  <a:srgbClr val="0000FF"/>
                </a:solidFill>
              </a:rPr>
              <a:t>No need for </a:t>
            </a:r>
            <a:r>
              <a:rPr lang="en-US" b="1" dirty="0" err="1" smtClean="0">
                <a:solidFill>
                  <a:srgbClr val="0000FF"/>
                </a:solidFill>
              </a:rPr>
              <a:t>mentalistic</a:t>
            </a:r>
            <a:r>
              <a:rPr lang="en-US" b="1" dirty="0" smtClean="0">
                <a:solidFill>
                  <a:srgbClr val="0000FF"/>
                </a:solidFill>
              </a:rPr>
              <a:t> (non-</a:t>
            </a:r>
            <a:r>
              <a:rPr lang="en-US" b="1" dirty="0" err="1" smtClean="0">
                <a:solidFill>
                  <a:srgbClr val="0000FF"/>
                </a:solidFill>
              </a:rPr>
              <a:t>empircal</a:t>
            </a:r>
            <a:r>
              <a:rPr lang="en-US" b="1" dirty="0" smtClean="0">
                <a:solidFill>
                  <a:srgbClr val="0000FF"/>
                </a:solidFill>
              </a:rPr>
              <a:t>) constructs like “awareness” or “consciousness” or “intentionality”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Non-Declarative Memory </a:t>
            </a:r>
            <a:r>
              <a:rPr lang="en-US" b="1" dirty="0" smtClean="0">
                <a:solidFill>
                  <a:srgbClr val="0000FF"/>
                </a:solidFill>
              </a:rPr>
              <a:t>(for Implicit Memory)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Operationalized as </a:t>
            </a:r>
            <a:r>
              <a:rPr lang="en-US" b="1" dirty="0">
                <a:solidFill>
                  <a:srgbClr val="0000FF"/>
                </a:solidFill>
              </a:rPr>
              <a:t>the </a:t>
            </a:r>
            <a:r>
              <a:rPr lang="en-US" b="1" dirty="0" smtClean="0">
                <a:solidFill>
                  <a:srgbClr val="FF0000"/>
                </a:solidFill>
              </a:rPr>
              <a:t>inability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to correctly report (“declare”) how or when the memory was acquired.</a:t>
            </a:r>
          </a:p>
          <a:p>
            <a:pPr lvl="3"/>
            <a:r>
              <a:rPr lang="en-US" b="1" dirty="0">
                <a:solidFill>
                  <a:srgbClr val="0000FF"/>
                </a:solidFill>
              </a:rPr>
              <a:t>Such reports can be independently confirmed or disconfirmed.</a:t>
            </a:r>
          </a:p>
          <a:p>
            <a:pPr lvl="4"/>
            <a:r>
              <a:rPr lang="en-US" b="1" dirty="0">
                <a:solidFill>
                  <a:srgbClr val="0000FF"/>
                </a:solidFill>
              </a:rPr>
              <a:t>No need for </a:t>
            </a:r>
            <a:r>
              <a:rPr lang="en-US" b="1" dirty="0" err="1">
                <a:solidFill>
                  <a:srgbClr val="0000FF"/>
                </a:solidFill>
              </a:rPr>
              <a:t>mentalistic</a:t>
            </a:r>
            <a:r>
              <a:rPr lang="en-US" b="1" dirty="0">
                <a:solidFill>
                  <a:srgbClr val="0000FF"/>
                </a:solidFill>
              </a:rPr>
              <a:t> (non-</a:t>
            </a:r>
            <a:r>
              <a:rPr lang="en-US" b="1" dirty="0" err="1">
                <a:solidFill>
                  <a:srgbClr val="0000FF"/>
                </a:solidFill>
              </a:rPr>
              <a:t>empircal</a:t>
            </a:r>
            <a:r>
              <a:rPr lang="en-US" b="1" dirty="0">
                <a:solidFill>
                  <a:srgbClr val="0000FF"/>
                </a:solidFill>
              </a:rPr>
              <a:t>) constructs like “awareness” or “</a:t>
            </a:r>
            <a:r>
              <a:rPr lang="en-US" b="1" dirty="0" smtClean="0">
                <a:solidFill>
                  <a:srgbClr val="0000FF"/>
                </a:solidFill>
              </a:rPr>
              <a:t>consciousness</a:t>
            </a:r>
            <a:r>
              <a:rPr lang="en-US" b="1" dirty="0">
                <a:solidFill>
                  <a:srgbClr val="0000FF"/>
                </a:solidFill>
              </a:rPr>
              <a:t>” </a:t>
            </a:r>
            <a:r>
              <a:rPr lang="en-US" b="1" dirty="0" smtClean="0">
                <a:solidFill>
                  <a:srgbClr val="0000FF"/>
                </a:solidFill>
              </a:rPr>
              <a:t>or “intentionality”</a:t>
            </a:r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endParaRPr lang="en-US" sz="1100" b="1" dirty="0" smtClean="0">
              <a:solidFill>
                <a:srgbClr val="0000FF"/>
              </a:solidFill>
            </a:endParaRPr>
          </a:p>
          <a:p>
            <a:endParaRPr lang="en-US" b="1" u="sng" dirty="0" smtClean="0">
              <a:solidFill>
                <a:srgbClr val="00B050"/>
              </a:solidFill>
            </a:endParaRPr>
          </a:p>
          <a:p>
            <a:endParaRPr lang="en-US" b="1" u="sng" dirty="0" smtClean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51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Explicit (Declarative) Memory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767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Episodic Memory – the retrieval “of 		</a:t>
            </a:r>
            <a:r>
              <a:rPr lang="en-US" b="1" dirty="0" smtClean="0">
                <a:solidFill>
                  <a:srgbClr val="0000FF"/>
                </a:solidFill>
              </a:rPr>
              <a:t>	autobiographical </a:t>
            </a:r>
            <a:r>
              <a:rPr lang="en-US" b="1" dirty="0">
                <a:solidFill>
                  <a:srgbClr val="0000FF"/>
                </a:solidFill>
              </a:rPr>
              <a:t>events (times, 			places, associated emotions, and 		other contextual who, what, when, 		where, why knowledge) that can be 		explicitly stated”. 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/>
            <a:r>
              <a:rPr lang="en-US" sz="1600" b="1" dirty="0">
                <a:solidFill>
                  <a:srgbClr val="0000FF"/>
                </a:solidFill>
                <a:hlinkClick r:id="rId2"/>
              </a:rPr>
              <a:t>http://</a:t>
            </a:r>
            <a:r>
              <a:rPr lang="en-US" sz="1600" b="1" dirty="0" smtClean="0">
                <a:solidFill>
                  <a:srgbClr val="0000FF"/>
                </a:solidFill>
                <a:hlinkClick r:id="rId2"/>
              </a:rPr>
              <a:t>en.wikipedia.org/wiki/Episodic_memory</a:t>
            </a:r>
            <a:endParaRPr lang="en-US" sz="1600" b="1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b="1" dirty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97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Explicit (Declarative) Memory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610600" cy="53339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Semantic Memory – the retrieval of meanings, 		concepts, categories, or other 				</a:t>
            </a:r>
            <a:r>
              <a:rPr lang="en-US" b="1" dirty="0">
                <a:solidFill>
                  <a:srgbClr val="0000FF"/>
                </a:solidFill>
              </a:rPr>
              <a:t>abstractions. </a:t>
            </a:r>
            <a:r>
              <a:rPr lang="en-US" sz="1600" b="1" dirty="0">
                <a:solidFill>
                  <a:srgbClr val="0000FF"/>
                </a:solidFill>
              </a:rPr>
              <a:t>http://en.wikipedia.org/wiki/Semantic_memory</a:t>
            </a:r>
            <a:endParaRPr lang="en-US" sz="1600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Most mantras and potential pop quiz questions in this course require semantic memory.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Ex. “Estimate a p-value for this graph.”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To answer this, one must recall what a p-value means, what its range is, and how those concepts match information in the graph.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endParaRPr lang="en-US" sz="8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6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Implicit (Non-declarative) Memory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1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Procedural memory – the type of memory 		that guides action. 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Pertains both to motor and cognitive skills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Examples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Riding a bike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Singing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Musical Instrument Playing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Reading</a:t>
            </a:r>
          </a:p>
          <a:p>
            <a:pPr lvl="3"/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97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Implicit (Non-declarative) Memory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495800"/>
          </a:xfrm>
        </p:spPr>
        <p:txBody>
          <a:bodyPr>
            <a:normAutofit fontScale="92500"/>
          </a:bodyPr>
          <a:lstStyle/>
          <a:p>
            <a:r>
              <a:rPr lang="en-US" b="1" u="sng" dirty="0" smtClean="0">
                <a:solidFill>
                  <a:srgbClr val="00B050"/>
                </a:solidFill>
              </a:rPr>
              <a:t>Research Question</a:t>
            </a:r>
            <a:r>
              <a:rPr lang="en-US" b="1" dirty="0" smtClean="0">
                <a:solidFill>
                  <a:srgbClr val="00B050"/>
                </a:solidFill>
              </a:rPr>
              <a:t> – In your own words, explain how the study of patient H.M. established a dissociation between the neural events mediating procedural and declarative memory. 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>
                <a:solidFill>
                  <a:srgbClr val="0000FF"/>
                </a:solidFill>
              </a:rPr>
              <a:t>Patient </a:t>
            </a:r>
            <a:r>
              <a:rPr lang="en-US" b="1" dirty="0" smtClean="0">
                <a:solidFill>
                  <a:srgbClr val="0000FF"/>
                </a:solidFill>
              </a:rPr>
              <a:t>H.M. - </a:t>
            </a:r>
            <a:r>
              <a:rPr lang="en-US" sz="1900" b="1" dirty="0">
                <a:solidFill>
                  <a:srgbClr val="0000FF"/>
                </a:solidFill>
              </a:rPr>
              <a:t>http://en.wikipedia.org/wiki/Henry_Molaison</a:t>
            </a:r>
            <a:endParaRPr lang="en-US" sz="1900" b="1" dirty="0" smtClean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H.M. Brain Slice Video </a:t>
            </a:r>
            <a:r>
              <a:rPr lang="en-US" sz="2000" b="1" dirty="0" smtClean="0">
                <a:solidFill>
                  <a:srgbClr val="0000FF"/>
                </a:solidFill>
              </a:rPr>
              <a:t>http</a:t>
            </a:r>
            <a:r>
              <a:rPr lang="en-US" sz="2000" b="1" dirty="0">
                <a:solidFill>
                  <a:srgbClr val="0000FF"/>
                </a:solidFill>
              </a:rPr>
              <a:t>://thebrainobservatory.ucsd.edu/hm_live.php</a:t>
            </a: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73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Implicit (Non-Declarative) Memory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2671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Priming - an implicit memory effect in which </a:t>
            </a:r>
            <a:r>
              <a:rPr lang="en-US" b="1" dirty="0" smtClean="0">
                <a:solidFill>
                  <a:srgbClr val="0000FF"/>
                </a:solidFill>
              </a:rPr>
              <a:t>		exposure </a:t>
            </a:r>
            <a:r>
              <a:rPr lang="en-US" b="1" dirty="0">
                <a:solidFill>
                  <a:srgbClr val="0000FF"/>
                </a:solidFill>
              </a:rPr>
              <a:t>to a stimulus influences a </a:t>
            </a:r>
            <a:r>
              <a:rPr lang="en-US" b="1" dirty="0" smtClean="0">
                <a:solidFill>
                  <a:srgbClr val="0000FF"/>
                </a:solidFill>
              </a:rPr>
              <a:t>		response </a:t>
            </a:r>
            <a:r>
              <a:rPr lang="en-US" b="1" dirty="0">
                <a:solidFill>
                  <a:srgbClr val="0000FF"/>
                </a:solidFill>
              </a:rPr>
              <a:t>to a later stimulus. </a:t>
            </a:r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  <a:effectLst/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Example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  <a:effectLst/>
              </a:rPr>
              <a:t>Exposure to the word “T H I S”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00FF"/>
                </a:solidFill>
              </a:rPr>
              <a:t>	Increases frequency of “THIS” when prompted 	with “T H _ _”.</a:t>
            </a:r>
            <a:endParaRPr lang="en-US" b="1" dirty="0" smtClean="0">
              <a:solidFill>
                <a:srgbClr val="0000FF"/>
              </a:solidFill>
              <a:effectLst/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971800" y="76200"/>
            <a:ext cx="335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en.wikipedia.org/wiki/Priming_(psychology)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6821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Implicit (Non-Declarative) Memory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39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Classical Conditioning</a:t>
            </a:r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17486" y="5960042"/>
            <a:ext cx="314491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hlinkClick r:id="rId2"/>
              </a:rPr>
              <a:t>http://</a:t>
            </a:r>
            <a:r>
              <a:rPr lang="en-US" sz="1000" dirty="0" smtClean="0">
                <a:hlinkClick r:id="rId2"/>
              </a:rPr>
              <a:t>en.wikipedia.org/wiki/File:Ivan_Pavlov_NLM3.jpg</a:t>
            </a:r>
            <a:endParaRPr lang="en-US" sz="1000" dirty="0" smtClean="0"/>
          </a:p>
          <a:p>
            <a:pPr algn="ctr"/>
            <a:r>
              <a:rPr lang="en-US" sz="1200" dirty="0" smtClean="0"/>
              <a:t>Public Domain in the United States</a:t>
            </a:r>
            <a:endParaRPr lang="en-US" sz="1200" dirty="0"/>
          </a:p>
        </p:txBody>
      </p:sp>
      <p:pic>
        <p:nvPicPr>
          <p:cNvPr id="7" name="Picture 2" descr="File:Ivan Pavlov NLM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086" y="2238821"/>
            <a:ext cx="2224947" cy="3135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341372" y="1828800"/>
            <a:ext cx="24479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Pavlovian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  <a:sym typeface="Wingdings" panose="05000000000000000000" pitchFamily="2" charset="2"/>
              </a:rPr>
              <a:t>&lt;---&gt; </a:t>
            </a:r>
            <a:r>
              <a:rPr lang="en-US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Classical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9" name="Picture 6" descr="United Stat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943" y="6321674"/>
            <a:ext cx="7620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579488" y="5340124"/>
            <a:ext cx="19201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Ivan Pavlov</a:t>
            </a:r>
          </a:p>
          <a:p>
            <a:pPr algn="ctr"/>
            <a:r>
              <a:rPr lang="en-US" b="1" dirty="0" smtClean="0"/>
              <a:t>Russia: 1849-1936</a:t>
            </a:r>
            <a:endParaRPr lang="en-US" dirty="0"/>
          </a:p>
        </p:txBody>
      </p:sp>
      <p:pic>
        <p:nvPicPr>
          <p:cNvPr id="11" name="Picture 2" descr="File:One of Pavlov's dog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3332" y="1295400"/>
            <a:ext cx="2895600" cy="193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5257800" y="3200400"/>
            <a:ext cx="3962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hlinkClick r:id="rId6"/>
              </a:rPr>
              <a:t>http://</a:t>
            </a:r>
            <a:r>
              <a:rPr lang="en-US" sz="1000" dirty="0" smtClean="0">
                <a:hlinkClick r:id="rId6"/>
              </a:rPr>
              <a:t>commons.wikimedia.org/wiki/File:One_of_Pavlov%27s_dogs.jpg</a:t>
            </a:r>
            <a:endParaRPr lang="en-US" sz="1000" dirty="0" smtClean="0"/>
          </a:p>
          <a:p>
            <a:endParaRPr lang="en-US" sz="10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5804247" y="3505200"/>
            <a:ext cx="0" cy="2819400"/>
          </a:xfrm>
          <a:prstGeom prst="line">
            <a:avLst/>
          </a:prstGeom>
          <a:ln w="508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798329" y="6324600"/>
            <a:ext cx="2286000" cy="0"/>
          </a:xfrm>
          <a:prstGeom prst="line">
            <a:avLst/>
          </a:prstGeom>
          <a:ln w="508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887995" y="6484828"/>
            <a:ext cx="2106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# of CS / US pairings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4678468" y="4579517"/>
            <a:ext cx="1680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Strength of C.R.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5934453" y="4125881"/>
            <a:ext cx="2254928" cy="1961965"/>
          </a:xfrm>
          <a:custGeom>
            <a:avLst/>
            <a:gdLst>
              <a:gd name="connsiteX0" fmla="*/ 17756 w 2254928"/>
              <a:gd name="connsiteY0" fmla="*/ 1961965 h 1961965"/>
              <a:gd name="connsiteX1" fmla="*/ 8878 w 2254928"/>
              <a:gd name="connsiteY1" fmla="*/ 1917577 h 1961965"/>
              <a:gd name="connsiteX2" fmla="*/ 0 w 2254928"/>
              <a:gd name="connsiteY2" fmla="*/ 1890944 h 1961965"/>
              <a:gd name="connsiteX3" fmla="*/ 17756 w 2254928"/>
              <a:gd name="connsiteY3" fmla="*/ 1802167 h 1961965"/>
              <a:gd name="connsiteX4" fmla="*/ 35511 w 2254928"/>
              <a:gd name="connsiteY4" fmla="*/ 1766656 h 1961965"/>
              <a:gd name="connsiteX5" fmla="*/ 71022 w 2254928"/>
              <a:gd name="connsiteY5" fmla="*/ 1713390 h 1961965"/>
              <a:gd name="connsiteX6" fmla="*/ 88777 w 2254928"/>
              <a:gd name="connsiteY6" fmla="*/ 1713390 h 1961965"/>
              <a:gd name="connsiteX7" fmla="*/ 106532 w 2254928"/>
              <a:gd name="connsiteY7" fmla="*/ 1731146 h 1961965"/>
              <a:gd name="connsiteX8" fmla="*/ 142043 w 2254928"/>
              <a:gd name="connsiteY8" fmla="*/ 1766656 h 1961965"/>
              <a:gd name="connsiteX9" fmla="*/ 159798 w 2254928"/>
              <a:gd name="connsiteY9" fmla="*/ 1740023 h 1961965"/>
              <a:gd name="connsiteX10" fmla="*/ 204187 w 2254928"/>
              <a:gd name="connsiteY10" fmla="*/ 1695635 h 1961965"/>
              <a:gd name="connsiteX11" fmla="*/ 248575 w 2254928"/>
              <a:gd name="connsiteY11" fmla="*/ 1615736 h 1961965"/>
              <a:gd name="connsiteX12" fmla="*/ 266330 w 2254928"/>
              <a:gd name="connsiteY12" fmla="*/ 1580225 h 1961965"/>
              <a:gd name="connsiteX13" fmla="*/ 284086 w 2254928"/>
              <a:gd name="connsiteY13" fmla="*/ 1562470 h 1961965"/>
              <a:gd name="connsiteX14" fmla="*/ 319596 w 2254928"/>
              <a:gd name="connsiteY14" fmla="*/ 1509204 h 1961965"/>
              <a:gd name="connsiteX15" fmla="*/ 310719 w 2254928"/>
              <a:gd name="connsiteY15" fmla="*/ 1562470 h 1961965"/>
              <a:gd name="connsiteX16" fmla="*/ 292963 w 2254928"/>
              <a:gd name="connsiteY16" fmla="*/ 1589103 h 1961965"/>
              <a:gd name="connsiteX17" fmla="*/ 284086 w 2254928"/>
              <a:gd name="connsiteY17" fmla="*/ 1562470 h 1961965"/>
              <a:gd name="connsiteX18" fmla="*/ 319596 w 2254928"/>
              <a:gd name="connsiteY18" fmla="*/ 1526959 h 1961965"/>
              <a:gd name="connsiteX19" fmla="*/ 337352 w 2254928"/>
              <a:gd name="connsiteY19" fmla="*/ 1500326 h 1961965"/>
              <a:gd name="connsiteX20" fmla="*/ 363985 w 2254928"/>
              <a:gd name="connsiteY20" fmla="*/ 1482571 h 1961965"/>
              <a:gd name="connsiteX21" fmla="*/ 372862 w 2254928"/>
              <a:gd name="connsiteY21" fmla="*/ 1455938 h 1961965"/>
              <a:gd name="connsiteX22" fmla="*/ 381740 w 2254928"/>
              <a:gd name="connsiteY22" fmla="*/ 1420427 h 1961965"/>
              <a:gd name="connsiteX23" fmla="*/ 408373 w 2254928"/>
              <a:gd name="connsiteY23" fmla="*/ 1384917 h 1961965"/>
              <a:gd name="connsiteX24" fmla="*/ 417251 w 2254928"/>
              <a:gd name="connsiteY24" fmla="*/ 1358284 h 1961965"/>
              <a:gd name="connsiteX25" fmla="*/ 435006 w 2254928"/>
              <a:gd name="connsiteY25" fmla="*/ 1313895 h 1961965"/>
              <a:gd name="connsiteX26" fmla="*/ 452761 w 2254928"/>
              <a:gd name="connsiteY26" fmla="*/ 1242874 h 1961965"/>
              <a:gd name="connsiteX27" fmla="*/ 479394 w 2254928"/>
              <a:gd name="connsiteY27" fmla="*/ 1127464 h 1961965"/>
              <a:gd name="connsiteX28" fmla="*/ 497150 w 2254928"/>
              <a:gd name="connsiteY28" fmla="*/ 1109709 h 1961965"/>
              <a:gd name="connsiteX29" fmla="*/ 506027 w 2254928"/>
              <a:gd name="connsiteY29" fmla="*/ 1136342 h 1961965"/>
              <a:gd name="connsiteX30" fmla="*/ 479394 w 2254928"/>
              <a:gd name="connsiteY30" fmla="*/ 1189608 h 1961965"/>
              <a:gd name="connsiteX31" fmla="*/ 488272 w 2254928"/>
              <a:gd name="connsiteY31" fmla="*/ 1225119 h 1961965"/>
              <a:gd name="connsiteX32" fmla="*/ 506027 w 2254928"/>
              <a:gd name="connsiteY32" fmla="*/ 1198486 h 1961965"/>
              <a:gd name="connsiteX33" fmla="*/ 514905 w 2254928"/>
              <a:gd name="connsiteY33" fmla="*/ 1171852 h 1961965"/>
              <a:gd name="connsiteX34" fmla="*/ 532660 w 2254928"/>
              <a:gd name="connsiteY34" fmla="*/ 1136342 h 1961965"/>
              <a:gd name="connsiteX35" fmla="*/ 559293 w 2254928"/>
              <a:gd name="connsiteY35" fmla="*/ 1065320 h 1961965"/>
              <a:gd name="connsiteX36" fmla="*/ 568171 w 2254928"/>
              <a:gd name="connsiteY36" fmla="*/ 1038687 h 1961965"/>
              <a:gd name="connsiteX37" fmla="*/ 594804 w 2254928"/>
              <a:gd name="connsiteY37" fmla="*/ 1012054 h 1961965"/>
              <a:gd name="connsiteX38" fmla="*/ 603682 w 2254928"/>
              <a:gd name="connsiteY38" fmla="*/ 958788 h 1961965"/>
              <a:gd name="connsiteX39" fmla="*/ 630315 w 2254928"/>
              <a:gd name="connsiteY39" fmla="*/ 878889 h 1961965"/>
              <a:gd name="connsiteX40" fmla="*/ 656948 w 2254928"/>
              <a:gd name="connsiteY40" fmla="*/ 807868 h 1961965"/>
              <a:gd name="connsiteX41" fmla="*/ 665826 w 2254928"/>
              <a:gd name="connsiteY41" fmla="*/ 834501 h 1961965"/>
              <a:gd name="connsiteX42" fmla="*/ 674703 w 2254928"/>
              <a:gd name="connsiteY42" fmla="*/ 932155 h 1961965"/>
              <a:gd name="connsiteX43" fmla="*/ 692459 w 2254928"/>
              <a:gd name="connsiteY43" fmla="*/ 896645 h 1961965"/>
              <a:gd name="connsiteX44" fmla="*/ 736847 w 2254928"/>
              <a:gd name="connsiteY44" fmla="*/ 852256 h 1961965"/>
              <a:gd name="connsiteX45" fmla="*/ 754602 w 2254928"/>
              <a:gd name="connsiteY45" fmla="*/ 825623 h 1961965"/>
              <a:gd name="connsiteX46" fmla="*/ 798991 w 2254928"/>
              <a:gd name="connsiteY46" fmla="*/ 781235 h 1961965"/>
              <a:gd name="connsiteX47" fmla="*/ 834501 w 2254928"/>
              <a:gd name="connsiteY47" fmla="*/ 727969 h 1961965"/>
              <a:gd name="connsiteX48" fmla="*/ 843379 w 2254928"/>
              <a:gd name="connsiteY48" fmla="*/ 754602 h 1961965"/>
              <a:gd name="connsiteX49" fmla="*/ 825624 w 2254928"/>
              <a:gd name="connsiteY49" fmla="*/ 807868 h 1961965"/>
              <a:gd name="connsiteX50" fmla="*/ 905523 w 2254928"/>
              <a:gd name="connsiteY50" fmla="*/ 763480 h 1961965"/>
              <a:gd name="connsiteX51" fmla="*/ 923278 w 2254928"/>
              <a:gd name="connsiteY51" fmla="*/ 745724 h 1961965"/>
              <a:gd name="connsiteX52" fmla="*/ 941033 w 2254928"/>
              <a:gd name="connsiteY52" fmla="*/ 719091 h 1961965"/>
              <a:gd name="connsiteX53" fmla="*/ 967666 w 2254928"/>
              <a:gd name="connsiteY53" fmla="*/ 701336 h 1961965"/>
              <a:gd name="connsiteX54" fmla="*/ 976544 w 2254928"/>
              <a:gd name="connsiteY54" fmla="*/ 674703 h 1961965"/>
              <a:gd name="connsiteX55" fmla="*/ 1012055 w 2254928"/>
              <a:gd name="connsiteY55" fmla="*/ 621437 h 1961965"/>
              <a:gd name="connsiteX56" fmla="*/ 1020932 w 2254928"/>
              <a:gd name="connsiteY56" fmla="*/ 594804 h 1961965"/>
              <a:gd name="connsiteX57" fmla="*/ 1029810 w 2254928"/>
              <a:gd name="connsiteY57" fmla="*/ 532660 h 1961965"/>
              <a:gd name="connsiteX58" fmla="*/ 1038688 w 2254928"/>
              <a:gd name="connsiteY58" fmla="*/ 612559 h 1961965"/>
              <a:gd name="connsiteX59" fmla="*/ 1065321 w 2254928"/>
              <a:gd name="connsiteY59" fmla="*/ 603682 h 1961965"/>
              <a:gd name="connsiteX60" fmla="*/ 1083076 w 2254928"/>
              <a:gd name="connsiteY60" fmla="*/ 577049 h 1961965"/>
              <a:gd name="connsiteX61" fmla="*/ 1109709 w 2254928"/>
              <a:gd name="connsiteY61" fmla="*/ 541538 h 1961965"/>
              <a:gd name="connsiteX62" fmla="*/ 1127464 w 2254928"/>
              <a:gd name="connsiteY62" fmla="*/ 514905 h 1961965"/>
              <a:gd name="connsiteX63" fmla="*/ 1145220 w 2254928"/>
              <a:gd name="connsiteY63" fmla="*/ 497150 h 1961965"/>
              <a:gd name="connsiteX64" fmla="*/ 1154097 w 2254928"/>
              <a:gd name="connsiteY64" fmla="*/ 470517 h 1961965"/>
              <a:gd name="connsiteX65" fmla="*/ 1162975 w 2254928"/>
              <a:gd name="connsiteY65" fmla="*/ 435006 h 1961965"/>
              <a:gd name="connsiteX66" fmla="*/ 1189608 w 2254928"/>
              <a:gd name="connsiteY66" fmla="*/ 408373 h 1961965"/>
              <a:gd name="connsiteX67" fmla="*/ 1207363 w 2254928"/>
              <a:gd name="connsiteY67" fmla="*/ 381740 h 1961965"/>
              <a:gd name="connsiteX68" fmla="*/ 1242874 w 2254928"/>
              <a:gd name="connsiteY68" fmla="*/ 337352 h 1961965"/>
              <a:gd name="connsiteX69" fmla="*/ 1260629 w 2254928"/>
              <a:gd name="connsiteY69" fmla="*/ 363985 h 1961965"/>
              <a:gd name="connsiteX70" fmla="*/ 1269507 w 2254928"/>
              <a:gd name="connsiteY70" fmla="*/ 408373 h 1961965"/>
              <a:gd name="connsiteX71" fmla="*/ 1305018 w 2254928"/>
              <a:gd name="connsiteY71" fmla="*/ 399495 h 1961965"/>
              <a:gd name="connsiteX72" fmla="*/ 1331651 w 2254928"/>
              <a:gd name="connsiteY72" fmla="*/ 355107 h 1961965"/>
              <a:gd name="connsiteX73" fmla="*/ 1340528 w 2254928"/>
              <a:gd name="connsiteY73" fmla="*/ 328474 h 1961965"/>
              <a:gd name="connsiteX74" fmla="*/ 1358284 w 2254928"/>
              <a:gd name="connsiteY74" fmla="*/ 266330 h 1961965"/>
              <a:gd name="connsiteX75" fmla="*/ 1411550 w 2254928"/>
              <a:gd name="connsiteY75" fmla="*/ 195309 h 1961965"/>
              <a:gd name="connsiteX76" fmla="*/ 1438183 w 2254928"/>
              <a:gd name="connsiteY76" fmla="*/ 150920 h 1961965"/>
              <a:gd name="connsiteX77" fmla="*/ 1455938 w 2254928"/>
              <a:gd name="connsiteY77" fmla="*/ 124287 h 1961965"/>
              <a:gd name="connsiteX78" fmla="*/ 1482571 w 2254928"/>
              <a:gd name="connsiteY78" fmla="*/ 115410 h 1961965"/>
              <a:gd name="connsiteX79" fmla="*/ 1509204 w 2254928"/>
              <a:gd name="connsiteY79" fmla="*/ 213064 h 1961965"/>
              <a:gd name="connsiteX80" fmla="*/ 1535837 w 2254928"/>
              <a:gd name="connsiteY80" fmla="*/ 186431 h 1961965"/>
              <a:gd name="connsiteX81" fmla="*/ 1544715 w 2254928"/>
              <a:gd name="connsiteY81" fmla="*/ 150920 h 1961965"/>
              <a:gd name="connsiteX82" fmla="*/ 1562470 w 2254928"/>
              <a:gd name="connsiteY82" fmla="*/ 124287 h 1961965"/>
              <a:gd name="connsiteX83" fmla="*/ 1597981 w 2254928"/>
              <a:gd name="connsiteY83" fmla="*/ 79899 h 1961965"/>
              <a:gd name="connsiteX84" fmla="*/ 1615736 w 2254928"/>
              <a:gd name="connsiteY84" fmla="*/ 53266 h 1961965"/>
              <a:gd name="connsiteX85" fmla="*/ 1642369 w 2254928"/>
              <a:gd name="connsiteY85" fmla="*/ 35511 h 1961965"/>
              <a:gd name="connsiteX86" fmla="*/ 1686758 w 2254928"/>
              <a:gd name="connsiteY86" fmla="*/ 0 h 1961965"/>
              <a:gd name="connsiteX87" fmla="*/ 1731146 w 2254928"/>
              <a:gd name="connsiteY87" fmla="*/ 44388 h 1961965"/>
              <a:gd name="connsiteX88" fmla="*/ 1775534 w 2254928"/>
              <a:gd name="connsiteY88" fmla="*/ 88777 h 1961965"/>
              <a:gd name="connsiteX89" fmla="*/ 1819923 w 2254928"/>
              <a:gd name="connsiteY89" fmla="*/ 133165 h 1961965"/>
              <a:gd name="connsiteX90" fmla="*/ 1890944 w 2254928"/>
              <a:gd name="connsiteY90" fmla="*/ 88777 h 1961965"/>
              <a:gd name="connsiteX91" fmla="*/ 1917577 w 2254928"/>
              <a:gd name="connsiteY91" fmla="*/ 79899 h 1961965"/>
              <a:gd name="connsiteX92" fmla="*/ 1953088 w 2254928"/>
              <a:gd name="connsiteY92" fmla="*/ 124287 h 1961965"/>
              <a:gd name="connsiteX93" fmla="*/ 1979721 w 2254928"/>
              <a:gd name="connsiteY93" fmla="*/ 133165 h 1961965"/>
              <a:gd name="connsiteX94" fmla="*/ 2077375 w 2254928"/>
              <a:gd name="connsiteY94" fmla="*/ 88777 h 1961965"/>
              <a:gd name="connsiteX95" fmla="*/ 2095130 w 2254928"/>
              <a:gd name="connsiteY95" fmla="*/ 115410 h 1961965"/>
              <a:gd name="connsiteX96" fmla="*/ 2219418 w 2254928"/>
              <a:gd name="connsiteY96" fmla="*/ 97654 h 1961965"/>
              <a:gd name="connsiteX97" fmla="*/ 2254928 w 2254928"/>
              <a:gd name="connsiteY97" fmla="*/ 106532 h 1961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2254928" h="1961965">
                <a:moveTo>
                  <a:pt x="17756" y="1961965"/>
                </a:moveTo>
                <a:cubicBezTo>
                  <a:pt x="14797" y="1947169"/>
                  <a:pt x="12538" y="1932215"/>
                  <a:pt x="8878" y="1917577"/>
                </a:cubicBezTo>
                <a:cubicBezTo>
                  <a:pt x="6608" y="1908499"/>
                  <a:pt x="0" y="1900302"/>
                  <a:pt x="0" y="1890944"/>
                </a:cubicBezTo>
                <a:cubicBezTo>
                  <a:pt x="0" y="1866434"/>
                  <a:pt x="6823" y="1827678"/>
                  <a:pt x="17756" y="1802167"/>
                </a:cubicBezTo>
                <a:cubicBezTo>
                  <a:pt x="22969" y="1790003"/>
                  <a:pt x="28702" y="1778004"/>
                  <a:pt x="35511" y="1766656"/>
                </a:cubicBezTo>
                <a:cubicBezTo>
                  <a:pt x="46490" y="1748358"/>
                  <a:pt x="71022" y="1713390"/>
                  <a:pt x="71022" y="1713390"/>
                </a:cubicBezTo>
                <a:cubicBezTo>
                  <a:pt x="86240" y="1667734"/>
                  <a:pt x="73558" y="1688025"/>
                  <a:pt x="88777" y="1713390"/>
                </a:cubicBezTo>
                <a:cubicBezTo>
                  <a:pt x="93083" y="1720567"/>
                  <a:pt x="100614" y="1725227"/>
                  <a:pt x="106532" y="1731146"/>
                </a:cubicBezTo>
                <a:cubicBezTo>
                  <a:pt x="110710" y="1743679"/>
                  <a:pt x="114192" y="1777797"/>
                  <a:pt x="142043" y="1766656"/>
                </a:cubicBezTo>
                <a:cubicBezTo>
                  <a:pt x="151949" y="1762693"/>
                  <a:pt x="152772" y="1748053"/>
                  <a:pt x="159798" y="1740023"/>
                </a:cubicBezTo>
                <a:cubicBezTo>
                  <a:pt x="173577" y="1724275"/>
                  <a:pt x="204187" y="1695635"/>
                  <a:pt x="204187" y="1695635"/>
                </a:cubicBezTo>
                <a:cubicBezTo>
                  <a:pt x="228736" y="1621983"/>
                  <a:pt x="187523" y="1737844"/>
                  <a:pt x="248575" y="1615736"/>
                </a:cubicBezTo>
                <a:cubicBezTo>
                  <a:pt x="254493" y="1603899"/>
                  <a:pt x="258989" y="1591236"/>
                  <a:pt x="266330" y="1580225"/>
                </a:cubicBezTo>
                <a:cubicBezTo>
                  <a:pt x="270973" y="1573261"/>
                  <a:pt x="279064" y="1569166"/>
                  <a:pt x="284086" y="1562470"/>
                </a:cubicBezTo>
                <a:cubicBezTo>
                  <a:pt x="296890" y="1545399"/>
                  <a:pt x="319596" y="1509204"/>
                  <a:pt x="319596" y="1509204"/>
                </a:cubicBezTo>
                <a:cubicBezTo>
                  <a:pt x="316637" y="1526959"/>
                  <a:pt x="316411" y="1545394"/>
                  <a:pt x="310719" y="1562470"/>
                </a:cubicBezTo>
                <a:cubicBezTo>
                  <a:pt x="307345" y="1572592"/>
                  <a:pt x="303633" y="1589103"/>
                  <a:pt x="292963" y="1589103"/>
                </a:cubicBezTo>
                <a:cubicBezTo>
                  <a:pt x="283605" y="1589103"/>
                  <a:pt x="287045" y="1571348"/>
                  <a:pt x="284086" y="1562470"/>
                </a:cubicBezTo>
                <a:cubicBezTo>
                  <a:pt x="303453" y="1504363"/>
                  <a:pt x="276554" y="1561392"/>
                  <a:pt x="319596" y="1526959"/>
                </a:cubicBezTo>
                <a:cubicBezTo>
                  <a:pt x="327928" y="1520294"/>
                  <a:pt x="329807" y="1507871"/>
                  <a:pt x="337352" y="1500326"/>
                </a:cubicBezTo>
                <a:cubicBezTo>
                  <a:pt x="344897" y="1492782"/>
                  <a:pt x="355107" y="1488489"/>
                  <a:pt x="363985" y="1482571"/>
                </a:cubicBezTo>
                <a:cubicBezTo>
                  <a:pt x="366944" y="1473693"/>
                  <a:pt x="370291" y="1464936"/>
                  <a:pt x="372862" y="1455938"/>
                </a:cubicBezTo>
                <a:cubicBezTo>
                  <a:pt x="376214" y="1444206"/>
                  <a:pt x="376283" y="1431340"/>
                  <a:pt x="381740" y="1420427"/>
                </a:cubicBezTo>
                <a:cubicBezTo>
                  <a:pt x="388357" y="1407193"/>
                  <a:pt x="399495" y="1396754"/>
                  <a:pt x="408373" y="1384917"/>
                </a:cubicBezTo>
                <a:cubicBezTo>
                  <a:pt x="411332" y="1376039"/>
                  <a:pt x="413965" y="1367046"/>
                  <a:pt x="417251" y="1358284"/>
                </a:cubicBezTo>
                <a:cubicBezTo>
                  <a:pt x="422846" y="1343363"/>
                  <a:pt x="430320" y="1329126"/>
                  <a:pt x="435006" y="1313895"/>
                </a:cubicBezTo>
                <a:cubicBezTo>
                  <a:pt x="442182" y="1290572"/>
                  <a:pt x="447975" y="1266802"/>
                  <a:pt x="452761" y="1242874"/>
                </a:cubicBezTo>
                <a:cubicBezTo>
                  <a:pt x="456493" y="1224215"/>
                  <a:pt x="474042" y="1132816"/>
                  <a:pt x="479394" y="1127464"/>
                </a:cubicBezTo>
                <a:lnTo>
                  <a:pt x="497150" y="1109709"/>
                </a:lnTo>
                <a:cubicBezTo>
                  <a:pt x="500109" y="1118587"/>
                  <a:pt x="506027" y="1126984"/>
                  <a:pt x="506027" y="1136342"/>
                </a:cubicBezTo>
                <a:cubicBezTo>
                  <a:pt x="506027" y="1154722"/>
                  <a:pt x="488373" y="1176141"/>
                  <a:pt x="479394" y="1189608"/>
                </a:cubicBezTo>
                <a:cubicBezTo>
                  <a:pt x="482353" y="1201445"/>
                  <a:pt x="476697" y="1221260"/>
                  <a:pt x="488272" y="1225119"/>
                </a:cubicBezTo>
                <a:cubicBezTo>
                  <a:pt x="498394" y="1228493"/>
                  <a:pt x="501255" y="1208029"/>
                  <a:pt x="506027" y="1198486"/>
                </a:cubicBezTo>
                <a:cubicBezTo>
                  <a:pt x="510212" y="1190116"/>
                  <a:pt x="511219" y="1180454"/>
                  <a:pt x="514905" y="1171852"/>
                </a:cubicBezTo>
                <a:cubicBezTo>
                  <a:pt x="520118" y="1159688"/>
                  <a:pt x="526742" y="1148179"/>
                  <a:pt x="532660" y="1136342"/>
                </a:cubicBezTo>
                <a:cubicBezTo>
                  <a:pt x="549788" y="1050703"/>
                  <a:pt x="528814" y="1126278"/>
                  <a:pt x="559293" y="1065320"/>
                </a:cubicBezTo>
                <a:cubicBezTo>
                  <a:pt x="563478" y="1056950"/>
                  <a:pt x="562980" y="1046473"/>
                  <a:pt x="568171" y="1038687"/>
                </a:cubicBezTo>
                <a:cubicBezTo>
                  <a:pt x="575135" y="1028241"/>
                  <a:pt x="585926" y="1020932"/>
                  <a:pt x="594804" y="1012054"/>
                </a:cubicBezTo>
                <a:cubicBezTo>
                  <a:pt x="597763" y="994299"/>
                  <a:pt x="599044" y="976180"/>
                  <a:pt x="603682" y="958788"/>
                </a:cubicBezTo>
                <a:cubicBezTo>
                  <a:pt x="610916" y="931662"/>
                  <a:pt x="624809" y="906417"/>
                  <a:pt x="630315" y="878889"/>
                </a:cubicBezTo>
                <a:cubicBezTo>
                  <a:pt x="641286" y="824039"/>
                  <a:pt x="630823" y="847056"/>
                  <a:pt x="656948" y="807868"/>
                </a:cubicBezTo>
                <a:cubicBezTo>
                  <a:pt x="659907" y="816746"/>
                  <a:pt x="664503" y="825237"/>
                  <a:pt x="665826" y="834501"/>
                </a:cubicBezTo>
                <a:cubicBezTo>
                  <a:pt x="670448" y="866858"/>
                  <a:pt x="661828" y="902112"/>
                  <a:pt x="674703" y="932155"/>
                </a:cubicBezTo>
                <a:cubicBezTo>
                  <a:pt x="679916" y="944319"/>
                  <a:pt x="684334" y="907091"/>
                  <a:pt x="692459" y="896645"/>
                </a:cubicBezTo>
                <a:cubicBezTo>
                  <a:pt x="705306" y="880128"/>
                  <a:pt x="725240" y="869667"/>
                  <a:pt x="736847" y="852256"/>
                </a:cubicBezTo>
                <a:cubicBezTo>
                  <a:pt x="742765" y="843378"/>
                  <a:pt x="747576" y="833653"/>
                  <a:pt x="754602" y="825623"/>
                </a:cubicBezTo>
                <a:cubicBezTo>
                  <a:pt x="768381" y="809875"/>
                  <a:pt x="787384" y="798646"/>
                  <a:pt x="798991" y="781235"/>
                </a:cubicBezTo>
                <a:lnTo>
                  <a:pt x="834501" y="727969"/>
                </a:lnTo>
                <a:cubicBezTo>
                  <a:pt x="837460" y="736847"/>
                  <a:pt x="844412" y="745301"/>
                  <a:pt x="843379" y="754602"/>
                </a:cubicBezTo>
                <a:cubicBezTo>
                  <a:pt x="841312" y="773203"/>
                  <a:pt x="807869" y="813787"/>
                  <a:pt x="825624" y="807868"/>
                </a:cubicBezTo>
                <a:cubicBezTo>
                  <a:pt x="859112" y="796705"/>
                  <a:pt x="875001" y="794004"/>
                  <a:pt x="905523" y="763480"/>
                </a:cubicBezTo>
                <a:cubicBezTo>
                  <a:pt x="911441" y="757561"/>
                  <a:pt x="918049" y="752260"/>
                  <a:pt x="923278" y="745724"/>
                </a:cubicBezTo>
                <a:cubicBezTo>
                  <a:pt x="929943" y="737392"/>
                  <a:pt x="933488" y="726636"/>
                  <a:pt x="941033" y="719091"/>
                </a:cubicBezTo>
                <a:cubicBezTo>
                  <a:pt x="948578" y="711546"/>
                  <a:pt x="958788" y="707254"/>
                  <a:pt x="967666" y="701336"/>
                </a:cubicBezTo>
                <a:cubicBezTo>
                  <a:pt x="970625" y="692458"/>
                  <a:pt x="971999" y="682883"/>
                  <a:pt x="976544" y="674703"/>
                </a:cubicBezTo>
                <a:cubicBezTo>
                  <a:pt x="986907" y="656049"/>
                  <a:pt x="1012055" y="621437"/>
                  <a:pt x="1012055" y="621437"/>
                </a:cubicBezTo>
                <a:cubicBezTo>
                  <a:pt x="1015014" y="612559"/>
                  <a:pt x="1019097" y="603980"/>
                  <a:pt x="1020932" y="594804"/>
                </a:cubicBezTo>
                <a:cubicBezTo>
                  <a:pt x="1025036" y="574285"/>
                  <a:pt x="1015013" y="517864"/>
                  <a:pt x="1029810" y="532660"/>
                </a:cubicBezTo>
                <a:cubicBezTo>
                  <a:pt x="1048759" y="551608"/>
                  <a:pt x="1035729" y="585926"/>
                  <a:pt x="1038688" y="612559"/>
                </a:cubicBezTo>
                <a:cubicBezTo>
                  <a:pt x="1047566" y="609600"/>
                  <a:pt x="1058014" y="609528"/>
                  <a:pt x="1065321" y="603682"/>
                </a:cubicBezTo>
                <a:cubicBezTo>
                  <a:pt x="1073653" y="597017"/>
                  <a:pt x="1076874" y="585731"/>
                  <a:pt x="1083076" y="577049"/>
                </a:cubicBezTo>
                <a:cubicBezTo>
                  <a:pt x="1091676" y="565009"/>
                  <a:pt x="1101109" y="553578"/>
                  <a:pt x="1109709" y="541538"/>
                </a:cubicBezTo>
                <a:cubicBezTo>
                  <a:pt x="1115911" y="532856"/>
                  <a:pt x="1120799" y="523236"/>
                  <a:pt x="1127464" y="514905"/>
                </a:cubicBezTo>
                <a:cubicBezTo>
                  <a:pt x="1132693" y="508369"/>
                  <a:pt x="1139301" y="503068"/>
                  <a:pt x="1145220" y="497150"/>
                </a:cubicBezTo>
                <a:cubicBezTo>
                  <a:pt x="1148179" y="488272"/>
                  <a:pt x="1151526" y="479515"/>
                  <a:pt x="1154097" y="470517"/>
                </a:cubicBezTo>
                <a:cubicBezTo>
                  <a:pt x="1157449" y="458785"/>
                  <a:pt x="1156921" y="445600"/>
                  <a:pt x="1162975" y="435006"/>
                </a:cubicBezTo>
                <a:cubicBezTo>
                  <a:pt x="1169204" y="424105"/>
                  <a:pt x="1181571" y="418018"/>
                  <a:pt x="1189608" y="408373"/>
                </a:cubicBezTo>
                <a:cubicBezTo>
                  <a:pt x="1196438" y="400176"/>
                  <a:pt x="1200698" y="390071"/>
                  <a:pt x="1207363" y="381740"/>
                </a:cubicBezTo>
                <a:cubicBezTo>
                  <a:pt x="1257963" y="318491"/>
                  <a:pt x="1188226" y="419325"/>
                  <a:pt x="1242874" y="337352"/>
                </a:cubicBezTo>
                <a:cubicBezTo>
                  <a:pt x="1248792" y="346230"/>
                  <a:pt x="1256883" y="353995"/>
                  <a:pt x="1260629" y="363985"/>
                </a:cubicBezTo>
                <a:cubicBezTo>
                  <a:pt x="1265927" y="378113"/>
                  <a:pt x="1257724" y="398947"/>
                  <a:pt x="1269507" y="408373"/>
                </a:cubicBezTo>
                <a:cubicBezTo>
                  <a:pt x="1279035" y="415995"/>
                  <a:pt x="1293181" y="402454"/>
                  <a:pt x="1305018" y="399495"/>
                </a:cubicBezTo>
                <a:cubicBezTo>
                  <a:pt x="1330165" y="324049"/>
                  <a:pt x="1295093" y="416037"/>
                  <a:pt x="1331651" y="355107"/>
                </a:cubicBezTo>
                <a:cubicBezTo>
                  <a:pt x="1336466" y="347083"/>
                  <a:pt x="1337957" y="337472"/>
                  <a:pt x="1340528" y="328474"/>
                </a:cubicBezTo>
                <a:cubicBezTo>
                  <a:pt x="1343232" y="319008"/>
                  <a:pt x="1352023" y="277600"/>
                  <a:pt x="1358284" y="266330"/>
                </a:cubicBezTo>
                <a:cubicBezTo>
                  <a:pt x="1383382" y="221154"/>
                  <a:pt x="1384610" y="222248"/>
                  <a:pt x="1411550" y="195309"/>
                </a:cubicBezTo>
                <a:cubicBezTo>
                  <a:pt x="1426966" y="149058"/>
                  <a:pt x="1410329" y="185738"/>
                  <a:pt x="1438183" y="150920"/>
                </a:cubicBezTo>
                <a:cubicBezTo>
                  <a:pt x="1444848" y="142588"/>
                  <a:pt x="1447606" y="130952"/>
                  <a:pt x="1455938" y="124287"/>
                </a:cubicBezTo>
                <a:cubicBezTo>
                  <a:pt x="1463245" y="118441"/>
                  <a:pt x="1473693" y="118369"/>
                  <a:pt x="1482571" y="115410"/>
                </a:cubicBezTo>
                <a:cubicBezTo>
                  <a:pt x="1502596" y="195510"/>
                  <a:pt x="1492609" y="163281"/>
                  <a:pt x="1509204" y="213064"/>
                </a:cubicBezTo>
                <a:cubicBezTo>
                  <a:pt x="1518082" y="204186"/>
                  <a:pt x="1529608" y="197332"/>
                  <a:pt x="1535837" y="186431"/>
                </a:cubicBezTo>
                <a:cubicBezTo>
                  <a:pt x="1541891" y="175837"/>
                  <a:pt x="1539909" y="162135"/>
                  <a:pt x="1544715" y="150920"/>
                </a:cubicBezTo>
                <a:cubicBezTo>
                  <a:pt x="1548918" y="141113"/>
                  <a:pt x="1557698" y="133830"/>
                  <a:pt x="1562470" y="124287"/>
                </a:cubicBezTo>
                <a:cubicBezTo>
                  <a:pt x="1583910" y="81407"/>
                  <a:pt x="1553086" y="109829"/>
                  <a:pt x="1597981" y="79899"/>
                </a:cubicBezTo>
                <a:cubicBezTo>
                  <a:pt x="1603899" y="71021"/>
                  <a:pt x="1608191" y="60811"/>
                  <a:pt x="1615736" y="53266"/>
                </a:cubicBezTo>
                <a:cubicBezTo>
                  <a:pt x="1623281" y="45721"/>
                  <a:pt x="1634037" y="42176"/>
                  <a:pt x="1642369" y="35511"/>
                </a:cubicBezTo>
                <a:cubicBezTo>
                  <a:pt x="1705619" y="-15089"/>
                  <a:pt x="1604786" y="54647"/>
                  <a:pt x="1686758" y="0"/>
                </a:cubicBezTo>
                <a:cubicBezTo>
                  <a:pt x="1737581" y="16942"/>
                  <a:pt x="1692751" y="-4977"/>
                  <a:pt x="1731146" y="44388"/>
                </a:cubicBezTo>
                <a:cubicBezTo>
                  <a:pt x="1743993" y="60905"/>
                  <a:pt x="1775534" y="88777"/>
                  <a:pt x="1775534" y="88777"/>
                </a:cubicBezTo>
                <a:cubicBezTo>
                  <a:pt x="1796249" y="150921"/>
                  <a:pt x="1775535" y="147962"/>
                  <a:pt x="1819923" y="133165"/>
                </a:cubicBezTo>
                <a:cubicBezTo>
                  <a:pt x="1848060" y="90959"/>
                  <a:pt x="1827556" y="109906"/>
                  <a:pt x="1890944" y="88777"/>
                </a:cubicBezTo>
                <a:lnTo>
                  <a:pt x="1917577" y="79899"/>
                </a:lnTo>
                <a:cubicBezTo>
                  <a:pt x="1925643" y="91998"/>
                  <a:pt x="1939030" y="115852"/>
                  <a:pt x="1953088" y="124287"/>
                </a:cubicBezTo>
                <a:cubicBezTo>
                  <a:pt x="1961112" y="129102"/>
                  <a:pt x="1970843" y="130206"/>
                  <a:pt x="1979721" y="133165"/>
                </a:cubicBezTo>
                <a:cubicBezTo>
                  <a:pt x="2043657" y="69229"/>
                  <a:pt x="2008365" y="74974"/>
                  <a:pt x="2077375" y="88777"/>
                </a:cubicBezTo>
                <a:cubicBezTo>
                  <a:pt x="2083293" y="97655"/>
                  <a:pt x="2084606" y="113656"/>
                  <a:pt x="2095130" y="115410"/>
                </a:cubicBezTo>
                <a:cubicBezTo>
                  <a:pt x="2131461" y="121465"/>
                  <a:pt x="2181553" y="107121"/>
                  <a:pt x="2219418" y="97654"/>
                </a:cubicBezTo>
                <a:cubicBezTo>
                  <a:pt x="2248858" y="107468"/>
                  <a:pt x="2236693" y="106532"/>
                  <a:pt x="2254928" y="106532"/>
                </a:cubicBezTo>
              </a:path>
            </a:pathLst>
          </a:cu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3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1838</TotalTime>
  <Words>278</Words>
  <Application>Microsoft Office PowerPoint</Application>
  <PresentationFormat>On-screen Show (4:3)</PresentationFormat>
  <Paragraphs>88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Memory:</vt:lpstr>
      <vt:lpstr>Varieties of Memory</vt:lpstr>
      <vt:lpstr>Varieties of Memory</vt:lpstr>
      <vt:lpstr>Explicit (Declarative) Memory</vt:lpstr>
      <vt:lpstr>Explicit (Declarative) Memory</vt:lpstr>
      <vt:lpstr>Implicit (Non-declarative) Memory</vt:lpstr>
      <vt:lpstr>Implicit (Non-declarative) Memory</vt:lpstr>
      <vt:lpstr>Implicit (Non-Declarative) Memory</vt:lpstr>
      <vt:lpstr>Implicit (Non-Declarative) Memory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206</cp:revision>
  <cp:lastPrinted>2014-01-23T23:58:50Z</cp:lastPrinted>
  <dcterms:created xsi:type="dcterms:W3CDTF">2014-01-20T19:44:22Z</dcterms:created>
  <dcterms:modified xsi:type="dcterms:W3CDTF">2017-10-08T18:01:29Z</dcterms:modified>
</cp:coreProperties>
</file>