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355" r:id="rId2"/>
    <p:sldId id="341" r:id="rId3"/>
    <p:sldId id="344" r:id="rId4"/>
    <p:sldId id="292" r:id="rId5"/>
    <p:sldId id="345" r:id="rId6"/>
    <p:sldId id="346" r:id="rId7"/>
    <p:sldId id="357" r:id="rId8"/>
    <p:sldId id="356" r:id="rId9"/>
    <p:sldId id="343" r:id="rId10"/>
    <p:sldId id="347" r:id="rId11"/>
    <p:sldId id="339" r:id="rId12"/>
    <p:sldId id="323" r:id="rId1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686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535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  <a:cs typeface="Arial" charset="0"/>
              </a:defRPr>
            </a:lvl1pPr>
          </a:lstStyle>
          <a:p>
            <a:pPr>
              <a:defRPr/>
            </a:pPr>
            <a:fld id="{AF7AD34B-5DFA-4B9B-A824-852C24CBFFA9}" type="datetime1">
              <a:rPr lang="en-US"/>
              <a:pPr>
                <a:defRPr/>
              </a:pPr>
              <a:t>8/30/2017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E2D2A5C4-1844-426F-B84A-E936D7BE242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1038652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D2A5C4-1844-426F-B84A-E936D7BE242F}" type="slidenum">
              <a:rPr lang="en-US" altLang="en-US" smtClean="0"/>
              <a:pPr/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8276172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D2A5C4-1844-426F-B84A-E936D7BE242F}" type="slidenum">
              <a:rPr lang="en-US" altLang="en-US" smtClean="0"/>
              <a:pPr/>
              <a:t>10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3459973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D2A5C4-1844-426F-B84A-E936D7BE242F}" type="slidenum">
              <a:rPr lang="en-US" altLang="en-US" smtClean="0"/>
              <a:pPr/>
              <a:t>11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6233391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D2A5C4-1844-426F-B84A-E936D7BE242F}" type="slidenum">
              <a:rPr lang="en-US" altLang="en-US" smtClean="0"/>
              <a:pPr/>
              <a:t>12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681626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D2A5C4-1844-426F-B84A-E936D7BE242F}" type="slidenum">
              <a:rPr lang="en-US" altLang="en-US" smtClean="0"/>
              <a:pPr/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3369679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D2A5C4-1844-426F-B84A-E936D7BE242F}" type="slidenum">
              <a:rPr lang="en-US" altLang="en-US" smtClean="0"/>
              <a:pPr/>
              <a:t>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8993904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ADA59725-52D9-4468-8863-5CE0DBE79245}" type="slidenum">
              <a:rPr lang="en-US" altLang="en-US"/>
              <a:pPr eaLnBrk="1" hangingPunct="1">
                <a:spcBef>
                  <a:spcPct val="0"/>
                </a:spcBef>
              </a:pPr>
              <a:t>4</a:t>
            </a:fld>
            <a:endParaRPr lang="en-US" altLang="en-US"/>
          </a:p>
        </p:txBody>
      </p:sp>
      <p:sp>
        <p:nvSpPr>
          <p:cNvPr id="532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smtClean="0"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8758638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6213D74A-5D74-455F-ADCF-85978116825F}" type="slidenum">
              <a:rPr lang="en-US" altLang="en-US"/>
              <a:pPr eaLnBrk="1" hangingPunct="1">
                <a:spcBef>
                  <a:spcPct val="0"/>
                </a:spcBef>
              </a:pPr>
              <a:t>5</a:t>
            </a:fld>
            <a:endParaRPr lang="en-US" altLang="en-US"/>
          </a:p>
        </p:txBody>
      </p:sp>
      <p:sp>
        <p:nvSpPr>
          <p:cNvPr id="542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smtClean="0"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13713231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80FF9FC0-D3C4-4E9C-B4C9-CFFA00AE1156}" type="slidenum">
              <a:rPr lang="en-US" altLang="en-US"/>
              <a:pPr eaLnBrk="1" hangingPunct="1">
                <a:spcBef>
                  <a:spcPct val="0"/>
                </a:spcBef>
              </a:pPr>
              <a:t>6</a:t>
            </a:fld>
            <a:endParaRPr lang="en-US" altLang="en-US"/>
          </a:p>
        </p:txBody>
      </p:sp>
      <p:sp>
        <p:nvSpPr>
          <p:cNvPr id="552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smtClean="0"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37216449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80FF9FC0-D3C4-4E9C-B4C9-CFFA00AE1156}" type="slidenum">
              <a:rPr lang="en-US" altLang="en-US"/>
              <a:pPr eaLnBrk="1" hangingPunct="1">
                <a:spcBef>
                  <a:spcPct val="0"/>
                </a:spcBef>
              </a:pPr>
              <a:t>7</a:t>
            </a:fld>
            <a:endParaRPr lang="en-US" altLang="en-US"/>
          </a:p>
        </p:txBody>
      </p:sp>
      <p:sp>
        <p:nvSpPr>
          <p:cNvPr id="552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smtClean="0"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9787397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80FF9FC0-D3C4-4E9C-B4C9-CFFA00AE1156}" type="slidenum">
              <a:rPr lang="en-US" altLang="en-US"/>
              <a:pPr eaLnBrk="1" hangingPunct="1">
                <a:spcBef>
                  <a:spcPct val="0"/>
                </a:spcBef>
              </a:pPr>
              <a:t>8</a:t>
            </a:fld>
            <a:endParaRPr lang="en-US" altLang="en-US"/>
          </a:p>
        </p:txBody>
      </p:sp>
      <p:sp>
        <p:nvSpPr>
          <p:cNvPr id="552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smtClean="0"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91433410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D2A5C4-1844-426F-B84A-E936D7BE242F}" type="slidenum">
              <a:rPr lang="en-US" altLang="en-US" smtClean="0"/>
              <a:pPr/>
              <a:t>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200021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D14E2C-31E3-4A56-BAB3-9497DD6B9756}" type="datetime1">
              <a:rPr lang="en-US"/>
              <a:pPr>
                <a:defRPr/>
              </a:pPr>
              <a:t>8/30/2017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F69901-A0D2-4C21-AA40-FB8FD21CA23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872408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3F97D2-49DB-4400-91AD-B19D3F56EA09}" type="datetime1">
              <a:rPr lang="en-US"/>
              <a:pPr>
                <a:defRPr/>
              </a:pPr>
              <a:t>8/30/2017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2B9D91-D9AC-4828-9757-2A7080A5D2A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828471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F4B2B9-7492-4A32-8E33-43E65CD891EE}" type="datetime1">
              <a:rPr lang="en-US"/>
              <a:pPr>
                <a:defRPr/>
              </a:pPr>
              <a:t>8/30/2017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1E8761-2CBC-4818-829D-F75EC6C2219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153982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bIns="457200"/>
          <a:lstStyle>
            <a:lvl1pPr>
              <a:spcAft>
                <a:spcPts val="1200"/>
              </a:spcAft>
              <a:buFont typeface="Wingdings" pitchFamily="2" charset="2"/>
              <a:buChar char="q"/>
              <a:defRPr/>
            </a:lvl1pPr>
            <a:lvl2pPr>
              <a:spcAft>
                <a:spcPts val="1200"/>
              </a:spcAft>
              <a:buFont typeface="Wingdings" pitchFamily="2" charset="2"/>
              <a:buChar char="q"/>
              <a:defRPr/>
            </a:lvl2pPr>
            <a:lvl3pPr>
              <a:spcAft>
                <a:spcPts val="1200"/>
              </a:spcAft>
              <a:buFont typeface="Wingdings" pitchFamily="2" charset="2"/>
              <a:buChar char="q"/>
              <a:defRPr/>
            </a:lvl3pPr>
            <a:lvl4pPr>
              <a:spcAft>
                <a:spcPts val="1200"/>
              </a:spcAft>
              <a:buFont typeface="Wingdings" pitchFamily="2" charset="2"/>
              <a:buChar char="q"/>
              <a:defRPr/>
            </a:lvl4pPr>
            <a:lvl5pPr>
              <a:spcAft>
                <a:spcPts val="1200"/>
              </a:spcAft>
              <a:buFont typeface="Wingdings" pitchFamily="2" charset="2"/>
              <a:buChar char="q"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77347B-E7D1-4F28-9459-721DBDF2B59D}" type="datetime1">
              <a:rPr lang="en-US"/>
              <a:pPr>
                <a:defRPr/>
              </a:pPr>
              <a:t>8/30/2017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B55B8CC-500A-4A89-98D9-164921AA46C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805975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DF7A02-C5C1-40B0-B9BA-0BDC4608BBED}" type="datetime1">
              <a:rPr lang="en-US"/>
              <a:pPr>
                <a:defRPr/>
              </a:pPr>
              <a:t>8/30/2017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3A0B58-CD8D-47DC-9E02-A4AE2C36A19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680283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B86740-D853-4E55-9955-2042776F0590}" type="datetime1">
              <a:rPr lang="en-US"/>
              <a:pPr>
                <a:defRPr/>
              </a:pPr>
              <a:t>8/30/2017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BDB50B-6769-4C9C-9075-9E459076AC5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550360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8EB5F2-BD64-42EA-9D1B-8EC738048AB8}" type="datetime1">
              <a:rPr lang="en-US"/>
              <a:pPr>
                <a:defRPr/>
              </a:pPr>
              <a:t>8/30/2017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557C97D-D1A8-42DA-9EED-CADB5460D69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814761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780B33-102D-4B86-BDFD-8D71F593D380}" type="datetime1">
              <a:rPr lang="en-US"/>
              <a:pPr>
                <a:defRPr/>
              </a:pPr>
              <a:t>8/30/2017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57AEFAD-57F1-48D4-A9F6-6A18AE67A8A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254052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2601FB-1196-4731-BF4A-28ACF67F5B05}" type="datetime1">
              <a:rPr lang="en-US"/>
              <a:pPr>
                <a:defRPr/>
              </a:pPr>
              <a:t>8/30/2017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987475-80FC-48D5-A523-2386F170448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886826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35D79B-3AFE-4DCD-A705-E685AE3A67DA}" type="datetime1">
              <a:rPr lang="en-US"/>
              <a:pPr>
                <a:defRPr/>
              </a:pPr>
              <a:t>8/30/2017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BCAAE2E-A54F-4A8D-841A-0B46D3A7BBA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350323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55BB4F-7C34-45C4-9DA3-C1A099F6E526}" type="datetime1">
              <a:rPr lang="en-US"/>
              <a:pPr>
                <a:defRPr/>
              </a:pPr>
              <a:t>8/30/2017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97352A8-7A3B-4C53-9F0A-D5A2B2EA1F1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860975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CE620DFB-D235-4E57-B28D-B88757298C69}" type="datetime1">
              <a:rPr lang="en-US"/>
              <a:pPr>
                <a:defRPr/>
              </a:pPr>
              <a:t>8/30/2017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39769EF4-C6DD-4F61-ABBA-520DF16AB47C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 kern="1200">
          <a:solidFill>
            <a:srgbClr val="4B5064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4B5064"/>
          </a:solidFill>
          <a:latin typeface="Arial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4B5064"/>
          </a:solidFill>
          <a:latin typeface="Arial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4B5064"/>
          </a:solidFill>
          <a:latin typeface="Arial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4B5064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rgbClr val="4B5064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rgbClr val="4B5064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rgbClr val="4B5064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rgbClr val="4B5064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A9432B"/>
        </a:buClr>
        <a:buFont typeface="Wingdings" panose="05000000000000000000" pitchFamily="2" charset="2"/>
        <a:buChar char="q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648C61"/>
        </a:buClr>
        <a:buFont typeface="Wingdings" panose="05000000000000000000" pitchFamily="2" charset="2"/>
        <a:buChar char="q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A96D2B"/>
        </a:buClr>
        <a:buFont typeface="Wingdings" panose="05000000000000000000" pitchFamily="2" charset="2"/>
        <a:buChar char="q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695C54"/>
        </a:buClr>
        <a:buFont typeface="Wingdings" panose="05000000000000000000" pitchFamily="2" charset="2"/>
        <a:buChar char="q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998700"/>
        </a:buClr>
        <a:buFont typeface="Wingdings" panose="05000000000000000000" pitchFamily="2" charset="2"/>
        <a:buChar char="q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3"/>
          <p:cNvSpPr>
            <a:spLocks noChangeArrowheads="1"/>
          </p:cNvSpPr>
          <p:nvPr/>
        </p:nvSpPr>
        <p:spPr bwMode="auto">
          <a:xfrm>
            <a:off x="1905000" y="1524000"/>
            <a:ext cx="5570757" cy="34163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rgbClr val="A9432B"/>
              </a:buClr>
              <a:buFont typeface="Wingdings" panose="05000000000000000000" pitchFamily="2" charset="2"/>
              <a:buChar char="q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648C61"/>
              </a:buClr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A96D2B"/>
              </a:buClr>
              <a:buFont typeface="Wingdings" panose="05000000000000000000" pitchFamily="2" charset="2"/>
              <a:buChar char="q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695C54"/>
              </a:buClr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998700"/>
              </a:buClr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8700"/>
              </a:buClr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8700"/>
              </a:buClr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8700"/>
              </a:buClr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8700"/>
              </a:buClr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7200" b="1" dirty="0" smtClean="0">
                <a:solidFill>
                  <a:srgbClr val="FF0000"/>
                </a:solidFill>
              </a:rPr>
              <a:t>Observation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7200" b="1" dirty="0" smtClean="0">
                <a:solidFill>
                  <a:srgbClr val="FF0000"/>
                </a:solidFill>
              </a:rPr>
              <a:t>&amp;</a:t>
            </a:r>
            <a:br>
              <a:rPr lang="en-US" altLang="en-US" sz="7200" b="1" dirty="0" smtClean="0">
                <a:solidFill>
                  <a:srgbClr val="FF0000"/>
                </a:solidFill>
              </a:rPr>
            </a:br>
            <a:r>
              <a:rPr lang="en-US" altLang="en-US" sz="7200" b="1" dirty="0" smtClean="0">
                <a:solidFill>
                  <a:srgbClr val="FF0000"/>
                </a:solidFill>
              </a:rPr>
              <a:t>Correlation</a:t>
            </a:r>
            <a:endParaRPr lang="en-US" altLang="en-US" sz="7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6071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itle 2"/>
          <p:cNvSpPr>
            <a:spLocks noGrp="1"/>
          </p:cNvSpPr>
          <p:nvPr>
            <p:ph type="title"/>
          </p:nvPr>
        </p:nvSpPr>
        <p:spPr>
          <a:xfrm>
            <a:off x="533400" y="228600"/>
            <a:ext cx="8229600" cy="1143000"/>
          </a:xfrm>
        </p:spPr>
        <p:txBody>
          <a:bodyPr/>
          <a:lstStyle/>
          <a:p>
            <a:r>
              <a:rPr lang="en-US" altLang="en-US" u="sng" smtClean="0">
                <a:solidFill>
                  <a:srgbClr val="FF0000"/>
                </a:solidFill>
                <a:ea typeface="ＭＳ Ｐゴシック" panose="020B0600070205080204" pitchFamily="34" charset="-128"/>
              </a:rPr>
              <a:t>Observational Studies</a:t>
            </a:r>
            <a:endParaRPr lang="en-US" altLang="en-US" smtClean="0">
              <a:ea typeface="ＭＳ Ｐゴシック" panose="020B0600070205080204" pitchFamily="34" charset="-128"/>
            </a:endParaRPr>
          </a:p>
        </p:txBody>
      </p:sp>
      <p:sp>
        <p:nvSpPr>
          <p:cNvPr id="38915" name="Content Placeholder 3"/>
          <p:cNvSpPr>
            <a:spLocks noGrp="1"/>
          </p:cNvSpPr>
          <p:nvPr>
            <p:ph idx="1"/>
          </p:nvPr>
        </p:nvSpPr>
        <p:spPr>
          <a:xfrm>
            <a:off x="457200" y="1447800"/>
            <a:ext cx="8534400" cy="4525963"/>
          </a:xfrm>
        </p:spPr>
        <p:txBody>
          <a:bodyPr/>
          <a:lstStyle/>
          <a:p>
            <a:r>
              <a:rPr lang="en-US" altLang="en-US" b="1" dirty="0" smtClean="0">
                <a:solidFill>
                  <a:srgbClr val="0000FF"/>
                </a:solidFill>
                <a:ea typeface="ＭＳ Ｐゴシック" panose="020B0600070205080204" pitchFamily="34" charset="-128"/>
              </a:rPr>
              <a:t>Observational studies have limitations</a:t>
            </a:r>
          </a:p>
          <a:p>
            <a:pPr lvl="1"/>
            <a:r>
              <a:rPr lang="en-US" altLang="en-US" b="1" dirty="0" smtClean="0">
                <a:solidFill>
                  <a:srgbClr val="0000FF"/>
                </a:solidFill>
                <a:ea typeface="ＭＳ Ｐゴシック" panose="020B0600070205080204" pitchFamily="34" charset="-128"/>
              </a:rPr>
              <a:t>If an observational study reveals a significant correlation, we can’t draw a CAUSAL inference because</a:t>
            </a:r>
          </a:p>
          <a:p>
            <a:pPr lvl="2"/>
            <a:r>
              <a:rPr lang="en-US" altLang="en-US" b="1" dirty="0" smtClean="0">
                <a:solidFill>
                  <a:srgbClr val="0000FF"/>
                </a:solidFill>
                <a:ea typeface="ＭＳ Ｐゴシック" panose="020B0600070205080204" pitchFamily="34" charset="-128"/>
              </a:rPr>
              <a:t>The “third variable” problem …some other (‘third”) variable is driving the correlation between the two observed variables.</a:t>
            </a:r>
          </a:p>
          <a:p>
            <a:pPr lvl="2"/>
            <a:r>
              <a:rPr lang="en-US" altLang="en-US" b="1" dirty="0" smtClean="0">
                <a:solidFill>
                  <a:srgbClr val="0000FF"/>
                </a:solidFill>
                <a:ea typeface="ＭＳ Ｐゴシック" panose="020B0600070205080204" pitchFamily="34" charset="-128"/>
              </a:rPr>
              <a:t>Even if the two variables are causally related, the direction of causation can be uncertain.</a:t>
            </a:r>
          </a:p>
          <a:p>
            <a:pPr lvl="3"/>
            <a:r>
              <a:rPr lang="en-US" altLang="en-US" b="1" dirty="0" smtClean="0">
                <a:solidFill>
                  <a:srgbClr val="0000FF"/>
                </a:solidFill>
                <a:ea typeface="ＭＳ Ｐゴシック" panose="020B0600070205080204" pitchFamily="34" charset="-128"/>
              </a:rPr>
              <a:t>Does A cause B, or does B cause A?</a:t>
            </a:r>
          </a:p>
          <a:p>
            <a:pPr lvl="1"/>
            <a:endParaRPr lang="en-US" altLang="en-US" b="1" dirty="0" smtClean="0">
              <a:solidFill>
                <a:srgbClr val="0000FF"/>
              </a:solidFill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le 2"/>
          <p:cNvSpPr>
            <a:spLocks noGrp="1"/>
          </p:cNvSpPr>
          <p:nvPr>
            <p:ph type="title"/>
          </p:nvPr>
        </p:nvSpPr>
        <p:spPr>
          <a:xfrm>
            <a:off x="533400" y="228600"/>
            <a:ext cx="8229600" cy="1143000"/>
          </a:xfrm>
        </p:spPr>
        <p:txBody>
          <a:bodyPr/>
          <a:lstStyle/>
          <a:p>
            <a:r>
              <a:rPr lang="en-US" altLang="en-US" i="1" u="sng" dirty="0" smtClean="0">
                <a:solidFill>
                  <a:srgbClr val="FF0000"/>
                </a:solidFill>
                <a:ea typeface="ＭＳ Ｐゴシック" panose="020B0600070205080204" pitchFamily="34" charset="-128"/>
              </a:rPr>
              <a:t>The </a:t>
            </a:r>
            <a:r>
              <a:rPr lang="en-US" altLang="en-US" u="sng" dirty="0" smtClean="0">
                <a:solidFill>
                  <a:srgbClr val="FF0000"/>
                </a:solidFill>
                <a:ea typeface="ＭＳ Ｐゴシック" panose="020B0600070205080204" pitchFamily="34" charset="-128"/>
              </a:rPr>
              <a:t>Intro </a:t>
            </a:r>
            <a:r>
              <a:rPr lang="en-US" altLang="en-US" u="sng" dirty="0" err="1" smtClean="0">
                <a:solidFill>
                  <a:srgbClr val="FF0000"/>
                </a:solidFill>
                <a:ea typeface="ＭＳ Ｐゴシック" panose="020B0600070205080204" pitchFamily="34" charset="-128"/>
              </a:rPr>
              <a:t>Psycology</a:t>
            </a:r>
            <a:r>
              <a:rPr lang="en-US" altLang="en-US" u="sng" dirty="0" smtClean="0">
                <a:solidFill>
                  <a:srgbClr val="FF0000"/>
                </a:solidFill>
                <a:ea typeface="ＭＳ Ｐゴシック" panose="020B0600070205080204" pitchFamily="34" charset="-128"/>
              </a:rPr>
              <a:t> Mantra</a:t>
            </a:r>
            <a:endParaRPr lang="en-US" altLang="en-US" dirty="0" smtClean="0">
              <a:ea typeface="ＭＳ Ｐゴシック" panose="020B0600070205080204" pitchFamily="34" charset="-128"/>
            </a:endParaRPr>
          </a:p>
        </p:txBody>
      </p:sp>
      <p:sp>
        <p:nvSpPr>
          <p:cNvPr id="39939" name="TextBox 4"/>
          <p:cNvSpPr txBox="1">
            <a:spLocks noChangeArrowheads="1"/>
          </p:cNvSpPr>
          <p:nvPr/>
        </p:nvSpPr>
        <p:spPr bwMode="auto">
          <a:xfrm>
            <a:off x="703263" y="1905000"/>
            <a:ext cx="8151812" cy="4154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rgbClr val="A9432B"/>
              </a:buClr>
              <a:buFont typeface="Wingdings" panose="05000000000000000000" pitchFamily="2" charset="2"/>
              <a:buChar char="q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648C61"/>
              </a:buClr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A96D2B"/>
              </a:buClr>
              <a:buFont typeface="Wingdings" panose="05000000000000000000" pitchFamily="2" charset="2"/>
              <a:buChar char="q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695C54"/>
              </a:buClr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998700"/>
              </a:buClr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8700"/>
              </a:buClr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8700"/>
              </a:buClr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8700"/>
              </a:buClr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8700"/>
              </a:buClr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8800" b="1" dirty="0">
                <a:solidFill>
                  <a:srgbClr val="00B050"/>
                </a:solidFill>
              </a:rPr>
              <a:t>Correlation 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8800" b="1" dirty="0">
                <a:solidFill>
                  <a:srgbClr val="00B050"/>
                </a:solidFill>
              </a:rPr>
              <a:t>does not imply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8800" b="1" dirty="0">
                <a:solidFill>
                  <a:srgbClr val="00B050"/>
                </a:solidFill>
              </a:rPr>
              <a:t>causation!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178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2"/>
          <p:cNvSpPr>
            <a:spLocks noGrp="1"/>
          </p:cNvSpPr>
          <p:nvPr>
            <p:ph type="title"/>
          </p:nvPr>
        </p:nvSpPr>
        <p:spPr>
          <a:xfrm>
            <a:off x="533400" y="228600"/>
            <a:ext cx="8229600" cy="1143000"/>
          </a:xfrm>
        </p:spPr>
        <p:txBody>
          <a:bodyPr/>
          <a:lstStyle/>
          <a:p>
            <a:r>
              <a:rPr lang="en-US" altLang="en-US" u="sng" smtClean="0">
                <a:solidFill>
                  <a:srgbClr val="FF0000"/>
                </a:solidFill>
                <a:ea typeface="ＭＳ Ｐゴシック" panose="020B0600070205080204" pitchFamily="34" charset="-128"/>
              </a:rPr>
              <a:t>Observational Studies</a:t>
            </a:r>
            <a:endParaRPr lang="en-US" altLang="en-US" smtClean="0">
              <a:ea typeface="ＭＳ Ｐゴシック" panose="020B0600070205080204" pitchFamily="34" charset="-128"/>
            </a:endParaRPr>
          </a:p>
        </p:txBody>
      </p:sp>
      <p:sp>
        <p:nvSpPr>
          <p:cNvPr id="32771" name="Content Placeholder 3"/>
          <p:cNvSpPr>
            <a:spLocks noGrp="1"/>
          </p:cNvSpPr>
          <p:nvPr>
            <p:ph idx="1"/>
          </p:nvPr>
        </p:nvSpPr>
        <p:spPr>
          <a:xfrm>
            <a:off x="457200" y="1447800"/>
            <a:ext cx="8534400" cy="4525963"/>
          </a:xfrm>
        </p:spPr>
        <p:txBody>
          <a:bodyPr/>
          <a:lstStyle/>
          <a:p>
            <a:r>
              <a:rPr lang="en-US" altLang="en-US" b="1" dirty="0" smtClean="0">
                <a:solidFill>
                  <a:srgbClr val="0000FF"/>
                </a:solidFill>
                <a:ea typeface="ＭＳ Ｐゴシック" panose="020B0600070205080204" pitchFamily="34" charset="-128"/>
              </a:rPr>
              <a:t>Observational studies can be used to disconfirm hypotheses.</a:t>
            </a:r>
          </a:p>
          <a:p>
            <a:r>
              <a:rPr lang="en-US" altLang="en-US" b="1" dirty="0" smtClean="0">
                <a:solidFill>
                  <a:srgbClr val="0000FF"/>
                </a:solidFill>
                <a:ea typeface="ＭＳ Ｐゴシック" panose="020B0600070205080204" pitchFamily="34" charset="-128"/>
              </a:rPr>
              <a:t>Observational data are often analyzed using the correlational statistics</a:t>
            </a:r>
          </a:p>
          <a:p>
            <a:pPr lvl="1"/>
            <a:r>
              <a:rPr lang="en-US" altLang="en-US" b="1" dirty="0" smtClean="0">
                <a:solidFill>
                  <a:srgbClr val="0000FF"/>
                </a:solidFill>
                <a:ea typeface="ＭＳ Ｐゴシック" panose="020B0600070205080204" pitchFamily="34" charset="-128"/>
              </a:rPr>
              <a:t>Chi-Square </a:t>
            </a:r>
            <a:r>
              <a:rPr lang="en-US" altLang="en-US" b="1" dirty="0" smtClean="0">
                <a:solidFill>
                  <a:srgbClr val="0000FF"/>
                </a:solidFill>
                <a:ea typeface="ＭＳ Ｐゴシック" panose="020B0600070205080204" pitchFamily="34" charset="-128"/>
                <a:sym typeface="Wingdings" panose="05000000000000000000" pitchFamily="2" charset="2"/>
              </a:rPr>
              <a:t></a:t>
            </a:r>
            <a:r>
              <a:rPr lang="en-US" altLang="en-US" b="1" dirty="0" smtClean="0">
                <a:solidFill>
                  <a:srgbClr val="0000FF"/>
                </a:solidFill>
                <a:ea typeface="ＭＳ Ｐゴシック" panose="020B0600070205080204" pitchFamily="34" charset="-128"/>
              </a:rPr>
              <a:t> nominal data</a:t>
            </a:r>
          </a:p>
          <a:p>
            <a:pPr lvl="1"/>
            <a:r>
              <a:rPr lang="en-US" altLang="en-US" b="1" dirty="0" smtClean="0">
                <a:solidFill>
                  <a:srgbClr val="0000FF"/>
                </a:solidFill>
                <a:ea typeface="ＭＳ Ｐゴシック" panose="020B0600070205080204" pitchFamily="34" charset="-128"/>
              </a:rPr>
              <a:t>Spearman Rho </a:t>
            </a:r>
            <a:r>
              <a:rPr lang="en-US" altLang="en-US" b="1" dirty="0" smtClean="0">
                <a:solidFill>
                  <a:srgbClr val="0000FF"/>
                </a:solidFill>
                <a:ea typeface="ＭＳ Ｐゴシック" panose="020B0600070205080204" pitchFamily="34" charset="-128"/>
                <a:sym typeface="Wingdings" panose="05000000000000000000" pitchFamily="2" charset="2"/>
              </a:rPr>
              <a:t> ordinal (rank) data</a:t>
            </a:r>
          </a:p>
          <a:p>
            <a:pPr lvl="1"/>
            <a:r>
              <a:rPr lang="en-US" altLang="en-US" b="1" dirty="0" smtClean="0">
                <a:solidFill>
                  <a:srgbClr val="0000FF"/>
                </a:solidFill>
                <a:ea typeface="ＭＳ Ｐゴシック" panose="020B0600070205080204" pitchFamily="34" charset="-128"/>
                <a:sym typeface="Wingdings" panose="05000000000000000000" pitchFamily="2" charset="2"/>
              </a:rPr>
              <a:t>Pearson r (“r-statistic”) Interval / ratio data</a:t>
            </a:r>
            <a:endParaRPr lang="en-US" altLang="en-US" b="1" dirty="0" smtClean="0">
              <a:solidFill>
                <a:srgbClr val="0000FF"/>
              </a:solidFill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itle 2"/>
          <p:cNvSpPr>
            <a:spLocks noGrp="1"/>
          </p:cNvSpPr>
          <p:nvPr>
            <p:ph type="title"/>
          </p:nvPr>
        </p:nvSpPr>
        <p:spPr>
          <a:xfrm>
            <a:off x="533400" y="228600"/>
            <a:ext cx="8229600" cy="1143000"/>
          </a:xfrm>
        </p:spPr>
        <p:txBody>
          <a:bodyPr/>
          <a:lstStyle/>
          <a:p>
            <a:r>
              <a:rPr lang="en-US" altLang="en-US" u="sng" smtClean="0">
                <a:solidFill>
                  <a:srgbClr val="FF0000"/>
                </a:solidFill>
                <a:ea typeface="ＭＳ Ｐゴシック" panose="020B0600070205080204" pitchFamily="34" charset="-128"/>
              </a:rPr>
              <a:t>Correlation &amp; the r-statistic</a:t>
            </a:r>
            <a:endParaRPr lang="en-US" altLang="en-US" smtClean="0">
              <a:ea typeface="ＭＳ Ｐゴシック" panose="020B0600070205080204" pitchFamily="34" charset="-128"/>
            </a:endParaRPr>
          </a:p>
        </p:txBody>
      </p:sp>
      <p:sp>
        <p:nvSpPr>
          <p:cNvPr id="33795" name="Content Placeholder 3"/>
          <p:cNvSpPr>
            <a:spLocks noGrp="1"/>
          </p:cNvSpPr>
          <p:nvPr>
            <p:ph idx="1"/>
          </p:nvPr>
        </p:nvSpPr>
        <p:spPr>
          <a:xfrm>
            <a:off x="457200" y="1447800"/>
            <a:ext cx="8534400" cy="4525963"/>
          </a:xfrm>
        </p:spPr>
        <p:txBody>
          <a:bodyPr/>
          <a:lstStyle/>
          <a:p>
            <a:r>
              <a:rPr lang="en-US" altLang="en-US" b="1" dirty="0" smtClean="0">
                <a:solidFill>
                  <a:srgbClr val="0000FF"/>
                </a:solidFill>
                <a:ea typeface="ＭＳ Ｐゴシック" panose="020B0600070205080204" pitchFamily="34" charset="-128"/>
              </a:rPr>
              <a:t>The r-statistic</a:t>
            </a:r>
          </a:p>
          <a:p>
            <a:pPr lvl="1"/>
            <a:r>
              <a:rPr lang="en-US" altLang="en-US" b="1" dirty="0" smtClean="0">
                <a:solidFill>
                  <a:srgbClr val="0000FF"/>
                </a:solidFill>
                <a:ea typeface="ＭＳ Ｐゴシック" panose="020B0600070205080204" pitchFamily="34" charset="-128"/>
              </a:rPr>
              <a:t>Ranges from -1 to +1</a:t>
            </a:r>
          </a:p>
          <a:p>
            <a:pPr lvl="1"/>
            <a:r>
              <a:rPr lang="en-US" altLang="en-US" b="1" dirty="0" smtClean="0">
                <a:solidFill>
                  <a:srgbClr val="0000FF"/>
                </a:solidFill>
                <a:ea typeface="ＭＳ Ｐゴシック" panose="020B0600070205080204" pitchFamily="34" charset="-128"/>
              </a:rPr>
              <a:t>Values near zero </a:t>
            </a:r>
            <a:r>
              <a:rPr lang="en-US" altLang="en-US" b="1" dirty="0" smtClean="0">
                <a:solidFill>
                  <a:srgbClr val="0000FF"/>
                </a:solidFill>
                <a:ea typeface="ＭＳ Ｐゴシック" panose="020B0600070205080204" pitchFamily="34" charset="-128"/>
                <a:sym typeface="Wingdings" panose="05000000000000000000" pitchFamily="2" charset="2"/>
              </a:rPr>
              <a:t> </a:t>
            </a:r>
            <a:r>
              <a:rPr lang="en-US" altLang="en-US" b="1" dirty="0" smtClean="0">
                <a:solidFill>
                  <a:srgbClr val="0000FF"/>
                </a:solidFill>
                <a:ea typeface="ＭＳ Ｐゴシック" panose="020B0600070205080204" pitchFamily="34" charset="-128"/>
              </a:rPr>
              <a:t>no </a:t>
            </a:r>
            <a:r>
              <a:rPr lang="en-US" altLang="en-US" b="1" dirty="0" smtClean="0">
                <a:solidFill>
                  <a:srgbClr val="0000FF"/>
                </a:solidFill>
                <a:ea typeface="ＭＳ Ｐゴシック" panose="020B0600070205080204" pitchFamily="34" charset="-128"/>
              </a:rPr>
              <a:t>correlation</a:t>
            </a:r>
          </a:p>
          <a:p>
            <a:pPr lvl="1"/>
            <a:r>
              <a:rPr lang="en-US" altLang="en-US" b="1" dirty="0" smtClean="0">
                <a:solidFill>
                  <a:srgbClr val="0000FF"/>
                </a:solidFill>
                <a:ea typeface="ＭＳ Ｐゴシック" panose="020B0600070205080204" pitchFamily="34" charset="-128"/>
              </a:rPr>
              <a:t>Values far from zero </a:t>
            </a:r>
            <a:r>
              <a:rPr lang="en-US" altLang="en-US" b="1" dirty="0" smtClean="0">
                <a:solidFill>
                  <a:srgbClr val="0000FF"/>
                </a:solidFill>
                <a:ea typeface="ＭＳ Ｐゴシック" panose="020B0600070205080204" pitchFamily="34" charset="-128"/>
                <a:sym typeface="Wingdings" panose="05000000000000000000" pitchFamily="2" charset="2"/>
              </a:rPr>
              <a:t></a:t>
            </a:r>
            <a:r>
              <a:rPr lang="en-US" altLang="en-US" b="1" dirty="0" smtClean="0">
                <a:solidFill>
                  <a:srgbClr val="0000FF"/>
                </a:solidFill>
                <a:ea typeface="ＭＳ Ｐゴシック" panose="020B0600070205080204" pitchFamily="34" charset="-128"/>
              </a:rPr>
              <a:t> strong correlation</a:t>
            </a:r>
          </a:p>
          <a:p>
            <a:pPr lvl="1"/>
            <a:r>
              <a:rPr lang="en-US" altLang="en-US" b="1" dirty="0" smtClean="0">
                <a:solidFill>
                  <a:srgbClr val="0000FF"/>
                </a:solidFill>
                <a:ea typeface="ＭＳ Ｐゴシック" panose="020B0600070205080204" pitchFamily="34" charset="-128"/>
                <a:sym typeface="Wingdings" panose="05000000000000000000" pitchFamily="2" charset="2"/>
              </a:rPr>
              <a:t> Often </a:t>
            </a:r>
            <a:r>
              <a:rPr lang="en-US" altLang="en-US" b="1" dirty="0" smtClean="0">
                <a:solidFill>
                  <a:srgbClr val="0000FF"/>
                </a:solidFill>
                <a:ea typeface="ＭＳ Ｐゴシック" panose="020B0600070205080204" pitchFamily="34" charset="-128"/>
                <a:sym typeface="Wingdings" panose="05000000000000000000" pitchFamily="2" charset="2"/>
              </a:rPr>
              <a:t>describes </a:t>
            </a:r>
            <a:r>
              <a:rPr lang="en-US" altLang="en-US" b="1" dirty="0" smtClean="0">
                <a:solidFill>
                  <a:srgbClr val="0000FF"/>
                </a:solidFill>
                <a:ea typeface="ＭＳ Ｐゴシック" panose="020B0600070205080204" pitchFamily="34" charset="-128"/>
                <a:sym typeface="Wingdings" panose="05000000000000000000" pitchFamily="2" charset="2"/>
              </a:rPr>
              <a:t>the (linear) relationship between variables on a scatter plot, which display pairs of (X,Y) scores…</a:t>
            </a:r>
            <a:endParaRPr lang="en-US" altLang="en-US" b="1" dirty="0" smtClean="0">
              <a:solidFill>
                <a:srgbClr val="0000FF"/>
              </a:solidFill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818" name="Group 3"/>
          <p:cNvGrpSpPr>
            <a:grpSpLocks/>
          </p:cNvGrpSpPr>
          <p:nvPr/>
        </p:nvGrpSpPr>
        <p:grpSpPr bwMode="auto">
          <a:xfrm>
            <a:off x="152400" y="1066800"/>
            <a:ext cx="8861425" cy="4895850"/>
            <a:chOff x="152400" y="1066800"/>
            <a:chExt cx="8861267" cy="4895850"/>
          </a:xfrm>
        </p:grpSpPr>
        <p:pic>
          <p:nvPicPr>
            <p:cNvPr id="34821" name="Picture 4" descr="File:Correlation coefficient.gif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2400" y="1066800"/>
              <a:ext cx="8861267" cy="48958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" name="Rectangle 2"/>
            <p:cNvSpPr/>
            <p:nvPr/>
          </p:nvSpPr>
          <p:spPr>
            <a:xfrm>
              <a:off x="6553086" y="1447800"/>
              <a:ext cx="228596" cy="36988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6" name="Rectangle 5"/>
            <p:cNvSpPr/>
            <p:nvPr/>
          </p:nvSpPr>
          <p:spPr>
            <a:xfrm>
              <a:off x="8153257" y="3886200"/>
              <a:ext cx="228596" cy="36988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7" name="Rectangle 6"/>
            <p:cNvSpPr/>
            <p:nvPr/>
          </p:nvSpPr>
          <p:spPr>
            <a:xfrm>
              <a:off x="4367138" y="3905250"/>
              <a:ext cx="228596" cy="36988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600174" y="3887788"/>
              <a:ext cx="228596" cy="3683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2666955" y="1295400"/>
              <a:ext cx="228596" cy="36988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2800" b="1" dirty="0">
                  <a:solidFill>
                    <a:srgbClr val="002060"/>
                  </a:solidFill>
                  <a:latin typeface="+mj-lt"/>
                  <a:cs typeface="Times New Roman" panose="02020603050405020304" pitchFamily="18" charset="0"/>
                </a:rPr>
                <a:t>r</a:t>
              </a:r>
            </a:p>
          </p:txBody>
        </p:sp>
        <p:sp>
          <p:nvSpPr>
            <p:cNvPr id="13" name="Rectangle 12"/>
            <p:cNvSpPr/>
            <p:nvPr/>
          </p:nvSpPr>
          <p:spPr>
            <a:xfrm>
              <a:off x="6553086" y="1295400"/>
              <a:ext cx="228596" cy="36988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2800" b="1" dirty="0">
                  <a:solidFill>
                    <a:srgbClr val="002060"/>
                  </a:solidFill>
                  <a:latin typeface="+mj-lt"/>
                  <a:cs typeface="Times New Roman" panose="02020603050405020304" pitchFamily="18" charset="0"/>
                </a:rPr>
                <a:t>r</a:t>
              </a:r>
            </a:p>
          </p:txBody>
        </p:sp>
        <p:sp>
          <p:nvSpPr>
            <p:cNvPr id="14" name="Rectangle 13"/>
            <p:cNvSpPr/>
            <p:nvPr/>
          </p:nvSpPr>
          <p:spPr>
            <a:xfrm>
              <a:off x="4343325" y="3821113"/>
              <a:ext cx="228596" cy="36988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2800" b="1" dirty="0">
                  <a:solidFill>
                    <a:srgbClr val="002060"/>
                  </a:solidFill>
                  <a:latin typeface="+mj-lt"/>
                  <a:cs typeface="Times New Roman" panose="02020603050405020304" pitchFamily="18" charset="0"/>
                </a:rPr>
                <a:t>r</a:t>
              </a:r>
            </a:p>
          </p:txBody>
        </p:sp>
        <p:sp>
          <p:nvSpPr>
            <p:cNvPr id="15" name="Rectangle 14"/>
            <p:cNvSpPr/>
            <p:nvPr/>
          </p:nvSpPr>
          <p:spPr>
            <a:xfrm>
              <a:off x="8229456" y="3733800"/>
              <a:ext cx="228596" cy="36988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2800" b="1" dirty="0">
                  <a:solidFill>
                    <a:srgbClr val="002060"/>
                  </a:solidFill>
                  <a:latin typeface="+mj-lt"/>
                  <a:cs typeface="Times New Roman" panose="02020603050405020304" pitchFamily="18" charset="0"/>
                </a:rPr>
                <a:t>r</a:t>
              </a:r>
            </a:p>
          </p:txBody>
        </p:sp>
        <p:sp>
          <p:nvSpPr>
            <p:cNvPr id="16" name="Rectangle 15"/>
            <p:cNvSpPr/>
            <p:nvPr/>
          </p:nvSpPr>
          <p:spPr>
            <a:xfrm>
              <a:off x="1600174" y="3821113"/>
              <a:ext cx="228596" cy="36988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2800" b="1" dirty="0">
                  <a:solidFill>
                    <a:srgbClr val="002060"/>
                  </a:solidFill>
                  <a:latin typeface="+mj-lt"/>
                  <a:cs typeface="Times New Roman" panose="02020603050405020304" pitchFamily="18" charset="0"/>
                </a:rPr>
                <a:t>r</a:t>
              </a:r>
            </a:p>
          </p:txBody>
        </p:sp>
      </p:grpSp>
      <p:sp>
        <p:nvSpPr>
          <p:cNvPr id="34819" name="Rectangle 4"/>
          <p:cNvSpPr>
            <a:spLocks noChangeArrowheads="1"/>
          </p:cNvSpPr>
          <p:nvPr/>
        </p:nvSpPr>
        <p:spPr bwMode="auto">
          <a:xfrm>
            <a:off x="2882900" y="6400800"/>
            <a:ext cx="45720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rgbClr val="A9432B"/>
              </a:buClr>
              <a:buFont typeface="Wingdings" panose="05000000000000000000" pitchFamily="2" charset="2"/>
              <a:buChar char="q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648C61"/>
              </a:buClr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A96D2B"/>
              </a:buClr>
              <a:buFont typeface="Wingdings" panose="05000000000000000000" pitchFamily="2" charset="2"/>
              <a:buChar char="q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695C54"/>
              </a:buClr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998700"/>
              </a:buClr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8700"/>
              </a:buClr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8700"/>
              </a:buClr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8700"/>
              </a:buClr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8700"/>
              </a:buClr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200" dirty="0"/>
              <a:t>http://en.wikipedia.org/wiki/File:Correlation_coefficient.gif</a:t>
            </a:r>
          </a:p>
        </p:txBody>
      </p:sp>
      <p:sp>
        <p:nvSpPr>
          <p:cNvPr id="34820" name="Title 2"/>
          <p:cNvSpPr txBox="1">
            <a:spLocks/>
          </p:cNvSpPr>
          <p:nvPr/>
        </p:nvSpPr>
        <p:spPr bwMode="auto">
          <a:xfrm>
            <a:off x="533400" y="22860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rgbClr val="A9432B"/>
              </a:buClr>
              <a:buFont typeface="Wingdings" panose="05000000000000000000" pitchFamily="2" charset="2"/>
              <a:buChar char="q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648C61"/>
              </a:buClr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A96D2B"/>
              </a:buClr>
              <a:buFont typeface="Wingdings" panose="05000000000000000000" pitchFamily="2" charset="2"/>
              <a:buChar char="q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695C54"/>
              </a:buClr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998700"/>
              </a:buClr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8700"/>
              </a:buClr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8700"/>
              </a:buClr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8700"/>
              </a:buClr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8700"/>
              </a:buClr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en-US" sz="4400" b="1" u="sng">
                <a:solidFill>
                  <a:srgbClr val="FF0000"/>
                </a:solidFill>
              </a:rPr>
              <a:t>Correlation &amp; the r-statistic</a:t>
            </a:r>
            <a:endParaRPr lang="en-US" altLang="en-US" sz="4400" b="1">
              <a:solidFill>
                <a:srgbClr val="4B5064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5842" name="Group 3"/>
          <p:cNvGrpSpPr>
            <a:grpSpLocks/>
          </p:cNvGrpSpPr>
          <p:nvPr/>
        </p:nvGrpSpPr>
        <p:grpSpPr bwMode="auto">
          <a:xfrm>
            <a:off x="152400" y="1066800"/>
            <a:ext cx="8861425" cy="4895850"/>
            <a:chOff x="152400" y="1066800"/>
            <a:chExt cx="8861267" cy="4895850"/>
          </a:xfrm>
        </p:grpSpPr>
        <p:pic>
          <p:nvPicPr>
            <p:cNvPr id="35847" name="Picture 4" descr="File:Correlation coefficient.gif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2400" y="1066800"/>
              <a:ext cx="8861267" cy="48958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" name="Rectangle 2"/>
            <p:cNvSpPr/>
            <p:nvPr/>
          </p:nvSpPr>
          <p:spPr>
            <a:xfrm>
              <a:off x="6553086" y="1447800"/>
              <a:ext cx="228596" cy="36988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6" name="Rectangle 5"/>
            <p:cNvSpPr/>
            <p:nvPr/>
          </p:nvSpPr>
          <p:spPr>
            <a:xfrm>
              <a:off x="8153257" y="3886200"/>
              <a:ext cx="228596" cy="36988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7" name="Rectangle 6"/>
            <p:cNvSpPr/>
            <p:nvPr/>
          </p:nvSpPr>
          <p:spPr>
            <a:xfrm>
              <a:off x="4367138" y="3905250"/>
              <a:ext cx="228596" cy="36988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600174" y="3887788"/>
              <a:ext cx="228596" cy="3683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2666955" y="1295400"/>
              <a:ext cx="228596" cy="36988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2800" b="1" dirty="0">
                  <a:solidFill>
                    <a:srgbClr val="002060"/>
                  </a:solidFill>
                  <a:latin typeface="+mj-lt"/>
                  <a:cs typeface="Times New Roman" panose="02020603050405020304" pitchFamily="18" charset="0"/>
                </a:rPr>
                <a:t>r</a:t>
              </a:r>
            </a:p>
          </p:txBody>
        </p:sp>
        <p:sp>
          <p:nvSpPr>
            <p:cNvPr id="13" name="Rectangle 12"/>
            <p:cNvSpPr/>
            <p:nvPr/>
          </p:nvSpPr>
          <p:spPr>
            <a:xfrm>
              <a:off x="6553086" y="1295400"/>
              <a:ext cx="228596" cy="36988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2800" b="1" dirty="0">
                  <a:solidFill>
                    <a:srgbClr val="002060"/>
                  </a:solidFill>
                  <a:latin typeface="+mj-lt"/>
                  <a:cs typeface="Times New Roman" panose="02020603050405020304" pitchFamily="18" charset="0"/>
                </a:rPr>
                <a:t>r</a:t>
              </a:r>
            </a:p>
          </p:txBody>
        </p:sp>
        <p:sp>
          <p:nvSpPr>
            <p:cNvPr id="14" name="Rectangle 13"/>
            <p:cNvSpPr/>
            <p:nvPr/>
          </p:nvSpPr>
          <p:spPr>
            <a:xfrm>
              <a:off x="4343325" y="3821113"/>
              <a:ext cx="228596" cy="36988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2800" b="1" dirty="0">
                  <a:solidFill>
                    <a:srgbClr val="002060"/>
                  </a:solidFill>
                  <a:latin typeface="+mj-lt"/>
                  <a:cs typeface="Times New Roman" panose="02020603050405020304" pitchFamily="18" charset="0"/>
                </a:rPr>
                <a:t>r</a:t>
              </a:r>
            </a:p>
          </p:txBody>
        </p:sp>
        <p:sp>
          <p:nvSpPr>
            <p:cNvPr id="15" name="Rectangle 14"/>
            <p:cNvSpPr/>
            <p:nvPr/>
          </p:nvSpPr>
          <p:spPr>
            <a:xfrm>
              <a:off x="8229456" y="3733800"/>
              <a:ext cx="228596" cy="36988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2800" b="1" dirty="0">
                  <a:solidFill>
                    <a:srgbClr val="002060"/>
                  </a:solidFill>
                  <a:latin typeface="+mj-lt"/>
                  <a:cs typeface="Times New Roman" panose="02020603050405020304" pitchFamily="18" charset="0"/>
                </a:rPr>
                <a:t>r</a:t>
              </a:r>
            </a:p>
          </p:txBody>
        </p:sp>
        <p:sp>
          <p:nvSpPr>
            <p:cNvPr id="16" name="Rectangle 15"/>
            <p:cNvSpPr/>
            <p:nvPr/>
          </p:nvSpPr>
          <p:spPr>
            <a:xfrm>
              <a:off x="1600174" y="3821113"/>
              <a:ext cx="228596" cy="36988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2800" b="1" dirty="0">
                  <a:solidFill>
                    <a:srgbClr val="002060"/>
                  </a:solidFill>
                  <a:latin typeface="+mj-lt"/>
                  <a:cs typeface="Times New Roman" panose="02020603050405020304" pitchFamily="18" charset="0"/>
                </a:rPr>
                <a:t>r</a:t>
              </a:r>
            </a:p>
          </p:txBody>
        </p:sp>
      </p:grpSp>
      <p:sp>
        <p:nvSpPr>
          <p:cNvPr id="35843" name="Rectangle 4"/>
          <p:cNvSpPr>
            <a:spLocks noChangeArrowheads="1"/>
          </p:cNvSpPr>
          <p:nvPr/>
        </p:nvSpPr>
        <p:spPr bwMode="auto">
          <a:xfrm>
            <a:off x="2882900" y="6400800"/>
            <a:ext cx="45720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rgbClr val="A9432B"/>
              </a:buClr>
              <a:buFont typeface="Wingdings" panose="05000000000000000000" pitchFamily="2" charset="2"/>
              <a:buChar char="q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648C61"/>
              </a:buClr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A96D2B"/>
              </a:buClr>
              <a:buFont typeface="Wingdings" panose="05000000000000000000" pitchFamily="2" charset="2"/>
              <a:buChar char="q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695C54"/>
              </a:buClr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998700"/>
              </a:buClr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8700"/>
              </a:buClr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8700"/>
              </a:buClr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8700"/>
              </a:buClr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8700"/>
              </a:buClr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200"/>
              <a:t>http://en.wikipedia.org/wiki/File:Correlation_coefficient.gif</a:t>
            </a:r>
          </a:p>
        </p:txBody>
      </p:sp>
      <p:sp>
        <p:nvSpPr>
          <p:cNvPr id="35844" name="Title 2"/>
          <p:cNvSpPr txBox="1">
            <a:spLocks/>
          </p:cNvSpPr>
          <p:nvPr/>
        </p:nvSpPr>
        <p:spPr bwMode="auto">
          <a:xfrm>
            <a:off x="533400" y="22860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rgbClr val="A9432B"/>
              </a:buClr>
              <a:buFont typeface="Wingdings" panose="05000000000000000000" pitchFamily="2" charset="2"/>
              <a:buChar char="q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648C61"/>
              </a:buClr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A96D2B"/>
              </a:buClr>
              <a:buFont typeface="Wingdings" panose="05000000000000000000" pitchFamily="2" charset="2"/>
              <a:buChar char="q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695C54"/>
              </a:buClr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998700"/>
              </a:buClr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8700"/>
              </a:buClr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8700"/>
              </a:buClr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8700"/>
              </a:buClr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8700"/>
              </a:buClr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en-US" sz="4400" b="1" u="sng">
                <a:solidFill>
                  <a:srgbClr val="FF0000"/>
                </a:solidFill>
              </a:rPr>
              <a:t>Correlation &amp; the r-statistic</a:t>
            </a:r>
            <a:endParaRPr lang="en-US" altLang="en-US" sz="4400" b="1">
              <a:solidFill>
                <a:srgbClr val="4B5064"/>
              </a:solidFill>
            </a:endParaRPr>
          </a:p>
        </p:txBody>
      </p:sp>
      <p:sp>
        <p:nvSpPr>
          <p:cNvPr id="35845" name="TextBox 1"/>
          <p:cNvSpPr txBox="1">
            <a:spLocks noChangeArrowheads="1"/>
          </p:cNvSpPr>
          <p:nvPr/>
        </p:nvSpPr>
        <p:spPr bwMode="auto">
          <a:xfrm>
            <a:off x="1828800" y="1676400"/>
            <a:ext cx="2505075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rgbClr val="A9432B"/>
              </a:buClr>
              <a:buFont typeface="Wingdings" panose="05000000000000000000" pitchFamily="2" charset="2"/>
              <a:buChar char="q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648C61"/>
              </a:buClr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A96D2B"/>
              </a:buClr>
              <a:buFont typeface="Wingdings" panose="05000000000000000000" pitchFamily="2" charset="2"/>
              <a:buChar char="q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695C54"/>
              </a:buClr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998700"/>
              </a:buClr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8700"/>
              </a:buClr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8700"/>
              </a:buClr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8700"/>
              </a:buClr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8700"/>
              </a:buClr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solidFill>
                  <a:srgbClr val="0000FF"/>
                </a:solidFill>
              </a:rPr>
              <a:t>Strong Correlation: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solidFill>
                  <a:srgbClr val="0000FF"/>
                </a:solidFill>
              </a:rPr>
              <a:t>Unlikely due to chance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solidFill>
                  <a:srgbClr val="0000FF"/>
                </a:solidFill>
              </a:rPr>
              <a:t>p &lt; 0.05</a:t>
            </a:r>
          </a:p>
        </p:txBody>
      </p:sp>
      <p:sp>
        <p:nvSpPr>
          <p:cNvPr id="35846" name="TextBox 17"/>
          <p:cNvSpPr txBox="1">
            <a:spLocks noChangeArrowheads="1"/>
          </p:cNvSpPr>
          <p:nvPr/>
        </p:nvSpPr>
        <p:spPr bwMode="auto">
          <a:xfrm>
            <a:off x="3529013" y="4029075"/>
            <a:ext cx="2627312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rgbClr val="A9432B"/>
              </a:buClr>
              <a:buFont typeface="Wingdings" panose="05000000000000000000" pitchFamily="2" charset="2"/>
              <a:buChar char="q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648C61"/>
              </a:buClr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A96D2B"/>
              </a:buClr>
              <a:buFont typeface="Wingdings" panose="05000000000000000000" pitchFamily="2" charset="2"/>
              <a:buChar char="q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695C54"/>
              </a:buClr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998700"/>
              </a:buClr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8700"/>
              </a:buClr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8700"/>
              </a:buClr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8700"/>
              </a:buClr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8700"/>
              </a:buClr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solidFill>
                  <a:srgbClr val="0000FF"/>
                </a:solidFill>
              </a:rPr>
              <a:t>Strong Correlation: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solidFill>
                  <a:srgbClr val="0000FF"/>
                </a:solidFill>
              </a:rPr>
              <a:t>Unlikely due to chance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solidFill>
                  <a:srgbClr val="0000FF"/>
                </a:solidFill>
              </a:rPr>
              <a:t>                         p &lt; 0.05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866" name="Group 3"/>
          <p:cNvGrpSpPr>
            <a:grpSpLocks/>
          </p:cNvGrpSpPr>
          <p:nvPr/>
        </p:nvGrpSpPr>
        <p:grpSpPr bwMode="auto">
          <a:xfrm>
            <a:off x="152400" y="1066800"/>
            <a:ext cx="8861425" cy="4895850"/>
            <a:chOff x="152400" y="1066800"/>
            <a:chExt cx="8861267" cy="4895850"/>
          </a:xfrm>
        </p:grpSpPr>
        <p:pic>
          <p:nvPicPr>
            <p:cNvPr id="36870" name="Picture 4" descr="File:Correlation coefficient.gif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2400" y="1066800"/>
              <a:ext cx="8861267" cy="48958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" name="Rectangle 2"/>
            <p:cNvSpPr/>
            <p:nvPr/>
          </p:nvSpPr>
          <p:spPr>
            <a:xfrm>
              <a:off x="6553086" y="1447800"/>
              <a:ext cx="228596" cy="36988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6" name="Rectangle 5"/>
            <p:cNvSpPr/>
            <p:nvPr/>
          </p:nvSpPr>
          <p:spPr>
            <a:xfrm>
              <a:off x="8153257" y="3886200"/>
              <a:ext cx="228596" cy="36988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7" name="Rectangle 6"/>
            <p:cNvSpPr/>
            <p:nvPr/>
          </p:nvSpPr>
          <p:spPr>
            <a:xfrm>
              <a:off x="4367138" y="3905250"/>
              <a:ext cx="228596" cy="36988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600174" y="3887788"/>
              <a:ext cx="228596" cy="3683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2666955" y="1295400"/>
              <a:ext cx="228596" cy="36988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2800" b="1" dirty="0">
                  <a:solidFill>
                    <a:srgbClr val="002060"/>
                  </a:solidFill>
                  <a:latin typeface="+mj-lt"/>
                  <a:cs typeface="Times New Roman" panose="02020603050405020304" pitchFamily="18" charset="0"/>
                </a:rPr>
                <a:t>r</a:t>
              </a:r>
            </a:p>
          </p:txBody>
        </p:sp>
        <p:sp>
          <p:nvSpPr>
            <p:cNvPr id="13" name="Rectangle 12"/>
            <p:cNvSpPr/>
            <p:nvPr/>
          </p:nvSpPr>
          <p:spPr>
            <a:xfrm>
              <a:off x="6553086" y="1295400"/>
              <a:ext cx="228596" cy="36988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2800" b="1" dirty="0">
                  <a:solidFill>
                    <a:srgbClr val="002060"/>
                  </a:solidFill>
                  <a:latin typeface="+mj-lt"/>
                  <a:cs typeface="Times New Roman" panose="02020603050405020304" pitchFamily="18" charset="0"/>
                </a:rPr>
                <a:t>r</a:t>
              </a:r>
            </a:p>
          </p:txBody>
        </p:sp>
        <p:sp>
          <p:nvSpPr>
            <p:cNvPr id="14" name="Rectangle 13"/>
            <p:cNvSpPr/>
            <p:nvPr/>
          </p:nvSpPr>
          <p:spPr>
            <a:xfrm>
              <a:off x="4343325" y="3821113"/>
              <a:ext cx="228596" cy="36988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2800" b="1" dirty="0">
                  <a:solidFill>
                    <a:srgbClr val="002060"/>
                  </a:solidFill>
                  <a:latin typeface="+mj-lt"/>
                  <a:cs typeface="Times New Roman" panose="02020603050405020304" pitchFamily="18" charset="0"/>
                </a:rPr>
                <a:t>r</a:t>
              </a:r>
            </a:p>
          </p:txBody>
        </p:sp>
        <p:sp>
          <p:nvSpPr>
            <p:cNvPr id="15" name="Rectangle 14"/>
            <p:cNvSpPr/>
            <p:nvPr/>
          </p:nvSpPr>
          <p:spPr>
            <a:xfrm>
              <a:off x="8229456" y="3733800"/>
              <a:ext cx="228596" cy="36988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2800" b="1" dirty="0">
                  <a:solidFill>
                    <a:srgbClr val="002060"/>
                  </a:solidFill>
                  <a:latin typeface="+mj-lt"/>
                  <a:cs typeface="Times New Roman" panose="02020603050405020304" pitchFamily="18" charset="0"/>
                </a:rPr>
                <a:t>r</a:t>
              </a:r>
            </a:p>
          </p:txBody>
        </p:sp>
        <p:sp>
          <p:nvSpPr>
            <p:cNvPr id="16" name="Rectangle 15"/>
            <p:cNvSpPr/>
            <p:nvPr/>
          </p:nvSpPr>
          <p:spPr>
            <a:xfrm>
              <a:off x="1600174" y="3821113"/>
              <a:ext cx="228596" cy="36988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2800" b="1" dirty="0">
                  <a:solidFill>
                    <a:srgbClr val="002060"/>
                  </a:solidFill>
                  <a:latin typeface="+mj-lt"/>
                  <a:cs typeface="Times New Roman" panose="02020603050405020304" pitchFamily="18" charset="0"/>
                </a:rPr>
                <a:t>r</a:t>
              </a:r>
            </a:p>
          </p:txBody>
        </p:sp>
      </p:grpSp>
      <p:sp>
        <p:nvSpPr>
          <p:cNvPr id="36867" name="Rectangle 4"/>
          <p:cNvSpPr>
            <a:spLocks noChangeArrowheads="1"/>
          </p:cNvSpPr>
          <p:nvPr/>
        </p:nvSpPr>
        <p:spPr bwMode="auto">
          <a:xfrm>
            <a:off x="2882900" y="6400800"/>
            <a:ext cx="45720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rgbClr val="A9432B"/>
              </a:buClr>
              <a:buFont typeface="Wingdings" panose="05000000000000000000" pitchFamily="2" charset="2"/>
              <a:buChar char="q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648C61"/>
              </a:buClr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A96D2B"/>
              </a:buClr>
              <a:buFont typeface="Wingdings" panose="05000000000000000000" pitchFamily="2" charset="2"/>
              <a:buChar char="q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695C54"/>
              </a:buClr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998700"/>
              </a:buClr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8700"/>
              </a:buClr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8700"/>
              </a:buClr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8700"/>
              </a:buClr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8700"/>
              </a:buClr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200"/>
              <a:t>http://en.wikipedia.org/wiki/File:Correlation_coefficient.gif</a:t>
            </a:r>
          </a:p>
        </p:txBody>
      </p:sp>
      <p:sp>
        <p:nvSpPr>
          <p:cNvPr id="36868" name="Title 2"/>
          <p:cNvSpPr txBox="1">
            <a:spLocks/>
          </p:cNvSpPr>
          <p:nvPr/>
        </p:nvSpPr>
        <p:spPr bwMode="auto">
          <a:xfrm>
            <a:off x="533400" y="22860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rgbClr val="A9432B"/>
              </a:buClr>
              <a:buFont typeface="Wingdings" panose="05000000000000000000" pitchFamily="2" charset="2"/>
              <a:buChar char="q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648C61"/>
              </a:buClr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A96D2B"/>
              </a:buClr>
              <a:buFont typeface="Wingdings" panose="05000000000000000000" pitchFamily="2" charset="2"/>
              <a:buChar char="q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695C54"/>
              </a:buClr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998700"/>
              </a:buClr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8700"/>
              </a:buClr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8700"/>
              </a:buClr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8700"/>
              </a:buClr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8700"/>
              </a:buClr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en-US" sz="4400" b="1" u="sng">
                <a:solidFill>
                  <a:srgbClr val="FF0000"/>
                </a:solidFill>
              </a:rPr>
              <a:t>Correlation &amp; the r-statistic</a:t>
            </a:r>
            <a:endParaRPr lang="en-US" altLang="en-US" sz="4400" b="1">
              <a:solidFill>
                <a:srgbClr val="4B5064"/>
              </a:solidFill>
            </a:endParaRPr>
          </a:p>
        </p:txBody>
      </p:sp>
      <p:sp>
        <p:nvSpPr>
          <p:cNvPr id="36869" name="TextBox 17"/>
          <p:cNvSpPr txBox="1">
            <a:spLocks noChangeArrowheads="1"/>
          </p:cNvSpPr>
          <p:nvPr/>
        </p:nvSpPr>
        <p:spPr bwMode="auto">
          <a:xfrm>
            <a:off x="6553200" y="5616575"/>
            <a:ext cx="2287588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rgbClr val="A9432B"/>
              </a:buClr>
              <a:buFont typeface="Wingdings" panose="05000000000000000000" pitchFamily="2" charset="2"/>
              <a:buChar char="q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648C61"/>
              </a:buClr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A96D2B"/>
              </a:buClr>
              <a:buFont typeface="Wingdings" panose="05000000000000000000" pitchFamily="2" charset="2"/>
              <a:buChar char="q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695C54"/>
              </a:buClr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998700"/>
              </a:buClr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8700"/>
              </a:buClr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8700"/>
              </a:buClr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8700"/>
              </a:buClr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8700"/>
              </a:buClr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solidFill>
                  <a:srgbClr val="0000FF"/>
                </a:solidFill>
              </a:rPr>
              <a:t>Weak Correlation: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solidFill>
                  <a:srgbClr val="0000FF"/>
                </a:solidFill>
              </a:rPr>
              <a:t>Likely due to chance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solidFill>
                  <a:srgbClr val="0000FF"/>
                </a:solidFill>
              </a:rPr>
              <a:t> p = 0.80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8" name="Title 2"/>
          <p:cNvSpPr txBox="1">
            <a:spLocks/>
          </p:cNvSpPr>
          <p:nvPr/>
        </p:nvSpPr>
        <p:spPr bwMode="auto">
          <a:xfrm>
            <a:off x="533400" y="22860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rgbClr val="A9432B"/>
              </a:buClr>
              <a:buFont typeface="Wingdings" panose="05000000000000000000" pitchFamily="2" charset="2"/>
              <a:buChar char="q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648C61"/>
              </a:buClr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A96D2B"/>
              </a:buClr>
              <a:buFont typeface="Wingdings" panose="05000000000000000000" pitchFamily="2" charset="2"/>
              <a:buChar char="q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695C54"/>
              </a:buClr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998700"/>
              </a:buClr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8700"/>
              </a:buClr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8700"/>
              </a:buClr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8700"/>
              </a:buClr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8700"/>
              </a:buClr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en-US" sz="4400" b="1" u="sng">
                <a:solidFill>
                  <a:srgbClr val="FF0000"/>
                </a:solidFill>
              </a:rPr>
              <a:t>Correlation &amp; the r-statistic</a:t>
            </a:r>
            <a:endParaRPr lang="en-US" altLang="en-US" sz="4400" b="1">
              <a:solidFill>
                <a:srgbClr val="4B5064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8150" y="1752600"/>
            <a:ext cx="8324850" cy="3800475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1981200" y="105489"/>
            <a:ext cx="5943600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00" dirty="0">
                <a:solidFill>
                  <a:schemeClr val="bg1">
                    <a:lumMod val="75000"/>
                  </a:schemeClr>
                </a:solidFill>
              </a:rPr>
              <a:t>https://en.wikipedia.org/wiki/Correlation_and_dependence#/media/File:Correlation_examples2.svg</a:t>
            </a:r>
          </a:p>
        </p:txBody>
      </p:sp>
    </p:spTree>
    <p:extLst>
      <p:ext uri="{BB962C8B-B14F-4D97-AF65-F5344CB8AC3E}">
        <p14:creationId xmlns:p14="http://schemas.microsoft.com/office/powerpoint/2010/main" val="477913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8" name="Title 2"/>
          <p:cNvSpPr txBox="1">
            <a:spLocks/>
          </p:cNvSpPr>
          <p:nvPr/>
        </p:nvSpPr>
        <p:spPr bwMode="auto">
          <a:xfrm>
            <a:off x="533400" y="22860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rgbClr val="A9432B"/>
              </a:buClr>
              <a:buFont typeface="Wingdings" panose="05000000000000000000" pitchFamily="2" charset="2"/>
              <a:buChar char="q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648C61"/>
              </a:buClr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A96D2B"/>
              </a:buClr>
              <a:buFont typeface="Wingdings" panose="05000000000000000000" pitchFamily="2" charset="2"/>
              <a:buChar char="q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695C54"/>
              </a:buClr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998700"/>
              </a:buClr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8700"/>
              </a:buClr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8700"/>
              </a:buClr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8700"/>
              </a:buClr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8700"/>
              </a:buClr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en-US" sz="4400" b="1" u="sng">
                <a:solidFill>
                  <a:srgbClr val="FF0000"/>
                </a:solidFill>
              </a:rPr>
              <a:t>Correlation &amp; the r-statistic</a:t>
            </a:r>
            <a:endParaRPr lang="en-US" altLang="en-US" sz="4400" b="1">
              <a:solidFill>
                <a:srgbClr val="4B5064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990600"/>
            <a:ext cx="7391400" cy="5375564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1981200" y="105489"/>
            <a:ext cx="6324600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00" dirty="0">
                <a:solidFill>
                  <a:schemeClr val="bg1">
                    <a:lumMod val="75000"/>
                  </a:schemeClr>
                </a:solidFill>
              </a:rPr>
              <a:t>https://en.wikipedia.org/wiki/Correlation_and_dependence#/media/File:Anscombe%27s_quartet_3.svg</a:t>
            </a:r>
          </a:p>
        </p:txBody>
      </p:sp>
      <p:sp>
        <p:nvSpPr>
          <p:cNvPr id="5" name="Rectangle 4"/>
          <p:cNvSpPr/>
          <p:nvPr/>
        </p:nvSpPr>
        <p:spPr>
          <a:xfrm>
            <a:off x="2057400" y="6324600"/>
            <a:ext cx="56388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FF"/>
                </a:solidFill>
              </a:rPr>
              <a:t>Four sets of data with the same correlation of 0.816</a:t>
            </a:r>
          </a:p>
        </p:txBody>
      </p:sp>
    </p:spTree>
    <p:extLst>
      <p:ext uri="{BB962C8B-B14F-4D97-AF65-F5344CB8AC3E}">
        <p14:creationId xmlns:p14="http://schemas.microsoft.com/office/powerpoint/2010/main" val="2758790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itle 2"/>
          <p:cNvSpPr>
            <a:spLocks noGrp="1"/>
          </p:cNvSpPr>
          <p:nvPr>
            <p:ph type="title"/>
          </p:nvPr>
        </p:nvSpPr>
        <p:spPr>
          <a:xfrm>
            <a:off x="533400" y="228600"/>
            <a:ext cx="8229600" cy="1143000"/>
          </a:xfrm>
        </p:spPr>
        <p:txBody>
          <a:bodyPr/>
          <a:lstStyle/>
          <a:p>
            <a:r>
              <a:rPr lang="en-US" altLang="en-US" u="sng" smtClean="0">
                <a:solidFill>
                  <a:srgbClr val="FF0000"/>
                </a:solidFill>
                <a:ea typeface="ＭＳ Ｐゴシック" panose="020B0600070205080204" pitchFamily="34" charset="-128"/>
              </a:rPr>
              <a:t>Correlation &amp; the r-statistic</a:t>
            </a:r>
            <a:endParaRPr lang="en-US" altLang="en-US" smtClean="0">
              <a:ea typeface="ＭＳ Ｐゴシック" panose="020B0600070205080204" pitchFamily="34" charset="-128"/>
            </a:endParaRPr>
          </a:p>
        </p:txBody>
      </p:sp>
      <p:sp>
        <p:nvSpPr>
          <p:cNvPr id="37891" name="Content Placeholder 3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876800"/>
          </a:xfrm>
        </p:spPr>
        <p:txBody>
          <a:bodyPr/>
          <a:lstStyle/>
          <a:p>
            <a:r>
              <a:rPr lang="en-US" altLang="en-US" b="1" dirty="0" smtClean="0">
                <a:solidFill>
                  <a:srgbClr val="0000FF"/>
                </a:solidFill>
                <a:ea typeface="ＭＳ Ｐゴシック" panose="020B0600070205080204" pitchFamily="34" charset="-128"/>
              </a:rPr>
              <a:t>The r-statistic can be used to determine</a:t>
            </a:r>
          </a:p>
          <a:p>
            <a:pPr lvl="1"/>
            <a:r>
              <a:rPr lang="en-US" altLang="en-US" b="1" dirty="0" smtClean="0">
                <a:solidFill>
                  <a:srgbClr val="0000FF"/>
                </a:solidFill>
                <a:ea typeface="ＭＳ Ｐゴシック" panose="020B0600070205080204" pitchFamily="34" charset="-128"/>
              </a:rPr>
              <a:t>Reliability</a:t>
            </a:r>
          </a:p>
          <a:p>
            <a:pPr lvl="2"/>
            <a:r>
              <a:rPr lang="en-US" altLang="en-US" b="1" dirty="0" smtClean="0">
                <a:solidFill>
                  <a:srgbClr val="0000FF"/>
                </a:solidFill>
                <a:ea typeface="ＭＳ Ｐゴシック" panose="020B0600070205080204" pitchFamily="34" charset="-128"/>
              </a:rPr>
              <a:t>Strong, positive r values </a:t>
            </a:r>
            <a:r>
              <a:rPr lang="en-US" altLang="en-US" b="1" dirty="0" smtClean="0">
                <a:solidFill>
                  <a:srgbClr val="0000FF"/>
                </a:solidFill>
                <a:ea typeface="ＭＳ Ｐゴシック" panose="020B0600070205080204" pitchFamily="34" charset="-128"/>
              </a:rPr>
              <a:t>can confirm </a:t>
            </a:r>
            <a:endParaRPr lang="en-US" altLang="en-US" b="1" dirty="0" smtClean="0">
              <a:solidFill>
                <a:srgbClr val="0000FF"/>
              </a:solidFill>
              <a:ea typeface="ＭＳ Ｐゴシック" panose="020B0600070205080204" pitchFamily="34" charset="-128"/>
            </a:endParaRPr>
          </a:p>
          <a:p>
            <a:pPr lvl="3"/>
            <a:r>
              <a:rPr lang="en-US" altLang="en-US" b="1" dirty="0" smtClean="0">
                <a:solidFill>
                  <a:srgbClr val="0000FF"/>
                </a:solidFill>
                <a:ea typeface="ＭＳ Ｐゴシック" panose="020B0600070205080204" pitchFamily="34" charset="-128"/>
              </a:rPr>
              <a:t>Inter-rater reliability</a:t>
            </a:r>
          </a:p>
          <a:p>
            <a:pPr lvl="3"/>
            <a:r>
              <a:rPr lang="en-US" altLang="en-US" b="1" dirty="0" smtClean="0">
                <a:solidFill>
                  <a:srgbClr val="0000FF"/>
                </a:solidFill>
                <a:ea typeface="ＭＳ Ｐゴシック" panose="020B0600070205080204" pitchFamily="34" charset="-128"/>
              </a:rPr>
              <a:t>Consistency across measures (time 1 vs time 2)</a:t>
            </a:r>
          </a:p>
          <a:p>
            <a:pPr lvl="1"/>
            <a:r>
              <a:rPr lang="en-US" altLang="en-US" b="1" dirty="0" smtClean="0">
                <a:solidFill>
                  <a:srgbClr val="0000FF"/>
                </a:solidFill>
                <a:ea typeface="ＭＳ Ｐゴシック" panose="020B0600070205080204" pitchFamily="34" charset="-128"/>
              </a:rPr>
              <a:t>Internal Validity</a:t>
            </a:r>
          </a:p>
          <a:p>
            <a:pPr lvl="2"/>
            <a:r>
              <a:rPr lang="en-US" altLang="en-US" b="1" dirty="0" smtClean="0">
                <a:solidFill>
                  <a:srgbClr val="0000FF"/>
                </a:solidFill>
                <a:ea typeface="ＭＳ Ｐゴシック" panose="020B0600070205080204" pitchFamily="34" charset="-128"/>
              </a:rPr>
              <a:t>Strong, positive </a:t>
            </a:r>
            <a:r>
              <a:rPr lang="en-US" altLang="en-US" b="1" dirty="0" err="1" smtClean="0">
                <a:solidFill>
                  <a:srgbClr val="0000FF"/>
                </a:solidFill>
                <a:ea typeface="ＭＳ Ｐゴシック" panose="020B0600070205080204" pitchFamily="34" charset="-128"/>
              </a:rPr>
              <a:t>r-values</a:t>
            </a:r>
            <a:r>
              <a:rPr lang="en-US" altLang="en-US" b="1" dirty="0" smtClean="0">
                <a:solidFill>
                  <a:srgbClr val="0000FF"/>
                </a:solidFill>
                <a:ea typeface="ＭＳ Ｐゴシック" panose="020B0600070205080204" pitchFamily="34" charset="-128"/>
              </a:rPr>
              <a:t> between our measure and a previously established measure of the same variable indicates that “we are measuring what we want to measure”.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1141</TotalTime>
  <Words>346</Words>
  <Application>Microsoft Office PowerPoint</Application>
  <PresentationFormat>On-screen Show (4:3)</PresentationFormat>
  <Paragraphs>79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ＭＳ Ｐゴシック</vt:lpstr>
      <vt:lpstr>Arial</vt:lpstr>
      <vt:lpstr>Calibri</vt:lpstr>
      <vt:lpstr>Times New Roman</vt:lpstr>
      <vt:lpstr>Wingdings</vt:lpstr>
      <vt:lpstr>Office Theme</vt:lpstr>
      <vt:lpstr>PowerPoint Presentation</vt:lpstr>
      <vt:lpstr>Observational Studies</vt:lpstr>
      <vt:lpstr>Correlation &amp; the r-statistic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Correlation &amp; the r-statistic</vt:lpstr>
      <vt:lpstr>Observational Studies</vt:lpstr>
      <vt:lpstr>The Intro Psycology Mantra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Rob</dc:creator>
  <cp:lastModifiedBy>Windows User</cp:lastModifiedBy>
  <cp:revision>207</cp:revision>
  <dcterms:created xsi:type="dcterms:W3CDTF">2010-04-03T17:12:20Z</dcterms:created>
  <dcterms:modified xsi:type="dcterms:W3CDTF">2017-08-30T23:54:03Z</dcterms:modified>
</cp:coreProperties>
</file>