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16" r:id="rId2"/>
    <p:sldId id="352" r:id="rId3"/>
    <p:sldId id="350" r:id="rId4"/>
    <p:sldId id="351" r:id="rId5"/>
    <p:sldId id="353" r:id="rId6"/>
    <p:sldId id="323" r:id="rId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3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1F3589B-5800-44C9-9570-3A6BDF399600}" type="datetimeFigureOut">
              <a:rPr lang="en-US" smtClean="0"/>
              <a:t>9/3/2017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98A2D42-2C61-4490-9DAA-67046933C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7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charset="0"/>
                <a:cs typeface="Arial" charset="0"/>
              </a:defRPr>
            </a:lvl1pPr>
          </a:lstStyle>
          <a:p>
            <a:pPr>
              <a:defRPr/>
            </a:pPr>
            <a:fld id="{AF7AD34B-5DFA-4B9B-A824-852C24CBFFA9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2D2A5C4-1844-426F-B84A-E936D7BE2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0386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84530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962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2610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0138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517955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D2A5C4-1844-426F-B84A-E936D7BE242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057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D14E2C-31E3-4A56-BAB3-9497DD6B9756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69901-A0D2-4C21-AA40-FB8FD21CA2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87240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F97D2-49DB-4400-91AD-B19D3F56EA09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2B9D91-D9AC-4828-9757-2A7080A5D2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847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4B2B9-7492-4A32-8E33-43E65CD891EE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1E8761-2CBC-4818-829D-F75EC6C221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5398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bIns="457200"/>
          <a:lstStyle>
            <a:lvl1pPr>
              <a:spcAft>
                <a:spcPts val="1200"/>
              </a:spcAft>
              <a:buFont typeface="Wingdings" pitchFamily="2" charset="2"/>
              <a:buChar char="q"/>
              <a:defRPr/>
            </a:lvl1pPr>
            <a:lvl2pPr>
              <a:spcAft>
                <a:spcPts val="1200"/>
              </a:spcAft>
              <a:buFont typeface="Wingdings" pitchFamily="2" charset="2"/>
              <a:buChar char="q"/>
              <a:defRPr/>
            </a:lvl2pPr>
            <a:lvl3pPr>
              <a:spcAft>
                <a:spcPts val="1200"/>
              </a:spcAft>
              <a:buFont typeface="Wingdings" pitchFamily="2" charset="2"/>
              <a:buChar char="q"/>
              <a:defRPr/>
            </a:lvl3pPr>
            <a:lvl4pPr>
              <a:spcAft>
                <a:spcPts val="1200"/>
              </a:spcAft>
              <a:buFont typeface="Wingdings" pitchFamily="2" charset="2"/>
              <a:buChar char="q"/>
              <a:defRPr/>
            </a:lvl4pPr>
            <a:lvl5pPr>
              <a:spcAft>
                <a:spcPts val="1200"/>
              </a:spcAft>
              <a:buFont typeface="Wingdings" pitchFamily="2" charset="2"/>
              <a:buChar char="q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7347B-E7D1-4F28-9459-721DBDF2B59D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55B8CC-500A-4A89-98D9-164921AA46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597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F7A02-C5C1-40B0-B9BA-0BDC4608BBED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A0B58-CD8D-47DC-9E02-A4AE2C36A1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8028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86740-D853-4E55-9955-2042776F0590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BDB50B-6769-4C9C-9075-9E459076A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5036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8EB5F2-BD64-42EA-9D1B-8EC738048AB8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57C97D-D1A8-42DA-9EED-CADB5460D69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1476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780B33-102D-4B86-BDFD-8D71F593D380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7AEFAD-57F1-48D4-A9F6-6A18AE67A8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405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601FB-1196-4731-BF4A-28ACF67F5B05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987475-80FC-48D5-A523-2386F170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8682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5D79B-3AFE-4DCD-A705-E685AE3A67DA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AE2E-A54F-4A8D-841A-0B46D3A7BB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503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5BB4F-7C34-45C4-9DA3-C1A099F6E526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7352A8-7A3B-4C53-9F0A-D5A2B2EA1F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0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E620DFB-D235-4E57-B28D-B88757298C69}" type="datetime1">
              <a:rPr lang="en-US"/>
              <a:pPr>
                <a:defRPr/>
              </a:pPr>
              <a:t>9/3/2017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39769EF4-C6DD-4F61-ABBA-520DF16AB47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B5064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B5064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A9432B"/>
        </a:buClr>
        <a:buFont typeface="Wingdings" panose="05000000000000000000" pitchFamily="2" charset="2"/>
        <a:buChar char="q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48C61"/>
        </a:buClr>
        <a:buFont typeface="Wingdings" panose="05000000000000000000" pitchFamily="2" charset="2"/>
        <a:buChar char="q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A96D2B"/>
        </a:buClr>
        <a:buFont typeface="Wingdings" panose="05000000000000000000" pitchFamily="2" charset="2"/>
        <a:buChar char="q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695C54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998700"/>
        </a:buClr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90800" y="1600200"/>
            <a:ext cx="4339650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rgbClr val="A9432B"/>
              </a:buClr>
              <a:buFont typeface="Wingdings" panose="05000000000000000000" pitchFamily="2" charset="2"/>
              <a:buChar char="q"/>
              <a:defRPr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648C61"/>
              </a:buClr>
              <a:buFont typeface="Wingdings" panose="05000000000000000000" pitchFamily="2" charset="2"/>
              <a:buChar char="q"/>
              <a:defRPr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A96D2B"/>
              </a:buClr>
              <a:buFont typeface="Wingdings" panose="05000000000000000000" pitchFamily="2" charset="2"/>
              <a:buChar char="q"/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695C54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98700"/>
              </a:buClr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Research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7200" b="1" dirty="0" smtClean="0">
                <a:solidFill>
                  <a:srgbClr val="FF0000"/>
                </a:solidFill>
              </a:rPr>
              <a:t>Ethics</a:t>
            </a:r>
            <a:endParaRPr lang="en-US" altLang="en-US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Research Ethics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7900" y="36968"/>
            <a:ext cx="48006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https://commons.wikimedia.org/wiki/File:NIH_Clinical_Research_Center_aerial.jpg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72931"/>
            <a:ext cx="5257800" cy="39433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572931"/>
            <a:ext cx="3562350" cy="31337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19092" y="6324600"/>
            <a:ext cx="4852752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https://commons.wikimedia.org/wiki/File:NIH_Master_Logo_Vertical_2Color.png</a:t>
            </a:r>
          </a:p>
        </p:txBody>
      </p:sp>
      <p:sp>
        <p:nvSpPr>
          <p:cNvPr id="7" name="Rectangle 6"/>
          <p:cNvSpPr/>
          <p:nvPr/>
        </p:nvSpPr>
        <p:spPr>
          <a:xfrm>
            <a:off x="381000" y="5612663"/>
            <a:ext cx="47244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00FF"/>
                </a:solidFill>
              </a:rPr>
              <a:t>National Institutes of Health Bethesda, Maryland </a:t>
            </a:r>
            <a:r>
              <a:rPr lang="en-US" sz="1400" dirty="0" smtClean="0">
                <a:solidFill>
                  <a:srgbClr val="0000FF"/>
                </a:solidFill>
              </a:rPr>
              <a:t>Campus</a:t>
            </a:r>
            <a:endParaRPr lang="en-US" sz="1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003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Research Ethics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5059" name="Content Placeholder 3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4525963"/>
          </a:xfrm>
        </p:spPr>
        <p:txBody>
          <a:bodyPr/>
          <a:lstStyle/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Before conducting a Psychological study, approval must be earned from an ethics board,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Institutional Review Board (IRB) </a:t>
            </a: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Human Participants </a:t>
            </a:r>
          </a:p>
          <a:p>
            <a:pPr lvl="1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Institutional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Animal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Care &amp; Use </a:t>
            </a:r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Committee (IACUC)</a:t>
            </a:r>
            <a:endParaRPr lang="en-US" altLang="en-US" b="1" dirty="0" smtClean="0">
              <a:solidFill>
                <a:srgbClr val="0000FF"/>
              </a:solidFill>
              <a:ea typeface="ＭＳ Ｐゴシック" panose="020B0600070205080204" pitchFamily="34" charset="-128"/>
            </a:endParaRPr>
          </a:p>
          <a:p>
            <a:pPr lvl="2"/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Non-human Animal Participants</a:t>
            </a:r>
          </a:p>
          <a:p>
            <a:r>
              <a:rPr lang="en-US" altLang="en-US" b="1" dirty="0" smtClean="0">
                <a:solidFill>
                  <a:srgbClr val="0000FF"/>
                </a:solidFill>
                <a:ea typeface="ＭＳ Ｐゴシック" panose="020B0600070205080204" pitchFamily="34" charset="-128"/>
              </a:rPr>
              <a:t>Human participants must provide informed consent, and must be debriefed.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Research Ethics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152400" y="838200"/>
            <a:ext cx="8991600" cy="5334000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rgbClr val="0000FF"/>
                </a:solidFill>
              </a:rPr>
              <a:t>The IRB ensures 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0000FF"/>
                </a:solidFill>
              </a:rPr>
              <a:t>Physical and emotional well-being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0000FF"/>
                </a:solidFill>
              </a:rPr>
              <a:t>Privacy – anonymity or confidentiality</a:t>
            </a:r>
            <a:endParaRPr lang="en-US" b="1" dirty="0" smtClean="0">
              <a:solidFill>
                <a:srgbClr val="0000FF"/>
              </a:solidFill>
            </a:endParaRPr>
          </a:p>
          <a:p>
            <a:pPr lvl="1">
              <a:defRPr/>
            </a:pPr>
            <a:r>
              <a:rPr lang="en-US" b="1" dirty="0" smtClean="0">
                <a:solidFill>
                  <a:srgbClr val="0000FF"/>
                </a:solidFill>
              </a:rPr>
              <a:t>Dignity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0000FF"/>
                </a:solidFill>
              </a:rPr>
              <a:t>The opportunity to stop at any time w/o penalty</a:t>
            </a:r>
          </a:p>
          <a:p>
            <a:pPr>
              <a:defRPr/>
            </a:pPr>
            <a:r>
              <a:rPr lang="en-US" b="1" dirty="0" smtClean="0">
                <a:solidFill>
                  <a:srgbClr val="0000FF"/>
                </a:solidFill>
              </a:rPr>
              <a:t>The IRB considers “minimal risk”</a:t>
            </a:r>
          </a:p>
          <a:p>
            <a:pPr lvl="1">
              <a:defRPr/>
            </a:pPr>
            <a:r>
              <a:rPr lang="en-US" b="1" dirty="0" smtClean="0">
                <a:solidFill>
                  <a:srgbClr val="0000FF"/>
                </a:solidFill>
              </a:rPr>
              <a:t>Are the risks in the experiment different from those of everyday life?</a:t>
            </a:r>
          </a:p>
          <a:p>
            <a:pPr marL="457200" lvl="1" indent="0">
              <a:buFont typeface="Wingdings" pitchFamily="2" charset="2"/>
              <a:buNone/>
              <a:defRPr/>
            </a:pPr>
            <a:endParaRPr lang="en-US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2"/>
          <p:cNvSpPr>
            <a:spLocks noGrp="1"/>
          </p:cNvSpPr>
          <p:nvPr>
            <p:ph type="title"/>
          </p:nvPr>
        </p:nvSpPr>
        <p:spPr>
          <a:xfrm>
            <a:off x="533400" y="152400"/>
            <a:ext cx="8229600" cy="762000"/>
          </a:xfrm>
        </p:spPr>
        <p:txBody>
          <a:bodyPr/>
          <a:lstStyle/>
          <a:p>
            <a:r>
              <a:rPr lang="en-US" altLang="en-US" u="sng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Research Ethics</a:t>
            </a:r>
            <a:endParaRPr lang="en-US" altLang="en-US" smtClean="0">
              <a:ea typeface="ＭＳ Ｐゴシック" panose="020B0600070205080204" pitchFamily="34" charset="-12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293" y="1033560"/>
            <a:ext cx="2628900" cy="26289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371600" y="29289"/>
            <a:ext cx="67818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https://commons.wikimedia.org/wiki/File:Plaque_Dedicated_to_the_Location_of_the_Stanford_Prison_Experiment.jpg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2819" y="1065476"/>
            <a:ext cx="2894463" cy="45225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04800" y="6443670"/>
            <a:ext cx="603238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https://en.wikipedia.org/wiki/Milgram_experiment#/media/File:Milgram_Experiment_advertising.png</a:t>
            </a:r>
          </a:p>
        </p:txBody>
      </p:sp>
      <p:sp>
        <p:nvSpPr>
          <p:cNvPr id="8" name="Rectangle 7"/>
          <p:cNvSpPr/>
          <p:nvPr/>
        </p:nvSpPr>
        <p:spPr>
          <a:xfrm>
            <a:off x="304800" y="6128685"/>
            <a:ext cx="4572000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https://commons.wikimedia.org/wiki/File:Milgram_experiment_v2.svg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6992" y="1078101"/>
            <a:ext cx="2201250" cy="279558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4088" y="4098741"/>
            <a:ext cx="1567058" cy="235058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04800" y="5791200"/>
            <a:ext cx="594514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solidFill>
                  <a:schemeClr val="bg1">
                    <a:lumMod val="75000"/>
                  </a:schemeClr>
                </a:solidFill>
              </a:rPr>
              <a:t>https://commons.wikimedia.org/wiki/File:Rhesus_Macaque_(Macaca_mulatta)_(5780783616).jpg</a:t>
            </a:r>
          </a:p>
        </p:txBody>
      </p:sp>
    </p:spTree>
    <p:extLst>
      <p:ext uri="{BB962C8B-B14F-4D97-AF65-F5344CB8AC3E}">
        <p14:creationId xmlns:p14="http://schemas.microsoft.com/office/powerpoint/2010/main" val="1157338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139</Words>
  <Application>Microsoft Office PowerPoint</Application>
  <PresentationFormat>On-screen Show (4:3)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Wingdings</vt:lpstr>
      <vt:lpstr>Office Theme</vt:lpstr>
      <vt:lpstr>PowerPoint Presentation</vt:lpstr>
      <vt:lpstr>Research Ethics</vt:lpstr>
      <vt:lpstr>Research Ethics</vt:lpstr>
      <vt:lpstr>Research Ethics</vt:lpstr>
      <vt:lpstr>Research Ethics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</dc:creator>
  <cp:lastModifiedBy>Windows User</cp:lastModifiedBy>
  <cp:revision>205</cp:revision>
  <cp:lastPrinted>2017-08-28T17:34:19Z</cp:lastPrinted>
  <dcterms:created xsi:type="dcterms:W3CDTF">2010-04-03T17:12:20Z</dcterms:created>
  <dcterms:modified xsi:type="dcterms:W3CDTF">2017-09-03T21:04:11Z</dcterms:modified>
</cp:coreProperties>
</file>