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6" r:id="rId2"/>
    <p:sldId id="325" r:id="rId3"/>
    <p:sldId id="340" r:id="rId4"/>
    <p:sldId id="352" r:id="rId5"/>
    <p:sldId id="353" r:id="rId6"/>
    <p:sldId id="323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1F3589B-5800-44C9-9570-3A6BDF39960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8A2D42-2C61-4490-9DAA-6704693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7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AF7AD34B-5DFA-4B9B-A824-852C24CBFFA9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D2A5C4-1844-426F-B84A-E936D7BE2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8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1917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7360" indent="-28794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51776" indent="-2297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12810" indent="-2297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72226" indent="-2297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38113" indent="-2297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3004000" indent="-2297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69887" indent="-2297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935773" indent="-2297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3DE45F6-86F9-43C2-9837-42CC12B8E63C}" type="slidenum">
              <a:rPr lang="en-US" altLang="en-US">
                <a:solidFill>
                  <a:schemeClr val="bg1"/>
                </a:solidFill>
                <a:latin typeface="Times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>
              <a:solidFill>
                <a:schemeClr val="bg1"/>
              </a:solidFill>
              <a:latin typeface="Times" panose="02020603050405020304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4720" y="4415790"/>
            <a:ext cx="5140960" cy="41833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0682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418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3626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37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989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4E2C-31E3-4A56-BAB3-9497DD6B9756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69901-A0D2-4C21-AA40-FB8FD21CA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24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F97D2-49DB-4400-91AD-B19D3F56EA09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B9D91-D9AC-4828-9757-2A7080A5D2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84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4B2B9-7492-4A32-8E33-43E65CD891EE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E8761-2CBC-4818-829D-F75EC6C221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39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bIns="457200"/>
          <a:lstStyle>
            <a:lvl1pPr>
              <a:spcAft>
                <a:spcPts val="1200"/>
              </a:spcAft>
              <a:buFont typeface="Wingdings" pitchFamily="2" charset="2"/>
              <a:buChar char="q"/>
              <a:defRPr/>
            </a:lvl1pPr>
            <a:lvl2pPr>
              <a:spcAft>
                <a:spcPts val="1200"/>
              </a:spcAft>
              <a:buFont typeface="Wingdings" pitchFamily="2" charset="2"/>
              <a:buChar char="q"/>
              <a:defRPr/>
            </a:lvl2pPr>
            <a:lvl3pPr>
              <a:spcAft>
                <a:spcPts val="1200"/>
              </a:spcAft>
              <a:buFont typeface="Wingdings" pitchFamily="2" charset="2"/>
              <a:buChar char="q"/>
              <a:defRPr/>
            </a:lvl3pPr>
            <a:lvl4pPr>
              <a:spcAft>
                <a:spcPts val="1200"/>
              </a:spcAft>
              <a:buFont typeface="Wingdings" pitchFamily="2" charset="2"/>
              <a:buChar char="q"/>
              <a:defRPr/>
            </a:lvl4pPr>
            <a:lvl5pPr>
              <a:spcAft>
                <a:spcPts val="1200"/>
              </a:spcAft>
              <a:buFont typeface="Wingdings" pitchFamily="2" charset="2"/>
              <a:buChar char="q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7347B-E7D1-4F28-9459-721DBDF2B59D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5B8CC-500A-4A89-98D9-164921AA4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5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F7A02-C5C1-40B0-B9BA-0BDC4608BBED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A0B58-CD8D-47DC-9E02-A4AE2C36A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02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86740-D853-4E55-9955-2042776F0590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DB50B-6769-4C9C-9075-9E459076A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03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EB5F2-BD64-42EA-9D1B-8EC738048AB8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7C97D-D1A8-42DA-9EED-CADB5460D6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47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80B33-102D-4B86-BDFD-8D71F593D380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AEFAD-57F1-48D4-A9F6-6A18AE67A8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40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601FB-1196-4731-BF4A-28ACF67F5B05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87475-80FC-48D5-A523-2386F1704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68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5D79B-3AFE-4DCD-A705-E685AE3A67DA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AAE2E-A54F-4A8D-841A-0B46D3A7B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03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5BB4F-7C34-45C4-9DA3-C1A099F6E526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352A8-7A3B-4C53-9F0A-D5A2B2EA1F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09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620DFB-D235-4E57-B28D-B88757298C69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9769EF4-C6DD-4F61-ABBA-520DF16AB4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4B5064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9432B"/>
        </a:buClr>
        <a:buFont typeface="Wingdings" panose="05000000000000000000" pitchFamily="2" charset="2"/>
        <a:buChar char="q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48C61"/>
        </a:buClr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96D2B"/>
        </a:buClr>
        <a:buFont typeface="Wingdings" panose="05000000000000000000" pitchFamily="2" charset="2"/>
        <a:buChar char="q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95C54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8700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057400" y="1295400"/>
            <a:ext cx="541686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Science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&amp;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Hypotheses</a:t>
            </a:r>
            <a:endParaRPr lang="en-US" alt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 altLang="en-US" sz="3600" u="sng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What is Science?</a:t>
            </a:r>
            <a:endParaRPr lang="en-US" altLang="en-US" sz="3600" u="sng" dirty="0" smtClean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478088" y="1295400"/>
            <a:ext cx="4633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" panose="02020603050405020304" pitchFamily="18" charset="0"/>
              </a:rPr>
              <a:t>Some Criteria That Guide Science</a:t>
            </a:r>
            <a:endParaRPr lang="en-US" altLang="en-US" sz="2400" dirty="0">
              <a:solidFill>
                <a:srgbClr val="FF0000"/>
              </a:solidFill>
              <a:latin typeface="Times" panose="02020603050405020304" pitchFamily="18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47663" y="4953000"/>
            <a:ext cx="869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 u="sng" dirty="0">
                <a:solidFill>
                  <a:srgbClr val="FF0000"/>
                </a:solidFill>
                <a:latin typeface="Times" panose="02020603050405020304" pitchFamily="18" charset="0"/>
              </a:rPr>
              <a:t>1. Falsifiability - Is the claim testable?</a:t>
            </a:r>
            <a:endParaRPr lang="en-US" altLang="en-US" sz="2400" b="1" dirty="0">
              <a:solidFill>
                <a:srgbClr val="FF0000"/>
              </a:solidFill>
              <a:latin typeface="Times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 u="sng" dirty="0">
                <a:solidFill>
                  <a:srgbClr val="FF0000"/>
                </a:solidFill>
                <a:latin typeface="Times" panose="02020603050405020304" pitchFamily="18" charset="0"/>
              </a:rPr>
              <a:t>2. Replicability – Can a test be re-done ‘at will’?</a:t>
            </a:r>
            <a:endParaRPr lang="en-US" altLang="en-US" sz="2400" b="1" dirty="0">
              <a:solidFill>
                <a:srgbClr val="FF0000"/>
              </a:solidFill>
              <a:latin typeface="Times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="1" u="sng" dirty="0">
                <a:solidFill>
                  <a:srgbClr val="FF0000"/>
                </a:solidFill>
                <a:latin typeface="Times" panose="02020603050405020304" pitchFamily="18" charset="0"/>
              </a:rPr>
              <a:t>3. Parsimony – Are there unnecessary or unnatural components?</a:t>
            </a:r>
            <a:endParaRPr lang="en-US" altLang="en-US" sz="2400" dirty="0">
              <a:solidFill>
                <a:srgbClr val="FF0000"/>
              </a:solidFill>
              <a:latin typeface="Times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1758859"/>
            <a:ext cx="2362200" cy="316366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57400" y="44109"/>
            <a:ext cx="5638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https://commons.wikimedia.org/wiki/File:Charles_Darwin_by_G._Richmond.jpg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6171370"/>
            <a:ext cx="68310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Occam’s Razor - </a:t>
            </a:r>
            <a:r>
              <a:rPr lang="en-US" sz="1600" dirty="0" smtClean="0"/>
              <a:t>All else equal, the simplest explanation is preferred. https</a:t>
            </a:r>
            <a:r>
              <a:rPr lang="en-US" sz="1600" dirty="0"/>
              <a:t>://en.wikipedia.org/wiki/Occam%27s_razor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Hypotheses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2531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7545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Hypothesis – A testable and tentative explanation for a phenomenon.</a:t>
            </a:r>
          </a:p>
          <a:p>
            <a:r>
              <a:rPr lang="en-US" altLang="en-US" b="1" dirty="0" smtClean="0">
                <a:solidFill>
                  <a:srgbClr val="00B050"/>
                </a:solidFill>
                <a:ea typeface="ＭＳ Ｐゴシック" panose="020B0600070205080204" pitchFamily="34" charset="-128"/>
              </a:rPr>
              <a:t>Science does NOT prove hypotheses.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“Prove” is ‘too strong’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Please remove “prove” from your vocabulary. 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Science either rejects (disconfirms) or fails to reject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a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hypothesis. </a:t>
            </a: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Science is Rigorous!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7107" name="Content Placeholder 3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33400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Scientific conclusions demand evidence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Strong claims demand strong evidence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Scientists seek to challenge their own hypotheses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Scientists must allow others the chance to evaluate / replicate / reinterpret their findings (using the scientific method)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Scientific conclusions typically rely on multiple “converging” studies (diverse methods yielding similar conclusions).</a:t>
            </a: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/>
          <a:lstStyle/>
          <a:p>
            <a:r>
              <a:rPr lang="en-US" altLang="en-US" u="sng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Science is Practical!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8131" name="Content Placeholder 3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33400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Science can inform …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Parenting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Teaching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Athletics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Art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Medicine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Civic activities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Politics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Everyday life!</a:t>
            </a:r>
          </a:p>
          <a:p>
            <a:pPr lvl="1"/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196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ＭＳ Ｐゴシック</vt:lpstr>
      <vt:lpstr>Arial</vt:lpstr>
      <vt:lpstr>Calibri</vt:lpstr>
      <vt:lpstr>Times</vt:lpstr>
      <vt:lpstr>Wingdings</vt:lpstr>
      <vt:lpstr>Office Theme</vt:lpstr>
      <vt:lpstr>PowerPoint Presentation</vt:lpstr>
      <vt:lpstr>What is Science?</vt:lpstr>
      <vt:lpstr>Hypotheses</vt:lpstr>
      <vt:lpstr>Science is Rigorous!</vt:lpstr>
      <vt:lpstr>Science is Practical!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</dc:creator>
  <cp:lastModifiedBy>Windows User</cp:lastModifiedBy>
  <cp:revision>207</cp:revision>
  <cp:lastPrinted>2017-08-29T11:47:15Z</cp:lastPrinted>
  <dcterms:created xsi:type="dcterms:W3CDTF">2010-04-03T17:12:20Z</dcterms:created>
  <dcterms:modified xsi:type="dcterms:W3CDTF">2017-08-29T12:34:47Z</dcterms:modified>
</cp:coreProperties>
</file>