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438" r:id="rId2"/>
    <p:sldId id="355" r:id="rId3"/>
    <p:sldId id="411" r:id="rId4"/>
    <p:sldId id="384" r:id="rId5"/>
    <p:sldId id="385" r:id="rId6"/>
    <p:sldId id="386" r:id="rId7"/>
    <p:sldId id="413" r:id="rId8"/>
    <p:sldId id="264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F57779-D9C7-4AEC-A5BE-30E95AD42DBC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099EC2-C5CF-459C-A7A4-9E6F2B5BF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671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229C4-160B-4C33-A4D8-1210388988E9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8EE6C1-FB39-410B-B002-F17E0C508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526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706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6553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441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3355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7772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350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350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907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1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3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29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5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36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2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63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32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26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3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28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A941C-4825-416C-913A-FA15D6A21D41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54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The_Parthenon_in_Athens.jp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hyperlink" Target="http://en.wikipedia.org/wiki/Parthenon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Sanzio_01_Plato_Aristotle.jp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n.wikipedia.org/wiki/The_School_of_Athens" TargetMode="Externa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thefreedictionary.com/British+Empiricists" TargetMode="External"/><Relationship Id="rId7" Type="http://schemas.openxmlformats.org/officeDocument/2006/relationships/hyperlink" Target="http://en.wikipedia.org/wiki/George_Berkeley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en.wikipedia.org/wiki/John_Locke" TargetMode="Externa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2590800"/>
            <a:ext cx="7772400" cy="1470025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solidFill>
                  <a:srgbClr val="FF0000"/>
                </a:solidFill>
              </a:rPr>
              <a:t>Sensation:</a:t>
            </a:r>
            <a:br>
              <a:rPr lang="en-US" sz="7200" b="1" dirty="0" smtClean="0">
                <a:solidFill>
                  <a:srgbClr val="FF0000"/>
                </a:solidFill>
              </a:rPr>
            </a:br>
            <a:r>
              <a:rPr lang="en-US" sz="7200" b="1" dirty="0" smtClean="0">
                <a:solidFill>
                  <a:srgbClr val="FF0000"/>
                </a:solidFill>
              </a:rPr>
              <a:t/>
            </a:r>
            <a:br>
              <a:rPr lang="en-US" sz="7200" b="1" dirty="0" smtClean="0">
                <a:solidFill>
                  <a:srgbClr val="FF0000"/>
                </a:solidFill>
              </a:rPr>
            </a:br>
            <a:r>
              <a:rPr lang="en-US" sz="7200" b="1" dirty="0" smtClean="0">
                <a:solidFill>
                  <a:srgbClr val="FF0000"/>
                </a:solidFill>
              </a:rPr>
              <a:t>Origins </a:t>
            </a:r>
            <a:br>
              <a:rPr lang="en-US" sz="7200" b="1" dirty="0" smtClean="0">
                <a:solidFill>
                  <a:srgbClr val="FF0000"/>
                </a:solidFill>
              </a:rPr>
            </a:br>
            <a:r>
              <a:rPr lang="en-US" sz="7200" b="1" dirty="0" smtClean="0">
                <a:solidFill>
                  <a:srgbClr val="FF0000"/>
                </a:solidFill>
              </a:rPr>
              <a:t>of</a:t>
            </a:r>
            <a:br>
              <a:rPr lang="en-US" sz="7200" b="1" dirty="0" smtClean="0">
                <a:solidFill>
                  <a:srgbClr val="FF0000"/>
                </a:solidFill>
              </a:rPr>
            </a:br>
            <a:r>
              <a:rPr lang="en-US" sz="7200" b="1" dirty="0" smtClean="0">
                <a:solidFill>
                  <a:srgbClr val="FF0000"/>
                </a:solidFill>
              </a:rPr>
              <a:t>Our </a:t>
            </a:r>
            <a:br>
              <a:rPr lang="en-US" sz="7200" b="1" dirty="0" smtClean="0">
                <a:solidFill>
                  <a:srgbClr val="FF0000"/>
                </a:solidFill>
              </a:rPr>
            </a:br>
            <a:r>
              <a:rPr lang="en-US" sz="7200" b="1" dirty="0" smtClean="0">
                <a:solidFill>
                  <a:srgbClr val="FF0000"/>
                </a:solidFill>
              </a:rPr>
              <a:t>Knowledge</a:t>
            </a:r>
            <a:endParaRPr lang="en-US" sz="7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089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Origins of Knowledge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7526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Psychology’s early roots begin with ancient Greek philosophers, who considered how knowledge originates.</a:t>
            </a:r>
          </a:p>
          <a:p>
            <a:pPr marL="0" indent="0">
              <a:buNone/>
            </a:pPr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sz="1400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371600" y="152400"/>
            <a:ext cx="6477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en.wikipedia.org/wiki/File:The_Parthenon_in_Athens.jpg</a:t>
            </a:r>
            <a:endParaRPr lang="en-US" sz="1200" dirty="0" smtClean="0"/>
          </a:p>
          <a:p>
            <a:pPr algn="ctr"/>
            <a:r>
              <a:rPr lang="en-US" sz="1200" dirty="0">
                <a:hlinkClick r:id="rId4"/>
              </a:rPr>
              <a:t>http://</a:t>
            </a:r>
            <a:r>
              <a:rPr lang="en-US" sz="1200" dirty="0" smtClean="0">
                <a:hlinkClick r:id="rId4"/>
              </a:rPr>
              <a:t>en.wikipedia.org/wiki/Parthenon</a:t>
            </a:r>
            <a:endParaRPr lang="en-US" sz="1200" dirty="0" smtClean="0"/>
          </a:p>
          <a:p>
            <a:endParaRPr lang="en-US" sz="1200" dirty="0"/>
          </a:p>
        </p:txBody>
      </p:sp>
      <p:pic>
        <p:nvPicPr>
          <p:cNvPr id="1028" name="Picture 4" descr="File:The Parthenon in Athens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3200401"/>
            <a:ext cx="5206548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515601" y="4953000"/>
            <a:ext cx="163211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Parthenon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Athens, Greece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Constructed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447-438 BCE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382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Origins of Knowledge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154363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Epistemology – a branch of philosophy 				   addressing the nature of 				   knowledge.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What is the nature of our knowledge?</a:t>
            </a:r>
          </a:p>
          <a:p>
            <a:pPr lvl="1"/>
            <a:r>
              <a:rPr lang="en-US" b="1" i="1" dirty="0" smtClean="0">
                <a:solidFill>
                  <a:srgbClr val="0000FF"/>
                </a:solidFill>
              </a:rPr>
              <a:t>How</a:t>
            </a:r>
            <a:r>
              <a:rPr lang="en-US" b="1" dirty="0" smtClean="0">
                <a:solidFill>
                  <a:srgbClr val="0000FF"/>
                </a:solidFill>
              </a:rPr>
              <a:t> do we know what we know?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How is knowledge </a:t>
            </a:r>
            <a:r>
              <a:rPr lang="en-US" b="1" i="1" dirty="0" smtClean="0">
                <a:solidFill>
                  <a:srgbClr val="0000FF"/>
                </a:solidFill>
              </a:rPr>
              <a:t>acquired?</a:t>
            </a:r>
            <a:endParaRPr lang="en-US" b="1" i="1" dirty="0">
              <a:solidFill>
                <a:srgbClr val="0000FF"/>
              </a:solidFill>
            </a:endParaRPr>
          </a:p>
          <a:p>
            <a:pPr lvl="1"/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258626" y="76200"/>
            <a:ext cx="490417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commons.wikimedia.org/wiki/File:Sanzio_01_Plato_Aristotle.jpg</a:t>
            </a:r>
            <a:endParaRPr lang="en-US" sz="1200" dirty="0" smtClean="0"/>
          </a:p>
          <a:p>
            <a:endParaRPr lang="en-US" dirty="0"/>
          </a:p>
        </p:txBody>
      </p:sp>
      <p:pic>
        <p:nvPicPr>
          <p:cNvPr id="2050" name="Picture 2" descr="File:Sanzio 01 Plato Aristotl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8323" y="3545150"/>
            <a:ext cx="2525677" cy="3303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981200" y="464820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“The School of Athens”</a:t>
            </a:r>
            <a:endParaRPr lang="en-US" b="1" dirty="0">
              <a:solidFill>
                <a:srgbClr val="FF0000"/>
              </a:solidFill>
            </a:endParaRP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By Italian Renaissance Artist </a:t>
            </a:r>
            <a:r>
              <a:rPr lang="en-US" b="1" i="1" dirty="0" smtClean="0">
                <a:solidFill>
                  <a:srgbClr val="FF0000"/>
                </a:solidFill>
              </a:rPr>
              <a:t>Raphael</a:t>
            </a:r>
            <a:endParaRPr lang="en-US" b="1" i="1" dirty="0">
              <a:solidFill>
                <a:srgbClr val="FF0000"/>
              </a:solidFill>
            </a:endParaRP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Painted Between 1509-1510</a:t>
            </a:r>
            <a:endParaRPr lang="en-US" b="1" dirty="0">
              <a:solidFill>
                <a:srgbClr val="FF0000"/>
              </a:solidFill>
            </a:endParaRP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(Left, Plato points up toward “ideas”;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Right, Aristotle points toward the real world.)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476500" y="6143400"/>
            <a:ext cx="358139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5"/>
              </a:rPr>
              <a:t>http://</a:t>
            </a:r>
            <a:r>
              <a:rPr lang="en-US" sz="1200" dirty="0" smtClean="0">
                <a:hlinkClick r:id="rId5"/>
              </a:rPr>
              <a:t>en.wikipedia.org/wiki/The_School_of_Athens</a:t>
            </a:r>
            <a:endParaRPr lang="en-US" sz="12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79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Origins of Knowledge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Questions about the origin of knowledge led to the study of Sensation.</a:t>
            </a:r>
            <a:endParaRPr lang="en-US" sz="1400" b="1" dirty="0" smtClean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Sensation – The psychological experience 				that arises from stimulation of 			the senses </a:t>
            </a:r>
            <a:r>
              <a:rPr lang="en-US" sz="1800" b="1" dirty="0" smtClean="0">
                <a:solidFill>
                  <a:srgbClr val="0000FF"/>
                </a:solidFill>
              </a:rPr>
              <a:t>(vision, hearing, touch, taste, smell)</a:t>
            </a: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Our study of sensation will build on our earlier discussions of the environment </a:t>
            </a:r>
            <a:r>
              <a:rPr lang="en-US" sz="1700" b="1" dirty="0" smtClean="0">
                <a:solidFill>
                  <a:srgbClr val="0000FF"/>
                </a:solidFill>
              </a:rPr>
              <a:t>(big history)</a:t>
            </a:r>
            <a:r>
              <a:rPr lang="en-US" b="1" dirty="0" smtClean="0">
                <a:solidFill>
                  <a:srgbClr val="0000FF"/>
                </a:solidFill>
              </a:rPr>
              <a:t>, evolution, and the nervous system. </a:t>
            </a:r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32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Origins of Knowledge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24384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Empiricism </a:t>
            </a:r>
            <a:r>
              <a:rPr lang="en-US" b="1" dirty="0">
                <a:solidFill>
                  <a:srgbClr val="0000FF"/>
                </a:solidFill>
              </a:rPr>
              <a:t>- The view that experience, </a:t>
            </a:r>
            <a:r>
              <a:rPr lang="en-US" b="1" dirty="0" smtClean="0">
                <a:solidFill>
                  <a:srgbClr val="0000FF"/>
                </a:solidFill>
              </a:rPr>
              <a:t>				especially </a:t>
            </a:r>
            <a:r>
              <a:rPr lang="en-US" b="1" dirty="0">
                <a:solidFill>
                  <a:srgbClr val="0000FF"/>
                </a:solidFill>
              </a:rPr>
              <a:t>of the </a:t>
            </a:r>
            <a:r>
              <a:rPr lang="en-US" b="1" u="sng" dirty="0">
                <a:solidFill>
                  <a:srgbClr val="FF0000"/>
                </a:solidFill>
              </a:rPr>
              <a:t>senses</a:t>
            </a:r>
            <a:r>
              <a:rPr lang="en-US" b="1" dirty="0">
                <a:solidFill>
                  <a:srgbClr val="0000FF"/>
                </a:solidFill>
              </a:rPr>
              <a:t>, is the </a:t>
            </a:r>
            <a:r>
              <a:rPr lang="en-US" b="1" dirty="0" smtClean="0">
                <a:solidFill>
                  <a:srgbClr val="0000FF"/>
                </a:solidFill>
              </a:rPr>
              <a:t>			only source </a:t>
            </a:r>
            <a:r>
              <a:rPr lang="en-US" b="1" dirty="0">
                <a:solidFill>
                  <a:srgbClr val="0000FF"/>
                </a:solidFill>
              </a:rPr>
              <a:t>of knowledge</a:t>
            </a:r>
            <a:r>
              <a:rPr lang="en-US" b="1" dirty="0" smtClean="0">
                <a:solidFill>
                  <a:srgbClr val="0000FF"/>
                </a:solidFill>
              </a:rPr>
              <a:t>.</a:t>
            </a:r>
          </a:p>
          <a:p>
            <a:r>
              <a:rPr lang="en-US" b="1" dirty="0" smtClean="0">
                <a:solidFill>
                  <a:srgbClr val="0000FF"/>
                </a:solidFill>
              </a:rPr>
              <a:t>We begin life as “tabula rasa”…blank slates</a:t>
            </a:r>
            <a:endParaRPr lang="en-US" b="1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895600" y="152399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www.thefreedictionary.com/British+Empiricists</a:t>
            </a:r>
            <a:endParaRPr lang="en-US" sz="1200" dirty="0" smtClean="0"/>
          </a:p>
          <a:p>
            <a:endParaRPr lang="en-US" sz="1200" dirty="0"/>
          </a:p>
        </p:txBody>
      </p:sp>
      <p:pic>
        <p:nvPicPr>
          <p:cNvPr id="3074" name="Picture 2" descr="JohnLock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400560"/>
            <a:ext cx="2034568" cy="2626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01353" y="6012359"/>
            <a:ext cx="28194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British Empiricist: John Locke</a:t>
            </a:r>
          </a:p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1632-1701</a:t>
            </a:r>
          </a:p>
          <a:p>
            <a:pPr algn="ctr"/>
            <a:r>
              <a:rPr lang="en-US" sz="1000" b="1" dirty="0">
                <a:solidFill>
                  <a:srgbClr val="FF0000"/>
                </a:solidFill>
                <a:hlinkClick r:id="rId5"/>
              </a:rPr>
              <a:t>http://</a:t>
            </a:r>
            <a:r>
              <a:rPr lang="en-US" sz="1000" b="1" dirty="0" smtClean="0">
                <a:solidFill>
                  <a:srgbClr val="FF0000"/>
                </a:solidFill>
                <a:hlinkClick r:id="rId5"/>
              </a:rPr>
              <a:t>en.wikipedia.org/wiki/John_Locke</a:t>
            </a:r>
            <a:endParaRPr lang="en-US" sz="1000" b="1" dirty="0" smtClean="0">
              <a:solidFill>
                <a:srgbClr val="FF0000"/>
              </a:solidFill>
            </a:endParaRPr>
          </a:p>
        </p:txBody>
      </p:sp>
      <p:pic>
        <p:nvPicPr>
          <p:cNvPr id="3076" name="Picture 4" descr="John Smibert - Bishop George Berkeley - Google Art Project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505907"/>
            <a:ext cx="1774044" cy="2386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2920753" y="6019800"/>
            <a:ext cx="348004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British Empiricist: George Berkeley</a:t>
            </a:r>
          </a:p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1685-1753</a:t>
            </a:r>
          </a:p>
          <a:p>
            <a:pPr algn="ctr"/>
            <a:r>
              <a:rPr lang="en-US" sz="1000" b="1" dirty="0">
                <a:solidFill>
                  <a:srgbClr val="FF0000"/>
                </a:solidFill>
                <a:hlinkClick r:id="rId7"/>
              </a:rPr>
              <a:t>http://</a:t>
            </a:r>
            <a:r>
              <a:rPr lang="en-US" sz="1000" b="1" dirty="0" smtClean="0">
                <a:solidFill>
                  <a:srgbClr val="FF0000"/>
                </a:solidFill>
                <a:hlinkClick r:id="rId7"/>
              </a:rPr>
              <a:t>en.wikipedia.org/wiki/George_Berkeley</a:t>
            </a:r>
            <a:endParaRPr lang="en-US" sz="1000" b="1" dirty="0" smtClean="0">
              <a:solidFill>
                <a:srgbClr val="FF0000"/>
              </a:solidFill>
            </a:endParaRPr>
          </a:p>
          <a:p>
            <a:pPr algn="ctr"/>
            <a:endParaRPr lang="en-US" sz="1200" b="1" dirty="0" smtClean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92553" y="6019800"/>
            <a:ext cx="348004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British Empiricist: David Hume</a:t>
            </a:r>
          </a:p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1711-1776</a:t>
            </a:r>
          </a:p>
          <a:p>
            <a:pPr algn="ctr"/>
            <a:r>
              <a:rPr lang="en-US" sz="1000" b="1" dirty="0" smtClean="0">
                <a:solidFill>
                  <a:srgbClr val="FF0000"/>
                </a:solidFill>
                <a:hlinkClick r:id="rId7"/>
              </a:rPr>
              <a:t>http</a:t>
            </a:r>
            <a:r>
              <a:rPr lang="en-US" sz="1000" b="1" dirty="0">
                <a:solidFill>
                  <a:srgbClr val="FF0000"/>
                </a:solidFill>
                <a:hlinkClick r:id="rId7"/>
              </a:rPr>
              <a:t>://</a:t>
            </a:r>
            <a:r>
              <a:rPr lang="en-US" sz="1000" b="1" dirty="0" smtClean="0">
                <a:solidFill>
                  <a:srgbClr val="FF0000"/>
                </a:solidFill>
                <a:hlinkClick r:id="rId7"/>
              </a:rPr>
              <a:t>en.wikipedia.org/wiki/George_Berkeley</a:t>
            </a:r>
            <a:endParaRPr lang="en-US" sz="1000" b="1" dirty="0" smtClean="0">
              <a:solidFill>
                <a:srgbClr val="FF0000"/>
              </a:solidFill>
            </a:endParaRPr>
          </a:p>
          <a:p>
            <a:pPr algn="ctr"/>
            <a:endParaRPr lang="en-US" sz="1200" b="1" dirty="0" smtClean="0">
              <a:solidFill>
                <a:srgbClr val="FF0000"/>
              </a:solidFill>
            </a:endParaRPr>
          </a:p>
        </p:txBody>
      </p:sp>
      <p:pic>
        <p:nvPicPr>
          <p:cNvPr id="3082" name="Picture 10" descr="File:Painting of David Hume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3731" y="3556704"/>
            <a:ext cx="1940669" cy="2386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610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Origins of Knowledge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Stimulus – any form of environmental energy.			Could be visual, auditory, 				tactile, chemical (gas, liquid or 			solid)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Mantra: </a:t>
            </a:r>
          </a:p>
          <a:p>
            <a:pPr lvl="1"/>
            <a:r>
              <a:rPr lang="en-US" b="1" dirty="0" smtClean="0">
                <a:solidFill>
                  <a:srgbClr val="00B050"/>
                </a:solidFill>
              </a:rPr>
              <a:t>The word “stimulus” is singular;</a:t>
            </a:r>
          </a:p>
          <a:p>
            <a:pPr lvl="1"/>
            <a:r>
              <a:rPr lang="en-US" b="1" dirty="0" smtClean="0">
                <a:solidFill>
                  <a:srgbClr val="00B050"/>
                </a:solidFill>
              </a:rPr>
              <a:t>The word “stimuli” is  plural!</a:t>
            </a:r>
          </a:p>
          <a:p>
            <a:pPr lvl="2"/>
            <a:r>
              <a:rPr lang="en-US" b="1" dirty="0" smtClean="0">
                <a:solidFill>
                  <a:srgbClr val="00B050"/>
                </a:solidFill>
              </a:rPr>
              <a:t>Examples:</a:t>
            </a:r>
          </a:p>
          <a:p>
            <a:pPr lvl="3"/>
            <a:r>
              <a:rPr lang="en-US" b="1" dirty="0">
                <a:solidFill>
                  <a:srgbClr val="00B050"/>
                </a:solidFill>
              </a:rPr>
              <a:t>The </a:t>
            </a:r>
            <a:r>
              <a:rPr lang="en-US" b="1" u="sng" dirty="0">
                <a:solidFill>
                  <a:srgbClr val="00B050"/>
                </a:solidFill>
              </a:rPr>
              <a:t>stimulus is</a:t>
            </a:r>
            <a:r>
              <a:rPr lang="en-US" b="1" dirty="0">
                <a:solidFill>
                  <a:srgbClr val="00B050"/>
                </a:solidFill>
              </a:rPr>
              <a:t> important.</a:t>
            </a:r>
          </a:p>
          <a:p>
            <a:pPr lvl="3"/>
            <a:r>
              <a:rPr lang="en-US" b="1" dirty="0" smtClean="0">
                <a:solidFill>
                  <a:srgbClr val="00B050"/>
                </a:solidFill>
              </a:rPr>
              <a:t>The </a:t>
            </a:r>
            <a:r>
              <a:rPr lang="en-US" b="1" u="sng" dirty="0" smtClean="0">
                <a:solidFill>
                  <a:srgbClr val="00B050"/>
                </a:solidFill>
              </a:rPr>
              <a:t>stimuli are</a:t>
            </a:r>
            <a:r>
              <a:rPr lang="en-US" b="1" dirty="0" smtClean="0">
                <a:solidFill>
                  <a:srgbClr val="00B050"/>
                </a:solidFill>
              </a:rPr>
              <a:t> important.</a:t>
            </a:r>
          </a:p>
          <a:p>
            <a:pPr lvl="3"/>
            <a:endParaRPr lang="en-US" b="1" dirty="0">
              <a:solidFill>
                <a:srgbClr val="00B050"/>
              </a:solidFill>
            </a:endParaRPr>
          </a:p>
          <a:p>
            <a:pPr lvl="1"/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53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Origins of Knowledge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Distal Stimulus – Energy </a:t>
            </a:r>
            <a:r>
              <a:rPr lang="en-US" b="1" i="1" u="sng" dirty="0" smtClean="0">
                <a:solidFill>
                  <a:srgbClr val="0000FF"/>
                </a:solidFill>
              </a:rPr>
              <a:t>in the</a:t>
            </a:r>
            <a:r>
              <a:rPr lang="en-US" b="1" u="sng" dirty="0">
                <a:solidFill>
                  <a:srgbClr val="0000FF"/>
                </a:solidFill>
              </a:rPr>
              <a:t> </a:t>
            </a:r>
            <a:r>
              <a:rPr lang="en-US" b="1" i="1" u="sng" dirty="0" smtClean="0">
                <a:solidFill>
                  <a:srgbClr val="0000FF"/>
                </a:solidFill>
              </a:rPr>
              <a:t>environment</a:t>
            </a:r>
            <a:r>
              <a:rPr lang="en-US" b="1" dirty="0" smtClean="0">
                <a:solidFill>
                  <a:srgbClr val="0000FF"/>
                </a:solidFill>
              </a:rPr>
              <a:t> that 			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smtClean="0">
                <a:solidFill>
                  <a:srgbClr val="0000FF"/>
                </a:solidFill>
              </a:rPr>
              <a:t>   stimulates the senses.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Proximal Stimulus – The </a:t>
            </a:r>
            <a:r>
              <a:rPr lang="en-US" b="1" i="1" u="sng" dirty="0" smtClean="0">
                <a:solidFill>
                  <a:srgbClr val="0000FF"/>
                </a:solidFill>
              </a:rPr>
              <a:t>nervous system’s </a:t>
            </a:r>
            <a:r>
              <a:rPr lang="en-US" b="1" dirty="0" smtClean="0">
                <a:solidFill>
                  <a:srgbClr val="0000FF"/>
                </a:solidFill>
              </a:rPr>
              <a:t>				          </a:t>
            </a:r>
            <a:r>
              <a:rPr lang="en-US" b="1" i="1" u="sng" dirty="0" smtClean="0">
                <a:solidFill>
                  <a:srgbClr val="0000FF"/>
                </a:solidFill>
              </a:rPr>
              <a:t>response</a:t>
            </a:r>
            <a:r>
              <a:rPr lang="en-US" b="1" dirty="0" smtClean="0">
                <a:solidFill>
                  <a:srgbClr val="0000FF"/>
                </a:solidFill>
              </a:rPr>
              <a:t> to energy from 			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smtClean="0">
                <a:solidFill>
                  <a:srgbClr val="0000FF"/>
                </a:solidFill>
              </a:rPr>
              <a:t>         the environment.	</a:t>
            </a:r>
          </a:p>
          <a:p>
            <a:endParaRPr lang="en-US" b="1" dirty="0" smtClean="0">
              <a:solidFill>
                <a:srgbClr val="00B050"/>
              </a:solidFill>
            </a:endParaRPr>
          </a:p>
          <a:p>
            <a:r>
              <a:rPr lang="en-US" b="1" u="sng" dirty="0" smtClean="0">
                <a:solidFill>
                  <a:srgbClr val="00B050"/>
                </a:solidFill>
              </a:rPr>
              <a:t>Potential Pop Quiz </a:t>
            </a:r>
            <a:r>
              <a:rPr lang="en-US" b="1" u="sng" dirty="0" smtClean="0">
                <a:solidFill>
                  <a:srgbClr val="00B050"/>
                </a:solidFill>
              </a:rPr>
              <a:t>Item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– Generate three novel examples of distal stimuli, and their corresponding proximal stimuli. </a:t>
            </a:r>
            <a:r>
              <a:rPr lang="en-US" b="1" dirty="0" smtClean="0">
                <a:solidFill>
                  <a:srgbClr val="0000FF"/>
                </a:solidFill>
              </a:rPr>
              <a:t>			</a:t>
            </a:r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54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934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1430</TotalTime>
  <Words>172</Words>
  <Application>Microsoft Office PowerPoint</Application>
  <PresentationFormat>On-screen Show (4:3)</PresentationFormat>
  <Paragraphs>75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Sensation:  Origins  of Our  Knowledge</vt:lpstr>
      <vt:lpstr>Origins of Knowledge</vt:lpstr>
      <vt:lpstr>Origins of Knowledge</vt:lpstr>
      <vt:lpstr>Origins of Knowledge</vt:lpstr>
      <vt:lpstr>Origins of Knowledge</vt:lpstr>
      <vt:lpstr>Origins of Knowledge</vt:lpstr>
      <vt:lpstr>Origins of Knowledge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149</cp:revision>
  <cp:lastPrinted>2017-09-14T22:42:52Z</cp:lastPrinted>
  <dcterms:created xsi:type="dcterms:W3CDTF">2014-01-20T19:44:22Z</dcterms:created>
  <dcterms:modified xsi:type="dcterms:W3CDTF">2017-09-15T00:44:20Z</dcterms:modified>
</cp:coreProperties>
</file>