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437" r:id="rId2"/>
    <p:sldId id="414" r:id="rId3"/>
    <p:sldId id="387" r:id="rId4"/>
    <p:sldId id="420" r:id="rId5"/>
    <p:sldId id="380" r:id="rId6"/>
    <p:sldId id="415" r:id="rId7"/>
    <p:sldId id="416" r:id="rId8"/>
    <p:sldId id="417" r:id="rId9"/>
    <p:sldId id="418" r:id="rId10"/>
    <p:sldId id="421" r:id="rId11"/>
    <p:sldId id="426" r:id="rId12"/>
    <p:sldId id="422" r:id="rId13"/>
    <p:sldId id="423" r:id="rId14"/>
    <p:sldId id="396" r:id="rId15"/>
    <p:sldId id="427" r:id="rId16"/>
    <p:sldId id="264" r:id="rId17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F57779-D9C7-4AEC-A5BE-30E95AD42DBC}" type="datetimeFigureOut">
              <a:rPr lang="en-US" smtClean="0"/>
              <a:t>9/14/2017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099EC2-C5CF-459C-A7A4-9E6F2B5BF0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7671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F229C4-160B-4C33-A4D8-1210388988E9}" type="datetimeFigureOut">
              <a:rPr lang="en-US" smtClean="0"/>
              <a:t>9/14/2017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8EE6C1-FB39-410B-B002-F17E0C508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5267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EE6C1-FB39-410B-B002-F17E0C508F6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8839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EE6C1-FB39-410B-B002-F17E0C508F6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05766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EE6C1-FB39-410B-B002-F17E0C508F6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47028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EE6C1-FB39-410B-B002-F17E0C508F6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67035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EE6C1-FB39-410B-B002-F17E0C508F6D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07642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EE6C1-FB39-410B-B002-F17E0C508F6D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47496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EE6C1-FB39-410B-B002-F17E0C508F6D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29247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EE6C1-FB39-410B-B002-F17E0C508F6D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1459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EE6C1-FB39-410B-B002-F17E0C508F6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9807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EE6C1-FB39-410B-B002-F17E0C508F6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9671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EE6C1-FB39-410B-B002-F17E0C508F6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8061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EE6C1-FB39-410B-B002-F17E0C508F6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5657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EE6C1-FB39-410B-B002-F17E0C508F6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9146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EE6C1-FB39-410B-B002-F17E0C508F6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907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EE6C1-FB39-410B-B002-F17E0C508F6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49843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EE6C1-FB39-410B-B002-F17E0C508F6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8751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2121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031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929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653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736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52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9/14/2017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638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9/14/2017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732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9/14/2017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2268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233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A941C-4825-416C-913A-FA15D6A21D41}" type="datetimeFigureOut">
              <a:rPr lang="en-US" smtClean="0"/>
              <a:t>9/14/2017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228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FA941C-4825-416C-913A-FA15D6A21D41}" type="datetimeFigureOut">
              <a:rPr lang="en-US" smtClean="0"/>
              <a:t>9/14/2017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0B9E69-9D45-46E6-89DB-568A4A50F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542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Limen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en.wikipedia.org/wiki/Subliminal_stimuli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Weber%E2%80%93Fechner_law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Detection_theory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Detection_theory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Wilhelm_Wundt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jpeg"/><Relationship Id="rId5" Type="http://schemas.openxmlformats.org/officeDocument/2006/relationships/hyperlink" Target="http://commons.wikimedia.org/wiki/File:Wundt-research-group.jpg" TargetMode="External"/><Relationship Id="rId4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hyperlink" Target="http://en.wikipedia.org/wiki/Ernst_Heinrich_Weber" TargetMode="External"/><Relationship Id="rId7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personal.denison.edu/~matthewsn/academicFamilyTree.html" TargetMode="External"/><Relationship Id="rId5" Type="http://schemas.openxmlformats.org/officeDocument/2006/relationships/hyperlink" Target="http://en.wikipedia.org/wiki/Gustav_Theodor_Fechner" TargetMode="Externa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Psychophysics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Psychophysics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Psychophysics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Psychophysics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Psychophysics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7200" b="1" dirty="0" smtClean="0">
                <a:solidFill>
                  <a:srgbClr val="FF0000"/>
                </a:solidFill>
              </a:rPr>
              <a:t>Sensation:</a:t>
            </a:r>
            <a:br>
              <a:rPr lang="en-US" sz="7200" b="1" dirty="0" smtClean="0">
                <a:solidFill>
                  <a:srgbClr val="FF0000"/>
                </a:solidFill>
              </a:rPr>
            </a:br>
            <a:r>
              <a:rPr lang="en-US" sz="7200" b="1" dirty="0">
                <a:solidFill>
                  <a:srgbClr val="FF0000"/>
                </a:solidFill>
              </a:rPr>
              <a:t/>
            </a:r>
            <a:br>
              <a:rPr lang="en-US" sz="7200" b="1" dirty="0">
                <a:solidFill>
                  <a:srgbClr val="FF0000"/>
                </a:solidFill>
              </a:rPr>
            </a:br>
            <a:r>
              <a:rPr lang="en-US" sz="7200" b="1" dirty="0" smtClean="0">
                <a:solidFill>
                  <a:srgbClr val="FF0000"/>
                </a:solidFill>
              </a:rPr>
              <a:t>Psychophysics</a:t>
            </a:r>
            <a:endParaRPr lang="en-US" sz="7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7839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Psychophysical Thresholds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029200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Sensitivity – Responsiveness to stimulation. </a:t>
            </a: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Systems / organisms with </a:t>
            </a:r>
            <a:r>
              <a:rPr lang="en-US" b="1" dirty="0" smtClean="0">
                <a:solidFill>
                  <a:srgbClr val="FF0000"/>
                </a:solidFill>
              </a:rPr>
              <a:t>low sensitivity </a:t>
            </a:r>
            <a:r>
              <a:rPr lang="en-US" b="1" dirty="0" smtClean="0">
                <a:solidFill>
                  <a:srgbClr val="0000FF"/>
                </a:solidFill>
              </a:rPr>
              <a:t>exhibit little or no response to stimulation.</a:t>
            </a:r>
          </a:p>
          <a:p>
            <a:pPr lvl="2"/>
            <a:r>
              <a:rPr lang="en-US" b="1" dirty="0" smtClean="0">
                <a:solidFill>
                  <a:srgbClr val="FF0000"/>
                </a:solidFill>
              </a:rPr>
              <a:t>Shallow slope on sensitivity-by-stimulation plot</a:t>
            </a:r>
          </a:p>
          <a:p>
            <a:pPr lvl="1"/>
            <a:r>
              <a:rPr lang="en-US" b="1" dirty="0">
                <a:solidFill>
                  <a:srgbClr val="0000FF"/>
                </a:solidFill>
              </a:rPr>
              <a:t>Systems / organisms with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high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sensitivity </a:t>
            </a:r>
            <a:r>
              <a:rPr lang="en-US" b="1" dirty="0" smtClean="0">
                <a:solidFill>
                  <a:srgbClr val="0000FF"/>
                </a:solidFill>
              </a:rPr>
              <a:t>exhibit a strong response </a:t>
            </a:r>
            <a:r>
              <a:rPr lang="en-US" b="1" dirty="0">
                <a:solidFill>
                  <a:srgbClr val="0000FF"/>
                </a:solidFill>
              </a:rPr>
              <a:t>to stimulation.</a:t>
            </a:r>
          </a:p>
          <a:p>
            <a:pPr lvl="2"/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Steep slope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on sensitivity-by-stimulation plot</a:t>
            </a:r>
          </a:p>
          <a:p>
            <a:endParaRPr lang="en-US" b="1" dirty="0">
              <a:solidFill>
                <a:srgbClr val="0000FF"/>
              </a:solidFill>
            </a:endParaRPr>
          </a:p>
          <a:p>
            <a:r>
              <a:rPr lang="en-US" b="1" dirty="0" smtClean="0">
                <a:solidFill>
                  <a:srgbClr val="0000FF"/>
                </a:solidFill>
              </a:rPr>
              <a:t>Threshold </a:t>
            </a:r>
            <a:r>
              <a:rPr lang="en-US" b="1" dirty="0">
                <a:solidFill>
                  <a:srgbClr val="0000FF"/>
                </a:solidFill>
              </a:rPr>
              <a:t>– The </a:t>
            </a:r>
            <a:r>
              <a:rPr lang="en-US" b="1" dirty="0" smtClean="0">
                <a:solidFill>
                  <a:srgbClr val="0000FF"/>
                </a:solidFill>
              </a:rPr>
              <a:t>smallest stimulus </a:t>
            </a:r>
            <a:r>
              <a:rPr lang="en-US" b="1" dirty="0">
                <a:solidFill>
                  <a:srgbClr val="0000FF"/>
                </a:solidFill>
              </a:rPr>
              <a:t>quantity </a:t>
            </a:r>
            <a:r>
              <a:rPr lang="en-US" b="1" dirty="0" smtClean="0">
                <a:solidFill>
                  <a:srgbClr val="0000FF"/>
                </a:solidFill>
              </a:rPr>
              <a:t>		required </a:t>
            </a:r>
            <a:r>
              <a:rPr lang="en-US" b="1" dirty="0">
                <a:solidFill>
                  <a:srgbClr val="0000FF"/>
                </a:solidFill>
              </a:rPr>
              <a:t>for a desired </a:t>
            </a:r>
            <a:r>
              <a:rPr lang="en-US" b="1" dirty="0" smtClean="0">
                <a:solidFill>
                  <a:srgbClr val="0000FF"/>
                </a:solidFill>
              </a:rPr>
              <a:t>response level.</a:t>
            </a: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75% correct-threshold is the stimulus strength to which a participant responds correctly on three-quarters of trials.</a:t>
            </a: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r>
              <a:rPr lang="en-US" b="1" dirty="0" smtClean="0">
                <a:solidFill>
                  <a:srgbClr val="00B050"/>
                </a:solidFill>
              </a:rPr>
              <a:t>Mantra: Sensitivity and Thresholds are inversely related</a:t>
            </a:r>
          </a:p>
          <a:p>
            <a:pPr lvl="1"/>
            <a:r>
              <a:rPr lang="en-US" b="1" dirty="0" smtClean="0"/>
              <a:t>High thresholds </a:t>
            </a:r>
            <a:r>
              <a:rPr lang="en-US" b="1" dirty="0" smtClean="0">
                <a:sym typeface="Wingdings" panose="05000000000000000000" pitchFamily="2" charset="2"/>
              </a:rPr>
              <a:t></a:t>
            </a:r>
            <a:r>
              <a:rPr lang="en-US" b="1" dirty="0" smtClean="0"/>
              <a:t> low sensitivity, and vice versa.</a:t>
            </a:r>
          </a:p>
          <a:p>
            <a:pPr lvl="1"/>
            <a:endParaRPr lang="en-US" b="1" dirty="0">
              <a:solidFill>
                <a:srgbClr val="0000FF"/>
              </a:solidFill>
            </a:endParaRPr>
          </a:p>
          <a:p>
            <a:pPr lvl="1"/>
            <a:endParaRPr lang="en-US" b="1" dirty="0">
              <a:solidFill>
                <a:srgbClr val="0000FF"/>
              </a:solidFill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endParaRPr lang="en-US" sz="1400" b="1" dirty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sz="1400" b="1" dirty="0" smtClean="0">
              <a:solidFill>
                <a:srgbClr val="0000FF"/>
              </a:solidFill>
            </a:endParaRPr>
          </a:p>
          <a:p>
            <a:endParaRPr lang="en-US" b="1" dirty="0">
              <a:solidFill>
                <a:srgbClr val="0000FF"/>
              </a:solidFill>
            </a:endParaRPr>
          </a:p>
          <a:p>
            <a:pPr lvl="1"/>
            <a:endParaRPr lang="en-US" b="1" dirty="0">
              <a:solidFill>
                <a:srgbClr val="0000FF"/>
              </a:solidFill>
            </a:endParaRPr>
          </a:p>
          <a:p>
            <a:pPr lvl="1"/>
            <a:endParaRPr lang="en-US" b="1" dirty="0" smtClean="0">
              <a:solidFill>
                <a:srgbClr val="0000FF"/>
              </a:solidFill>
              <a:effectLst/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634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Psychophysical Thresholds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0292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Historical / Etymological Note:</a:t>
            </a: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The German word “limen” refers to a threshold</a:t>
            </a:r>
          </a:p>
          <a:p>
            <a:pPr lvl="2"/>
            <a:r>
              <a:rPr lang="en-US" sz="1200" b="1" dirty="0">
                <a:solidFill>
                  <a:srgbClr val="0000FF"/>
                </a:solidFill>
                <a:hlinkClick r:id="rId3"/>
              </a:rPr>
              <a:t>http://</a:t>
            </a:r>
            <a:r>
              <a:rPr lang="en-US" sz="1200" b="1" dirty="0" smtClean="0">
                <a:solidFill>
                  <a:srgbClr val="0000FF"/>
                </a:solidFill>
                <a:hlinkClick r:id="rId3"/>
              </a:rPr>
              <a:t>en.wikipedia.org/wiki/Limen</a:t>
            </a:r>
            <a:endParaRPr lang="en-US" sz="1200" b="1" dirty="0" smtClean="0">
              <a:solidFill>
                <a:srgbClr val="0000FF"/>
              </a:solidFill>
            </a:endParaRPr>
          </a:p>
          <a:p>
            <a:pPr lvl="2"/>
            <a:endParaRPr lang="en-US" sz="1200" b="1" dirty="0" smtClean="0">
              <a:solidFill>
                <a:srgbClr val="0000FF"/>
              </a:solidFill>
            </a:endParaRPr>
          </a:p>
          <a:p>
            <a:pPr lvl="1"/>
            <a:endParaRPr lang="en-US" b="1" dirty="0">
              <a:solidFill>
                <a:srgbClr val="0000FF"/>
              </a:solidFill>
            </a:endParaRP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The word “sub-</a:t>
            </a:r>
            <a:r>
              <a:rPr lang="en-US" b="1" dirty="0" err="1" smtClean="0">
                <a:solidFill>
                  <a:srgbClr val="0000FF"/>
                </a:solidFill>
              </a:rPr>
              <a:t>limenal</a:t>
            </a:r>
            <a:r>
              <a:rPr lang="en-US" b="1" dirty="0" smtClean="0">
                <a:solidFill>
                  <a:srgbClr val="0000FF"/>
                </a:solidFill>
              </a:rPr>
              <a:t>” refers to stimulation that is just beneath detectability, i.e., </a:t>
            </a:r>
          </a:p>
          <a:p>
            <a:pPr lvl="2"/>
            <a:r>
              <a:rPr lang="en-US" b="1" dirty="0" smtClean="0">
                <a:solidFill>
                  <a:srgbClr val="0000FF"/>
                </a:solidFill>
              </a:rPr>
              <a:t>This is the origin of the commonly used word “subliminal”, as in, “subliminal messages”.</a:t>
            </a:r>
          </a:p>
          <a:p>
            <a:pPr lvl="3"/>
            <a:r>
              <a:rPr lang="en-US" b="1" dirty="0" smtClean="0">
                <a:solidFill>
                  <a:srgbClr val="0000FF"/>
                </a:solidFill>
              </a:rPr>
              <a:t>That word has its roots in Psychophysics!</a:t>
            </a:r>
          </a:p>
          <a:p>
            <a:pPr lvl="3"/>
            <a:r>
              <a:rPr lang="en-US" sz="1200" b="1" dirty="0">
                <a:hlinkClick r:id="rId4"/>
              </a:rPr>
              <a:t>http://</a:t>
            </a:r>
            <a:r>
              <a:rPr lang="en-US" sz="1200" b="1" dirty="0" smtClean="0">
                <a:hlinkClick r:id="rId4"/>
              </a:rPr>
              <a:t>en.wikipedia.org/wiki/Subliminal_stimuli</a:t>
            </a:r>
            <a:endParaRPr lang="en-US" sz="1200" b="1" dirty="0" smtClean="0"/>
          </a:p>
          <a:p>
            <a:pPr lvl="3"/>
            <a:endParaRPr lang="en-US" b="1" dirty="0" smtClean="0"/>
          </a:p>
          <a:p>
            <a:pPr lvl="1"/>
            <a:endParaRPr lang="en-US" b="1" dirty="0">
              <a:solidFill>
                <a:srgbClr val="0000FF"/>
              </a:solidFill>
            </a:endParaRPr>
          </a:p>
          <a:p>
            <a:pPr lvl="1"/>
            <a:endParaRPr lang="en-US" b="1" dirty="0">
              <a:solidFill>
                <a:srgbClr val="0000FF"/>
              </a:solidFill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endParaRPr lang="en-US" sz="1400" b="1" dirty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sz="1400" b="1" dirty="0" smtClean="0">
              <a:solidFill>
                <a:srgbClr val="0000FF"/>
              </a:solidFill>
            </a:endParaRPr>
          </a:p>
          <a:p>
            <a:endParaRPr lang="en-US" b="1" dirty="0">
              <a:solidFill>
                <a:srgbClr val="0000FF"/>
              </a:solidFill>
            </a:endParaRPr>
          </a:p>
          <a:p>
            <a:pPr lvl="1"/>
            <a:endParaRPr lang="en-US" b="1" dirty="0">
              <a:solidFill>
                <a:srgbClr val="0000FF"/>
              </a:solidFill>
            </a:endParaRPr>
          </a:p>
          <a:p>
            <a:pPr lvl="1"/>
            <a:endParaRPr lang="en-US" b="1" dirty="0" smtClean="0">
              <a:solidFill>
                <a:srgbClr val="0000FF"/>
              </a:solidFill>
              <a:effectLst/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8285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Psychophysical Thresholds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76800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Two Frequently Used Types of Thresholds</a:t>
            </a: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Absolute Detection</a:t>
            </a:r>
          </a:p>
          <a:p>
            <a:pPr lvl="2"/>
            <a:r>
              <a:rPr lang="en-US" b="1" dirty="0" smtClean="0">
                <a:solidFill>
                  <a:srgbClr val="0000FF"/>
                </a:solidFill>
              </a:rPr>
              <a:t>The smallest stimulus quantity that a system/organism can reliably report </a:t>
            </a:r>
            <a:r>
              <a:rPr lang="en-US" b="1" u="sng" dirty="0" smtClean="0">
                <a:solidFill>
                  <a:srgbClr val="0000FF"/>
                </a:solidFill>
              </a:rPr>
              <a:t>relative to no stimulation at all.</a:t>
            </a:r>
          </a:p>
          <a:p>
            <a:pPr lvl="3"/>
            <a:r>
              <a:rPr lang="en-US" b="1" dirty="0" smtClean="0">
                <a:solidFill>
                  <a:srgbClr val="0000FF"/>
                </a:solidFill>
              </a:rPr>
              <a:t>Typically, the experimenter asks the participant whether a given stimulus is Present or Absent</a:t>
            </a:r>
          </a:p>
          <a:p>
            <a:pPr lvl="3"/>
            <a:r>
              <a:rPr lang="en-US" b="1" dirty="0" smtClean="0">
                <a:solidFill>
                  <a:srgbClr val="0000FF"/>
                </a:solidFill>
              </a:rPr>
              <a:t>This is sometimes called a Yes/No experiment</a:t>
            </a: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Difference Threshold </a:t>
            </a:r>
          </a:p>
          <a:p>
            <a:pPr lvl="2"/>
            <a:r>
              <a:rPr lang="en-US" b="1" dirty="0" smtClean="0">
                <a:solidFill>
                  <a:srgbClr val="0000FF"/>
                </a:solidFill>
              </a:rPr>
              <a:t>The smallest </a:t>
            </a:r>
            <a:r>
              <a:rPr lang="en-US" b="1" u="sng" dirty="0" smtClean="0">
                <a:solidFill>
                  <a:srgbClr val="0000FF"/>
                </a:solidFill>
              </a:rPr>
              <a:t>discrepancy between two stimulus quantities </a:t>
            </a:r>
            <a:r>
              <a:rPr lang="en-US" b="1" dirty="0" smtClean="0">
                <a:solidFill>
                  <a:srgbClr val="0000FF"/>
                </a:solidFill>
              </a:rPr>
              <a:t>that a system/organism can reliably report.</a:t>
            </a:r>
          </a:p>
          <a:p>
            <a:pPr lvl="2"/>
            <a:r>
              <a:rPr lang="en-US" b="1" dirty="0" smtClean="0">
                <a:solidFill>
                  <a:srgbClr val="0000FF"/>
                </a:solidFill>
              </a:rPr>
              <a:t>This is often called the Just Noticeable Difference or JND</a:t>
            </a:r>
          </a:p>
          <a:p>
            <a:pPr lvl="3"/>
            <a:r>
              <a:rPr lang="en-US" b="1" dirty="0" smtClean="0">
                <a:solidFill>
                  <a:srgbClr val="0000FF"/>
                </a:solidFill>
              </a:rPr>
              <a:t>Typically, the experimenter asks the participant to report whether two stimuli are the Same or Different</a:t>
            </a:r>
          </a:p>
          <a:p>
            <a:pPr lvl="3"/>
            <a:endParaRPr lang="en-US" b="1" dirty="0">
              <a:solidFill>
                <a:srgbClr val="0000FF"/>
              </a:solidFill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endParaRPr lang="en-US" sz="1400" b="1" dirty="0" smtClean="0">
              <a:solidFill>
                <a:srgbClr val="0000FF"/>
              </a:solidFill>
            </a:endParaRPr>
          </a:p>
          <a:p>
            <a:endParaRPr lang="en-US" b="1" dirty="0">
              <a:solidFill>
                <a:srgbClr val="0000FF"/>
              </a:solidFill>
            </a:endParaRPr>
          </a:p>
          <a:p>
            <a:pPr lvl="1"/>
            <a:endParaRPr lang="en-US" b="1" dirty="0">
              <a:solidFill>
                <a:srgbClr val="0000FF"/>
              </a:solidFill>
            </a:endParaRPr>
          </a:p>
          <a:p>
            <a:pPr lvl="1"/>
            <a:endParaRPr lang="en-US" b="1" dirty="0" smtClean="0">
              <a:solidFill>
                <a:srgbClr val="0000FF"/>
              </a:solidFill>
              <a:effectLst/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9851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960438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Weber’s Law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Weber’s Law – The JND is proportional to      			  stimulus magnitude.</a:t>
            </a: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Think of Weber’s law as multiplicative</a:t>
            </a:r>
          </a:p>
          <a:p>
            <a:pPr lvl="2"/>
            <a:r>
              <a:rPr lang="en-US" b="1" dirty="0" smtClean="0">
                <a:solidFill>
                  <a:srgbClr val="0000FF"/>
                </a:solidFill>
              </a:rPr>
              <a:t>Examples: Perhaps we can reliably distinguish…</a:t>
            </a:r>
          </a:p>
          <a:p>
            <a:pPr lvl="3"/>
            <a:r>
              <a:rPr lang="en-US" b="1" dirty="0" smtClean="0">
                <a:solidFill>
                  <a:srgbClr val="0000FF"/>
                </a:solidFill>
              </a:rPr>
              <a:t>A 5% change in size or spatial distance</a:t>
            </a:r>
          </a:p>
          <a:p>
            <a:pPr lvl="3"/>
            <a:r>
              <a:rPr lang="en-US" b="1" dirty="0">
                <a:solidFill>
                  <a:srgbClr val="0000FF"/>
                </a:solidFill>
              </a:rPr>
              <a:t>o</a:t>
            </a:r>
            <a:r>
              <a:rPr lang="en-US" b="1" dirty="0" smtClean="0">
                <a:solidFill>
                  <a:srgbClr val="0000FF"/>
                </a:solidFill>
              </a:rPr>
              <a:t>r a 10% change in stimulus speed</a:t>
            </a:r>
          </a:p>
          <a:p>
            <a:pPr lvl="3"/>
            <a:r>
              <a:rPr lang="en-US" b="1" dirty="0">
                <a:solidFill>
                  <a:srgbClr val="0000FF"/>
                </a:solidFill>
              </a:rPr>
              <a:t>o</a:t>
            </a:r>
            <a:r>
              <a:rPr lang="en-US" b="1" dirty="0" smtClean="0">
                <a:solidFill>
                  <a:srgbClr val="0000FF"/>
                </a:solidFill>
              </a:rPr>
              <a:t>r A </a:t>
            </a:r>
            <a:r>
              <a:rPr lang="en-US" b="1" dirty="0" smtClean="0">
                <a:solidFill>
                  <a:srgbClr val="0000FF"/>
                </a:solidFill>
              </a:rPr>
              <a:t>15% </a:t>
            </a:r>
            <a:r>
              <a:rPr lang="en-US" b="1" dirty="0" smtClean="0">
                <a:solidFill>
                  <a:srgbClr val="0000FF"/>
                </a:solidFill>
              </a:rPr>
              <a:t>change in stimulus duration</a:t>
            </a:r>
          </a:p>
          <a:p>
            <a:pPr lvl="3"/>
            <a:endParaRPr lang="en-US" b="1" dirty="0">
              <a:solidFill>
                <a:srgbClr val="0000FF"/>
              </a:solidFill>
            </a:endParaRPr>
          </a:p>
          <a:p>
            <a:pPr lvl="3"/>
            <a:r>
              <a:rPr lang="en-US" b="1" dirty="0" smtClean="0">
                <a:solidFill>
                  <a:srgbClr val="0000FF"/>
                </a:solidFill>
              </a:rPr>
              <a:t>Note: Fechner offered a variation on this, which states that the JND is proportional to the </a:t>
            </a:r>
            <a:r>
              <a:rPr lang="en-US" b="1" i="1" dirty="0" smtClean="0">
                <a:solidFill>
                  <a:srgbClr val="0000FF"/>
                </a:solidFill>
              </a:rPr>
              <a:t>logarithm</a:t>
            </a:r>
            <a:r>
              <a:rPr lang="en-US" b="1" dirty="0" smtClean="0">
                <a:solidFill>
                  <a:srgbClr val="0000FF"/>
                </a:solidFill>
              </a:rPr>
              <a:t> of the stimulus magnitude.  </a:t>
            </a:r>
            <a:endParaRPr lang="en-US" dirty="0">
              <a:solidFill>
                <a:srgbClr val="0000FF"/>
              </a:solidFill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endParaRPr lang="en-US" sz="1400" b="1" dirty="0" smtClean="0">
              <a:solidFill>
                <a:srgbClr val="0000FF"/>
              </a:solidFill>
            </a:endParaRPr>
          </a:p>
          <a:p>
            <a:endParaRPr lang="en-US" b="1" dirty="0">
              <a:solidFill>
                <a:srgbClr val="0000FF"/>
              </a:solidFill>
            </a:endParaRPr>
          </a:p>
          <a:p>
            <a:pPr lvl="1"/>
            <a:endParaRPr lang="en-US" b="1" dirty="0">
              <a:solidFill>
                <a:srgbClr val="0000FF"/>
              </a:solidFill>
            </a:endParaRPr>
          </a:p>
          <a:p>
            <a:pPr lvl="1"/>
            <a:endParaRPr lang="en-US" b="1" dirty="0" smtClean="0">
              <a:solidFill>
                <a:srgbClr val="0000FF"/>
              </a:solidFill>
              <a:effectLst/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2590800" y="76200"/>
            <a:ext cx="4191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hlinkClick r:id="rId3"/>
              </a:rPr>
              <a:t>http://</a:t>
            </a:r>
            <a:r>
              <a:rPr lang="en-US" sz="1200" dirty="0" smtClean="0">
                <a:hlinkClick r:id="rId3"/>
              </a:rPr>
              <a:t>en.wikipedia.org/wiki/Weber%E2%80%93Fechner_law</a:t>
            </a:r>
            <a:endParaRPr lang="en-US" sz="1200" dirty="0" smtClean="0"/>
          </a:p>
        </p:txBody>
      </p:sp>
    </p:spTree>
    <p:extLst>
      <p:ext uri="{BB962C8B-B14F-4D97-AF65-F5344CB8AC3E}">
        <p14:creationId xmlns:p14="http://schemas.microsoft.com/office/powerpoint/2010/main" val="307112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Signal Detection Theory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Signal Detection Theory – A procedure for 	determining the sensitivity of a system, 	independent of the system’s response 	biases.</a:t>
            </a:r>
          </a:p>
          <a:p>
            <a:endParaRPr lang="en-US" b="1" dirty="0">
              <a:solidFill>
                <a:srgbClr val="0000FF"/>
              </a:solidFill>
            </a:endParaRPr>
          </a:p>
          <a:p>
            <a:r>
              <a:rPr lang="en-US" b="1" dirty="0" smtClean="0">
                <a:solidFill>
                  <a:srgbClr val="0000FF"/>
                </a:solidFill>
              </a:rPr>
              <a:t>Response Bias – The inclination to favor one 			     behavioral option over 				     </a:t>
            </a:r>
            <a:r>
              <a:rPr lang="en-US" b="1" dirty="0">
                <a:solidFill>
                  <a:srgbClr val="0000FF"/>
                </a:solidFill>
              </a:rPr>
              <a:t>a</a:t>
            </a:r>
            <a:r>
              <a:rPr lang="en-US" b="1" dirty="0" smtClean="0">
                <a:solidFill>
                  <a:srgbClr val="0000FF"/>
                </a:solidFill>
              </a:rPr>
              <a:t>nother</a:t>
            </a:r>
            <a:r>
              <a:rPr lang="en-US" b="1" dirty="0" smtClean="0">
                <a:solidFill>
                  <a:srgbClr val="0000FF"/>
                </a:solidFill>
              </a:rPr>
              <a:t>.</a:t>
            </a:r>
          </a:p>
          <a:p>
            <a:endParaRPr lang="en-US" sz="1400" b="1" dirty="0">
              <a:solidFill>
                <a:srgbClr val="0000FF"/>
              </a:solidFill>
            </a:endParaRPr>
          </a:p>
          <a:p>
            <a:endParaRPr lang="en-US" sz="1400" b="1" dirty="0" smtClean="0">
              <a:solidFill>
                <a:srgbClr val="0000FF"/>
              </a:solidFill>
            </a:endParaRPr>
          </a:p>
          <a:p>
            <a:endParaRPr lang="en-US" b="1" dirty="0">
              <a:solidFill>
                <a:srgbClr val="0000FF"/>
              </a:solidFill>
            </a:endParaRPr>
          </a:p>
          <a:p>
            <a:pPr lvl="1"/>
            <a:endParaRPr lang="en-US" b="1" dirty="0">
              <a:solidFill>
                <a:srgbClr val="0000FF"/>
              </a:solidFill>
            </a:endParaRPr>
          </a:p>
          <a:p>
            <a:pPr lvl="1"/>
            <a:endParaRPr lang="en-US" b="1" dirty="0" smtClean="0">
              <a:solidFill>
                <a:srgbClr val="0000FF"/>
              </a:solidFill>
              <a:effectLst/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2895600" y="152399"/>
            <a:ext cx="31099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>
                <a:hlinkClick r:id="rId3"/>
              </a:rPr>
              <a:t>http://</a:t>
            </a:r>
            <a:r>
              <a:rPr lang="en-US" sz="1200" dirty="0" smtClean="0">
                <a:hlinkClick r:id="rId3"/>
              </a:rPr>
              <a:t>en.wikipedia.org/wiki/Detection_theory</a:t>
            </a:r>
            <a:endParaRPr lang="en-US" sz="1200" dirty="0" smtClean="0"/>
          </a:p>
          <a:p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58069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Signal Detection Theory</a:t>
            </a:r>
            <a:br>
              <a:rPr lang="en-US" b="1" dirty="0" smtClean="0">
                <a:solidFill>
                  <a:srgbClr val="FF0000"/>
                </a:solidFill>
              </a:rPr>
            </a:br>
            <a:r>
              <a:rPr lang="en-US" b="1" dirty="0" smtClean="0">
                <a:solidFill>
                  <a:srgbClr val="FF0000"/>
                </a:solidFill>
              </a:rPr>
              <a:t>Stimulus-Response Matrix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895600" y="152399"/>
            <a:ext cx="31099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>
                <a:hlinkClick r:id="rId3"/>
              </a:rPr>
              <a:t>http://</a:t>
            </a:r>
            <a:r>
              <a:rPr lang="en-US" sz="1200" dirty="0" smtClean="0">
                <a:hlinkClick r:id="rId3"/>
              </a:rPr>
              <a:t>en.wikipedia.org/wiki/Detection_theory</a:t>
            </a:r>
            <a:endParaRPr lang="en-US" sz="1200" dirty="0" smtClean="0"/>
          </a:p>
          <a:p>
            <a:endParaRPr lang="en-US" sz="1200" dirty="0"/>
          </a:p>
        </p:txBody>
      </p:sp>
      <p:sp>
        <p:nvSpPr>
          <p:cNvPr id="7" name="Rectangle 6"/>
          <p:cNvSpPr/>
          <p:nvPr/>
        </p:nvSpPr>
        <p:spPr>
          <a:xfrm>
            <a:off x="2352583" y="1905000"/>
            <a:ext cx="4724400" cy="4038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>
            <a:stCxn id="7" idx="0"/>
            <a:endCxn id="7" idx="2"/>
          </p:cNvCxnSpPr>
          <p:nvPr/>
        </p:nvCxnSpPr>
        <p:spPr>
          <a:xfrm>
            <a:off x="4714783" y="1905000"/>
            <a:ext cx="0" cy="403860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7" idx="1"/>
            <a:endCxn id="7" idx="3"/>
          </p:cNvCxnSpPr>
          <p:nvPr/>
        </p:nvCxnSpPr>
        <p:spPr>
          <a:xfrm>
            <a:off x="2352583" y="3924300"/>
            <a:ext cx="472440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616250" y="4419600"/>
            <a:ext cx="54373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/>
              <a:t>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605085" y="2514600"/>
            <a:ext cx="64152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smtClean="0"/>
              <a:t>N</a:t>
            </a:r>
            <a:endParaRPr lang="en-US" sz="54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3352800" y="5791200"/>
            <a:ext cx="64152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smtClean="0"/>
              <a:t>N</a:t>
            </a:r>
            <a:endParaRPr lang="en-US" sz="54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5733684" y="5791200"/>
            <a:ext cx="54373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/>
              <a:t>Y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410200" y="4343400"/>
            <a:ext cx="87395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>
                <a:solidFill>
                  <a:srgbClr val="0000FF"/>
                </a:solidFill>
              </a:rPr>
              <a:t>Hit</a:t>
            </a:r>
            <a:endParaRPr lang="en-US" sz="4400" b="1" dirty="0">
              <a:solidFill>
                <a:srgbClr val="0000FF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114903" y="1905000"/>
            <a:ext cx="1601721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rgbClr val="0000FF"/>
                </a:solidFill>
              </a:rPr>
              <a:t>False </a:t>
            </a:r>
          </a:p>
          <a:p>
            <a:pPr algn="ctr"/>
            <a:r>
              <a:rPr lang="en-US" sz="4400" b="1" dirty="0" smtClean="0">
                <a:solidFill>
                  <a:srgbClr val="0000FF"/>
                </a:solidFill>
              </a:rPr>
              <a:t>Alarm</a:t>
            </a:r>
            <a:endParaRPr lang="en-US" sz="4400" b="1" dirty="0">
              <a:solidFill>
                <a:srgbClr val="0000FF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299033" y="1905000"/>
            <a:ext cx="2380523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rgbClr val="0000FF"/>
                </a:solidFill>
              </a:rPr>
              <a:t>Correct</a:t>
            </a:r>
          </a:p>
          <a:p>
            <a:pPr algn="ctr"/>
            <a:r>
              <a:rPr lang="en-US" sz="4400" b="1" dirty="0" smtClean="0">
                <a:solidFill>
                  <a:srgbClr val="0000FF"/>
                </a:solidFill>
              </a:rPr>
              <a:t>Rejection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915821" y="4419600"/>
            <a:ext cx="126509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>
                <a:solidFill>
                  <a:srgbClr val="0000FF"/>
                </a:solidFill>
              </a:rPr>
              <a:t>Miss</a:t>
            </a:r>
            <a:endParaRPr lang="en-US" sz="4400" b="1" dirty="0">
              <a:solidFill>
                <a:srgbClr val="0000FF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 rot="16200000">
            <a:off x="-564612" y="3481491"/>
            <a:ext cx="323800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Stimulus Present?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937984" y="6273225"/>
            <a:ext cx="18104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Response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324030" y="3295046"/>
            <a:ext cx="11834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/>
              <a:t>False Positive</a:t>
            </a:r>
          </a:p>
          <a:p>
            <a:pPr algn="ctr"/>
            <a:r>
              <a:rPr lang="en-US" sz="1400" b="1" dirty="0" smtClean="0"/>
              <a:t>Type 1 Error</a:t>
            </a:r>
            <a:endParaRPr lang="en-US" sz="1400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2984750" y="5267980"/>
            <a:ext cx="12537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/>
              <a:t>False Negative</a:t>
            </a:r>
          </a:p>
          <a:p>
            <a:pPr algn="ctr"/>
            <a:r>
              <a:rPr lang="en-US" sz="1400" b="1" dirty="0" smtClean="0"/>
              <a:t>Type 2 Error</a:t>
            </a:r>
            <a:endParaRPr 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2800601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29342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Modern Psychology Begins!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048000" y="76200"/>
            <a:ext cx="3031856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>
                <a:hlinkClick r:id="rId3"/>
              </a:rPr>
              <a:t>http://</a:t>
            </a:r>
            <a:r>
              <a:rPr lang="en-US" sz="1200" dirty="0" smtClean="0">
                <a:hlinkClick r:id="rId3"/>
              </a:rPr>
              <a:t>en.wikipedia.org/wiki/Wilhelm_Wundt</a:t>
            </a:r>
            <a:endParaRPr lang="en-US" sz="1200" dirty="0" smtClean="0"/>
          </a:p>
          <a:p>
            <a:endParaRPr lang="en-US" dirty="0"/>
          </a:p>
        </p:txBody>
      </p:sp>
      <p:pic>
        <p:nvPicPr>
          <p:cNvPr id="4098" name="Picture 2" descr="File:Wundt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0301" y="1371600"/>
            <a:ext cx="1895476" cy="23467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609600" y="3810000"/>
            <a:ext cx="3048000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</a:rPr>
              <a:t>“Founder” of Modern Psychology</a:t>
            </a:r>
          </a:p>
          <a:p>
            <a:pPr algn="ctr"/>
            <a:r>
              <a:rPr lang="en-US" sz="1600" b="1" dirty="0" smtClean="0">
                <a:solidFill>
                  <a:srgbClr val="FF0000"/>
                </a:solidFill>
              </a:rPr>
              <a:t>Wilhelm Wundt</a:t>
            </a:r>
          </a:p>
          <a:p>
            <a:pPr algn="ctr"/>
            <a:r>
              <a:rPr lang="en-US" sz="1600" b="1" dirty="0" smtClean="0">
                <a:solidFill>
                  <a:srgbClr val="FF0000"/>
                </a:solidFill>
              </a:rPr>
              <a:t>1832-1920</a:t>
            </a:r>
          </a:p>
          <a:p>
            <a:pPr algn="ctr"/>
            <a:r>
              <a:rPr lang="en-US" sz="1000" b="1" dirty="0">
                <a:solidFill>
                  <a:srgbClr val="FF0000"/>
                </a:solidFill>
                <a:hlinkClick r:id="rId3"/>
              </a:rPr>
              <a:t>http://</a:t>
            </a:r>
            <a:r>
              <a:rPr lang="en-US" sz="1000" b="1" dirty="0" smtClean="0">
                <a:solidFill>
                  <a:srgbClr val="FF0000"/>
                </a:solidFill>
                <a:hlinkClick r:id="rId3"/>
              </a:rPr>
              <a:t>en.wikipedia.org/wiki/Wilhelm_Wundt</a:t>
            </a:r>
            <a:endParaRPr lang="en-US" sz="1000" b="1" dirty="0" smtClean="0">
              <a:solidFill>
                <a:srgbClr val="FF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62000" y="4953000"/>
            <a:ext cx="3048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00B050"/>
                </a:solidFill>
              </a:rPr>
              <a:t>Historical Note: </a:t>
            </a:r>
          </a:p>
          <a:p>
            <a:pPr algn="ctr"/>
            <a:r>
              <a:rPr lang="en-US" sz="1600" b="1" dirty="0" smtClean="0">
                <a:solidFill>
                  <a:srgbClr val="00B050"/>
                </a:solidFill>
              </a:rPr>
              <a:t>In December of 1831,</a:t>
            </a:r>
          </a:p>
          <a:p>
            <a:pPr algn="ctr"/>
            <a:r>
              <a:rPr lang="en-US" sz="1600" b="1" dirty="0" smtClean="0">
                <a:solidFill>
                  <a:srgbClr val="00B050"/>
                </a:solidFill>
              </a:rPr>
              <a:t>Charles </a:t>
            </a:r>
            <a:r>
              <a:rPr lang="en-US" sz="1600" b="1" dirty="0" smtClean="0">
                <a:solidFill>
                  <a:srgbClr val="00B050"/>
                </a:solidFill>
              </a:rPr>
              <a:t>Darwin sailed to the Galapagos Islands on the HMS Beagle. Wundt was born the following year.</a:t>
            </a:r>
            <a:endParaRPr lang="en-US" sz="1000" b="1" dirty="0" smtClean="0">
              <a:solidFill>
                <a:srgbClr val="00B05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876800" y="5105400"/>
            <a:ext cx="3810000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</a:rPr>
              <a:t>University of Leipzig</a:t>
            </a:r>
          </a:p>
          <a:p>
            <a:pPr algn="ctr"/>
            <a:r>
              <a:rPr lang="en-US" sz="1600" b="1" dirty="0" smtClean="0">
                <a:solidFill>
                  <a:srgbClr val="FF0000"/>
                </a:solidFill>
              </a:rPr>
              <a:t>Laboratory for Psychological Research</a:t>
            </a:r>
          </a:p>
          <a:p>
            <a:pPr algn="ctr"/>
            <a:r>
              <a:rPr lang="en-US" sz="1600" b="1" dirty="0" smtClean="0">
                <a:solidFill>
                  <a:srgbClr val="FF0000"/>
                </a:solidFill>
              </a:rPr>
              <a:t>Established 1879</a:t>
            </a:r>
          </a:p>
          <a:p>
            <a:pPr algn="ctr"/>
            <a:r>
              <a:rPr lang="en-US" sz="1000" b="1" dirty="0">
                <a:solidFill>
                  <a:srgbClr val="FF0000"/>
                </a:solidFill>
                <a:hlinkClick r:id="rId5"/>
              </a:rPr>
              <a:t>http://</a:t>
            </a:r>
            <a:r>
              <a:rPr lang="en-US" sz="1000" b="1" dirty="0" smtClean="0">
                <a:solidFill>
                  <a:srgbClr val="FF0000"/>
                </a:solidFill>
                <a:hlinkClick r:id="rId5"/>
              </a:rPr>
              <a:t>commons.wikimedia.org/wiki/File:Wundt-research-group.jpg</a:t>
            </a:r>
            <a:endParaRPr lang="en-US" sz="1000" b="1" dirty="0" smtClean="0">
              <a:solidFill>
                <a:srgbClr val="FF0000"/>
              </a:solidFill>
            </a:endParaRPr>
          </a:p>
          <a:p>
            <a:pPr algn="ctr"/>
            <a:endParaRPr lang="en-US" sz="1000" b="1" dirty="0" smtClean="0">
              <a:solidFill>
                <a:srgbClr val="FF0000"/>
              </a:solidFill>
            </a:endParaRPr>
          </a:p>
        </p:txBody>
      </p:sp>
      <p:pic>
        <p:nvPicPr>
          <p:cNvPr id="4100" name="Picture 4" descr="File:Wundt-research-group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1371601"/>
            <a:ext cx="4893396" cy="3581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2481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Psychophysics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905000"/>
          </a:xfrm>
        </p:spPr>
        <p:txBody>
          <a:bodyPr>
            <a:normAutofit lnSpcReduction="10000"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Psychophysics – The science of establishing 			quantitative relationships 				between physical stimulation 			and psychological events.</a:t>
            </a:r>
          </a:p>
          <a:p>
            <a:endParaRPr lang="en-US" sz="1400" b="1" dirty="0" smtClean="0">
              <a:solidFill>
                <a:srgbClr val="0000FF"/>
              </a:solidFill>
            </a:endParaRPr>
          </a:p>
          <a:p>
            <a:endParaRPr lang="en-US" b="1" dirty="0">
              <a:solidFill>
                <a:srgbClr val="0000FF"/>
              </a:solidFill>
            </a:endParaRPr>
          </a:p>
          <a:p>
            <a:pPr lvl="1"/>
            <a:endParaRPr lang="en-US" b="1" dirty="0">
              <a:solidFill>
                <a:srgbClr val="0000FF"/>
              </a:solidFill>
            </a:endParaRPr>
          </a:p>
          <a:p>
            <a:pPr lvl="1"/>
            <a:endParaRPr lang="en-US" b="1" dirty="0" smtClean="0">
              <a:solidFill>
                <a:srgbClr val="0000FF"/>
              </a:solidFill>
              <a:effectLst/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-51047" y="6012359"/>
            <a:ext cx="3022847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</a:rPr>
              <a:t>Psychophysicist: Ernst Weber</a:t>
            </a:r>
          </a:p>
          <a:p>
            <a:pPr algn="ctr"/>
            <a:r>
              <a:rPr lang="en-US" sz="1600" b="1" dirty="0" smtClean="0">
                <a:solidFill>
                  <a:srgbClr val="FF0000"/>
                </a:solidFill>
              </a:rPr>
              <a:t>1795-1878</a:t>
            </a:r>
          </a:p>
          <a:p>
            <a:pPr algn="ctr"/>
            <a:r>
              <a:rPr lang="en-US" sz="1000" b="1" dirty="0">
                <a:solidFill>
                  <a:srgbClr val="FF0000"/>
                </a:solidFill>
                <a:hlinkClick r:id="rId3"/>
              </a:rPr>
              <a:t>http://</a:t>
            </a:r>
            <a:r>
              <a:rPr lang="en-US" sz="1000" b="1" dirty="0" smtClean="0">
                <a:solidFill>
                  <a:srgbClr val="FF0000"/>
                </a:solidFill>
                <a:hlinkClick r:id="rId3"/>
              </a:rPr>
              <a:t>en.wikipedia.org/wiki/Ernst_Heinrich_Weber</a:t>
            </a:r>
            <a:endParaRPr lang="en-US" sz="1000" b="1" dirty="0">
              <a:solidFill>
                <a:srgbClr val="FF0000"/>
              </a:solidFill>
            </a:endParaRPr>
          </a:p>
        </p:txBody>
      </p:sp>
      <p:pic>
        <p:nvPicPr>
          <p:cNvPr id="5122" name="Picture 2" descr="Ernst Heinrich Weber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551" y="3810000"/>
            <a:ext cx="1428750" cy="1866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2971800" y="6019800"/>
            <a:ext cx="3175247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</a:rPr>
              <a:t>Psychophysicist: Gustav Fechner</a:t>
            </a:r>
          </a:p>
          <a:p>
            <a:pPr algn="ctr"/>
            <a:r>
              <a:rPr lang="en-US" sz="1600" b="1" dirty="0" smtClean="0">
                <a:solidFill>
                  <a:srgbClr val="FF0000"/>
                </a:solidFill>
              </a:rPr>
              <a:t>1801-1887</a:t>
            </a:r>
          </a:p>
          <a:p>
            <a:pPr algn="ctr"/>
            <a:r>
              <a:rPr lang="en-US" sz="1000" b="1" dirty="0">
                <a:solidFill>
                  <a:srgbClr val="FF0000"/>
                </a:solidFill>
                <a:hlinkClick r:id="rId5"/>
              </a:rPr>
              <a:t>http://</a:t>
            </a:r>
            <a:r>
              <a:rPr lang="en-US" sz="1000" b="1" dirty="0" smtClean="0">
                <a:solidFill>
                  <a:srgbClr val="FF0000"/>
                </a:solidFill>
                <a:hlinkClick r:id="rId5"/>
              </a:rPr>
              <a:t>en.wikipedia.org/wiki/Gustav_Theodor_Fechner</a:t>
            </a:r>
            <a:endParaRPr lang="en-US" sz="1000" b="1" dirty="0" smtClean="0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096001" y="6019800"/>
            <a:ext cx="3124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</a:rPr>
              <a:t>Psychophysicist: Nestor Matthews</a:t>
            </a:r>
          </a:p>
          <a:p>
            <a:pPr algn="ctr"/>
            <a:r>
              <a:rPr lang="en-US" sz="1600" b="1" dirty="0" smtClean="0">
                <a:solidFill>
                  <a:srgbClr val="FF0000"/>
                </a:solidFill>
              </a:rPr>
              <a:t>See Your Intellectual Family Tree</a:t>
            </a:r>
          </a:p>
          <a:p>
            <a:pPr algn="ctr"/>
            <a:r>
              <a:rPr lang="en-US" sz="800" b="1" dirty="0">
                <a:solidFill>
                  <a:srgbClr val="FF0000"/>
                </a:solidFill>
                <a:hlinkClick r:id="rId6"/>
              </a:rPr>
              <a:t>http://personal.denison.edu/~</a:t>
            </a:r>
            <a:r>
              <a:rPr lang="en-US" sz="800" b="1" dirty="0" smtClean="0">
                <a:solidFill>
                  <a:srgbClr val="FF0000"/>
                </a:solidFill>
                <a:hlinkClick r:id="rId6"/>
              </a:rPr>
              <a:t>matthewsn/academicFamilyTree.html</a:t>
            </a:r>
            <a:endParaRPr lang="en-US" sz="800" b="1" dirty="0" smtClean="0">
              <a:solidFill>
                <a:srgbClr val="FF0000"/>
              </a:solidFill>
            </a:endParaRPr>
          </a:p>
          <a:p>
            <a:pPr algn="ctr"/>
            <a:endParaRPr lang="en-US" sz="800" b="1" dirty="0">
              <a:solidFill>
                <a:srgbClr val="FF0000"/>
              </a:solidFill>
            </a:endParaRPr>
          </a:p>
        </p:txBody>
      </p:sp>
      <p:pic>
        <p:nvPicPr>
          <p:cNvPr id="5124" name="Picture 4" descr="Gustav Fechner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3806515"/>
            <a:ext cx="1295400" cy="18394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6851" y="3771825"/>
            <a:ext cx="1362499" cy="18741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51395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Psychophysics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Mathematical Function – a rule for turning one number into another number.</a:t>
            </a:r>
          </a:p>
          <a:p>
            <a:pPr lvl="1"/>
            <a:r>
              <a:rPr lang="en-US" b="1" dirty="0" smtClean="0">
                <a:solidFill>
                  <a:srgbClr val="FF0000"/>
                </a:solidFill>
              </a:rPr>
              <a:t>Ex. Y= </a:t>
            </a:r>
            <a:r>
              <a:rPr lang="en-US" b="1" dirty="0" err="1" smtClean="0">
                <a:solidFill>
                  <a:srgbClr val="FF0000"/>
                </a:solidFill>
              </a:rPr>
              <a:t>mX</a:t>
            </a:r>
            <a:r>
              <a:rPr lang="en-US" b="1" dirty="0" smtClean="0">
                <a:solidFill>
                  <a:srgbClr val="FF0000"/>
                </a:solidFill>
              </a:rPr>
              <a:t> + b</a:t>
            </a:r>
          </a:p>
          <a:p>
            <a:pPr lvl="1"/>
            <a:endParaRPr lang="en-US" b="1" dirty="0">
              <a:solidFill>
                <a:srgbClr val="0000FF"/>
              </a:solidFill>
            </a:endParaRPr>
          </a:p>
          <a:p>
            <a:r>
              <a:rPr lang="en-US" b="1" dirty="0" smtClean="0">
                <a:solidFill>
                  <a:srgbClr val="0000FF"/>
                </a:solidFill>
              </a:rPr>
              <a:t>Psychophysical Function – a rule for turning </a:t>
            </a:r>
            <a:r>
              <a:rPr lang="en-US" b="1" dirty="0" smtClean="0">
                <a:solidFill>
                  <a:srgbClr val="0000FF"/>
                </a:solidFill>
              </a:rPr>
              <a:t>one </a:t>
            </a:r>
            <a:r>
              <a:rPr lang="en-US" b="1" dirty="0" smtClean="0">
                <a:solidFill>
                  <a:srgbClr val="0000FF"/>
                </a:solidFill>
              </a:rPr>
              <a:t>number (a quantified stimulus) into a another number (a quantified psychological response).</a:t>
            </a:r>
          </a:p>
          <a:p>
            <a:pPr lvl="1"/>
            <a:r>
              <a:rPr lang="en-US" b="1" dirty="0" smtClean="0">
                <a:solidFill>
                  <a:srgbClr val="FF0000"/>
                </a:solidFill>
              </a:rPr>
              <a:t>Ex. Psychological response = 3 x physical stimulus + 2</a:t>
            </a:r>
          </a:p>
          <a:p>
            <a:endParaRPr lang="en-US" b="1" dirty="0" smtClean="0">
              <a:solidFill>
                <a:srgbClr val="FF0000"/>
              </a:solidFill>
            </a:endParaRPr>
          </a:p>
          <a:p>
            <a:r>
              <a:rPr lang="en-US" b="1" dirty="0" smtClean="0">
                <a:solidFill>
                  <a:srgbClr val="0000FF"/>
                </a:solidFill>
              </a:rPr>
              <a:t>Psychophysical functions can be graphed…</a:t>
            </a:r>
          </a:p>
          <a:p>
            <a:endParaRPr lang="en-US" sz="1400" b="1" dirty="0" smtClean="0">
              <a:solidFill>
                <a:srgbClr val="0000FF"/>
              </a:solidFill>
            </a:endParaRPr>
          </a:p>
          <a:p>
            <a:endParaRPr lang="en-US" b="1" dirty="0">
              <a:solidFill>
                <a:srgbClr val="0000FF"/>
              </a:solidFill>
            </a:endParaRPr>
          </a:p>
          <a:p>
            <a:pPr lvl="1"/>
            <a:endParaRPr lang="en-US" b="1" dirty="0">
              <a:solidFill>
                <a:srgbClr val="0000FF"/>
              </a:solidFill>
            </a:endParaRPr>
          </a:p>
          <a:p>
            <a:pPr lvl="1"/>
            <a:endParaRPr lang="en-US" b="1" dirty="0" smtClean="0">
              <a:solidFill>
                <a:srgbClr val="0000FF"/>
              </a:solidFill>
              <a:effectLst/>
            </a:endParaRPr>
          </a:p>
          <a:p>
            <a:endParaRPr lang="en-US" b="1" dirty="0" smtClean="0">
              <a:solidFill>
                <a:srgbClr val="0000FF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795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Psychophysics</a:t>
            </a:r>
            <a:endParaRPr lang="en-US" dirty="0">
              <a:solidFill>
                <a:srgbClr val="FF0000"/>
              </a:solidFill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1143000" y="1600200"/>
            <a:ext cx="5285840" cy="5133439"/>
            <a:chOff x="1143000" y="1600200"/>
            <a:chExt cx="5285840" cy="5133439"/>
          </a:xfrm>
        </p:grpSpPr>
        <p:sp>
          <p:nvSpPr>
            <p:cNvPr id="3" name="TextBox 2"/>
            <p:cNvSpPr txBox="1"/>
            <p:nvPr/>
          </p:nvSpPr>
          <p:spPr>
            <a:xfrm rot="16200000">
              <a:off x="246184" y="2801816"/>
              <a:ext cx="3117072" cy="13234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0" b="1" dirty="0" smtClean="0">
                  <a:solidFill>
                    <a:srgbClr val="0000FF"/>
                  </a:solidFill>
                </a:rPr>
                <a:t>Psycho</a:t>
              </a:r>
              <a:endParaRPr lang="en-US" sz="8000" b="1" dirty="0">
                <a:solidFill>
                  <a:srgbClr val="0000FF"/>
                </a:solidFill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2819400" y="5410200"/>
              <a:ext cx="3240567" cy="13234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0" b="1" dirty="0" smtClean="0">
                  <a:solidFill>
                    <a:srgbClr val="0000FF"/>
                  </a:solidFill>
                </a:rPr>
                <a:t>Physics</a:t>
              </a:r>
              <a:endParaRPr lang="en-US" sz="8000" b="1" dirty="0">
                <a:solidFill>
                  <a:srgbClr val="0000FF"/>
                </a:solidFill>
              </a:endParaRPr>
            </a:p>
          </p:txBody>
        </p:sp>
        <p:cxnSp>
          <p:nvCxnSpPr>
            <p:cNvPr id="8" name="Straight Connector 7"/>
            <p:cNvCxnSpPr/>
            <p:nvPr/>
          </p:nvCxnSpPr>
          <p:spPr>
            <a:xfrm>
              <a:off x="2514600" y="1600200"/>
              <a:ext cx="0" cy="3886200"/>
            </a:xfrm>
            <a:prstGeom prst="line">
              <a:avLst/>
            </a:prstGeom>
            <a:ln w="889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2466440" y="5523390"/>
              <a:ext cx="3962400" cy="0"/>
            </a:xfrm>
            <a:prstGeom prst="line">
              <a:avLst/>
            </a:prstGeom>
            <a:ln w="889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TextBox 11"/>
          <p:cNvSpPr txBox="1"/>
          <p:nvPr/>
        </p:nvSpPr>
        <p:spPr>
          <a:xfrm>
            <a:off x="3175448" y="21454"/>
            <a:ext cx="288707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hlinkClick r:id="rId3"/>
              </a:rPr>
              <a:t>http://</a:t>
            </a:r>
            <a:r>
              <a:rPr lang="en-US" sz="1200" dirty="0" smtClean="0">
                <a:hlinkClick r:id="rId3"/>
              </a:rPr>
              <a:t>en.wikipedia.org/wiki/Psychophysics</a:t>
            </a:r>
            <a:endParaRPr lang="en-US" sz="12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373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Psychophysics</a:t>
            </a:r>
            <a:endParaRPr lang="en-US" dirty="0">
              <a:solidFill>
                <a:srgbClr val="FF0000"/>
              </a:solidFill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1143000" y="1600200"/>
            <a:ext cx="5285840" cy="5133439"/>
            <a:chOff x="1143000" y="1600200"/>
            <a:chExt cx="5285840" cy="5133439"/>
          </a:xfrm>
        </p:grpSpPr>
        <p:sp>
          <p:nvSpPr>
            <p:cNvPr id="3" name="TextBox 2"/>
            <p:cNvSpPr txBox="1"/>
            <p:nvPr/>
          </p:nvSpPr>
          <p:spPr>
            <a:xfrm rot="16200000">
              <a:off x="246184" y="2801816"/>
              <a:ext cx="3117072" cy="13234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0" b="1" dirty="0" smtClean="0">
                  <a:solidFill>
                    <a:srgbClr val="0000FF"/>
                  </a:solidFill>
                </a:rPr>
                <a:t>Psycho</a:t>
              </a:r>
              <a:endParaRPr lang="en-US" sz="8000" b="1" dirty="0">
                <a:solidFill>
                  <a:srgbClr val="0000FF"/>
                </a:solidFill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2819400" y="5410200"/>
              <a:ext cx="3240567" cy="13234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0" b="1" dirty="0" smtClean="0">
                  <a:solidFill>
                    <a:srgbClr val="0000FF"/>
                  </a:solidFill>
                </a:rPr>
                <a:t>Physics</a:t>
              </a:r>
              <a:endParaRPr lang="en-US" sz="8000" b="1" dirty="0">
                <a:solidFill>
                  <a:srgbClr val="0000FF"/>
                </a:solidFill>
              </a:endParaRPr>
            </a:p>
          </p:txBody>
        </p:sp>
        <p:cxnSp>
          <p:nvCxnSpPr>
            <p:cNvPr id="8" name="Straight Connector 7"/>
            <p:cNvCxnSpPr/>
            <p:nvPr/>
          </p:nvCxnSpPr>
          <p:spPr>
            <a:xfrm>
              <a:off x="2514600" y="1600200"/>
              <a:ext cx="0" cy="3886200"/>
            </a:xfrm>
            <a:prstGeom prst="line">
              <a:avLst/>
            </a:prstGeom>
            <a:ln w="889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2466440" y="5523390"/>
              <a:ext cx="3962400" cy="0"/>
            </a:xfrm>
            <a:prstGeom prst="line">
              <a:avLst/>
            </a:prstGeom>
            <a:ln w="889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extBox 1"/>
          <p:cNvSpPr txBox="1"/>
          <p:nvPr/>
        </p:nvSpPr>
        <p:spPr>
          <a:xfrm>
            <a:off x="6228587" y="1447800"/>
            <a:ext cx="2695290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00FF"/>
                </a:solidFill>
              </a:rPr>
              <a:t>Text for graph:</a:t>
            </a:r>
          </a:p>
          <a:p>
            <a:pPr algn="ctr"/>
            <a:r>
              <a:rPr lang="en-US" b="1" dirty="0" smtClean="0">
                <a:solidFill>
                  <a:srgbClr val="0000FF"/>
                </a:solidFill>
              </a:rPr>
              <a:t>In this graph,</a:t>
            </a:r>
          </a:p>
          <a:p>
            <a:pPr algn="ctr"/>
            <a:r>
              <a:rPr lang="en-US" b="1" dirty="0" smtClean="0">
                <a:solidFill>
                  <a:srgbClr val="0000FF"/>
                </a:solidFill>
              </a:rPr>
              <a:t>(psychological experience)</a:t>
            </a:r>
          </a:p>
          <a:p>
            <a:pPr algn="ctr"/>
            <a:r>
              <a:rPr lang="en-US" b="1" dirty="0" smtClean="0">
                <a:solidFill>
                  <a:srgbClr val="0000FF"/>
                </a:solidFill>
              </a:rPr>
              <a:t>is plotted as a function of</a:t>
            </a:r>
          </a:p>
          <a:p>
            <a:pPr algn="ctr"/>
            <a:r>
              <a:rPr lang="en-US" b="1" dirty="0" smtClean="0">
                <a:solidFill>
                  <a:srgbClr val="0000FF"/>
                </a:solidFill>
              </a:rPr>
              <a:t>(physical stimulation)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175448" y="21454"/>
            <a:ext cx="288707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hlinkClick r:id="rId3"/>
              </a:rPr>
              <a:t>http://</a:t>
            </a:r>
            <a:r>
              <a:rPr lang="en-US" sz="1200" dirty="0" smtClean="0">
                <a:hlinkClick r:id="rId3"/>
              </a:rPr>
              <a:t>en.wikipedia.org/wiki/Psychophysics</a:t>
            </a:r>
            <a:endParaRPr lang="en-US" sz="12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8975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Psychophysics</a:t>
            </a:r>
            <a:endParaRPr lang="en-US" dirty="0">
              <a:solidFill>
                <a:srgbClr val="FF0000"/>
              </a:solidFill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1450782" y="1557404"/>
            <a:ext cx="4978058" cy="4705873"/>
            <a:chOff x="1450782" y="1557404"/>
            <a:chExt cx="4978058" cy="4705873"/>
          </a:xfrm>
        </p:grpSpPr>
        <p:sp>
          <p:nvSpPr>
            <p:cNvPr id="3" name="TextBox 2"/>
            <p:cNvSpPr txBox="1"/>
            <p:nvPr/>
          </p:nvSpPr>
          <p:spPr>
            <a:xfrm rot="16200000">
              <a:off x="-101406" y="3109592"/>
              <a:ext cx="3812262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b="1" dirty="0" smtClean="0">
                  <a:solidFill>
                    <a:srgbClr val="0000FF"/>
                  </a:solidFill>
                </a:rPr>
                <a:t>Perceived Length</a:t>
              </a:r>
              <a:endParaRPr lang="en-US" sz="4000" b="1" dirty="0">
                <a:solidFill>
                  <a:srgbClr val="0000FF"/>
                </a:solidFill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3276600" y="5678502"/>
              <a:ext cx="2788456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b="1" dirty="0" smtClean="0">
                  <a:solidFill>
                    <a:srgbClr val="0000FF"/>
                  </a:solidFill>
                </a:rPr>
                <a:t>Physical Length</a:t>
              </a:r>
              <a:endParaRPr lang="en-US" sz="3200" b="1" dirty="0">
                <a:solidFill>
                  <a:srgbClr val="0000FF"/>
                </a:solidFill>
              </a:endParaRPr>
            </a:p>
          </p:txBody>
        </p:sp>
        <p:cxnSp>
          <p:nvCxnSpPr>
            <p:cNvPr id="8" name="Straight Connector 7"/>
            <p:cNvCxnSpPr/>
            <p:nvPr/>
          </p:nvCxnSpPr>
          <p:spPr>
            <a:xfrm>
              <a:off x="2514600" y="1600200"/>
              <a:ext cx="0" cy="3886200"/>
            </a:xfrm>
            <a:prstGeom prst="line">
              <a:avLst/>
            </a:prstGeom>
            <a:ln w="889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2466440" y="5523390"/>
              <a:ext cx="3962400" cy="0"/>
            </a:xfrm>
            <a:prstGeom prst="line">
              <a:avLst/>
            </a:prstGeom>
            <a:ln w="889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extBox 1"/>
          <p:cNvSpPr txBox="1"/>
          <p:nvPr/>
        </p:nvSpPr>
        <p:spPr>
          <a:xfrm>
            <a:off x="6228587" y="1447800"/>
            <a:ext cx="2695290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00FF"/>
                </a:solidFill>
              </a:rPr>
              <a:t>Text for graph:</a:t>
            </a:r>
          </a:p>
          <a:p>
            <a:pPr algn="ctr"/>
            <a:r>
              <a:rPr lang="en-US" b="1" dirty="0" smtClean="0">
                <a:solidFill>
                  <a:srgbClr val="0000FF"/>
                </a:solidFill>
              </a:rPr>
              <a:t>In this graph,</a:t>
            </a:r>
          </a:p>
          <a:p>
            <a:pPr algn="ctr"/>
            <a:r>
              <a:rPr lang="en-US" b="1" dirty="0" smtClean="0">
                <a:solidFill>
                  <a:srgbClr val="0000FF"/>
                </a:solidFill>
              </a:rPr>
              <a:t>perceived length</a:t>
            </a:r>
          </a:p>
          <a:p>
            <a:pPr algn="ctr"/>
            <a:r>
              <a:rPr lang="en-US" b="1" dirty="0" smtClean="0">
                <a:solidFill>
                  <a:srgbClr val="0000FF"/>
                </a:solidFill>
              </a:rPr>
              <a:t>is plotted as a function of</a:t>
            </a:r>
          </a:p>
          <a:p>
            <a:pPr algn="ctr"/>
            <a:r>
              <a:rPr lang="en-US" b="1" dirty="0" smtClean="0">
                <a:solidFill>
                  <a:srgbClr val="0000FF"/>
                </a:solidFill>
              </a:rPr>
              <a:t>physical length.</a:t>
            </a:r>
            <a:endParaRPr lang="en-US" b="1" dirty="0">
              <a:solidFill>
                <a:srgbClr val="0000FF"/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2743200" y="2743200"/>
            <a:ext cx="2895600" cy="2514600"/>
          </a:xfrm>
          <a:prstGeom prst="line">
            <a:avLst/>
          </a:prstGeom>
          <a:ln w="635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175448" y="21454"/>
            <a:ext cx="288707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hlinkClick r:id="rId3"/>
              </a:rPr>
              <a:t>http://</a:t>
            </a:r>
            <a:r>
              <a:rPr lang="en-US" sz="1200" dirty="0" smtClean="0">
                <a:hlinkClick r:id="rId3"/>
              </a:rPr>
              <a:t>en.wikipedia.org/wiki/Psychophysics</a:t>
            </a:r>
            <a:endParaRPr lang="en-US" sz="12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0753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09613" y="18624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Psychophysics</a:t>
            </a:r>
            <a:endParaRPr lang="en-US" dirty="0">
              <a:solidFill>
                <a:srgbClr val="FF0000"/>
              </a:solidFill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1654314" y="1600200"/>
            <a:ext cx="4774526" cy="4663077"/>
            <a:chOff x="1654314" y="1600200"/>
            <a:chExt cx="4774526" cy="4663077"/>
          </a:xfrm>
        </p:grpSpPr>
        <p:sp>
          <p:nvSpPr>
            <p:cNvPr id="3" name="TextBox 2"/>
            <p:cNvSpPr txBox="1"/>
            <p:nvPr/>
          </p:nvSpPr>
          <p:spPr>
            <a:xfrm rot="16200000">
              <a:off x="873138" y="3109592"/>
              <a:ext cx="2270237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b="1" dirty="0" smtClean="0">
                  <a:solidFill>
                    <a:srgbClr val="0000FF"/>
                  </a:solidFill>
                </a:rPr>
                <a:t>Sensation</a:t>
              </a:r>
              <a:endParaRPr lang="en-US" sz="4000" b="1" dirty="0">
                <a:solidFill>
                  <a:srgbClr val="0000FF"/>
                </a:solidFill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2743200" y="5678502"/>
              <a:ext cx="3610027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b="1" dirty="0" smtClean="0">
                  <a:solidFill>
                    <a:srgbClr val="0000FF"/>
                  </a:solidFill>
                </a:rPr>
                <a:t>Physical Stimulation</a:t>
              </a:r>
              <a:endParaRPr lang="en-US" sz="3200" b="1" dirty="0">
                <a:solidFill>
                  <a:srgbClr val="0000FF"/>
                </a:solidFill>
              </a:endParaRPr>
            </a:p>
          </p:txBody>
        </p:sp>
        <p:cxnSp>
          <p:nvCxnSpPr>
            <p:cNvPr id="8" name="Straight Connector 7"/>
            <p:cNvCxnSpPr/>
            <p:nvPr/>
          </p:nvCxnSpPr>
          <p:spPr>
            <a:xfrm>
              <a:off x="2514600" y="1600200"/>
              <a:ext cx="0" cy="3886200"/>
            </a:xfrm>
            <a:prstGeom prst="line">
              <a:avLst/>
            </a:prstGeom>
            <a:ln w="889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2466440" y="5523390"/>
              <a:ext cx="3962400" cy="0"/>
            </a:xfrm>
            <a:prstGeom prst="line">
              <a:avLst/>
            </a:prstGeom>
            <a:ln w="889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0" name="Straight Connector 9"/>
          <p:cNvCxnSpPr/>
          <p:nvPr/>
        </p:nvCxnSpPr>
        <p:spPr>
          <a:xfrm flipV="1">
            <a:off x="2743200" y="2743200"/>
            <a:ext cx="2895600" cy="2514600"/>
          </a:xfrm>
          <a:prstGeom prst="line">
            <a:avLst/>
          </a:prstGeom>
          <a:ln w="635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reeform 6"/>
          <p:cNvSpPr/>
          <p:nvPr/>
        </p:nvSpPr>
        <p:spPr>
          <a:xfrm>
            <a:off x="2778711" y="1660124"/>
            <a:ext cx="1900383" cy="3577701"/>
          </a:xfrm>
          <a:custGeom>
            <a:avLst/>
            <a:gdLst>
              <a:gd name="connsiteX0" fmla="*/ 0 w 1900383"/>
              <a:gd name="connsiteY0" fmla="*/ 3577701 h 3577701"/>
              <a:gd name="connsiteX1" fmla="*/ 44388 w 1900383"/>
              <a:gd name="connsiteY1" fmla="*/ 3542191 h 3577701"/>
              <a:gd name="connsiteX2" fmla="*/ 71021 w 1900383"/>
              <a:gd name="connsiteY2" fmla="*/ 3533313 h 3577701"/>
              <a:gd name="connsiteX3" fmla="*/ 97654 w 1900383"/>
              <a:gd name="connsiteY3" fmla="*/ 3506680 h 3577701"/>
              <a:gd name="connsiteX4" fmla="*/ 124287 w 1900383"/>
              <a:gd name="connsiteY4" fmla="*/ 3488925 h 3577701"/>
              <a:gd name="connsiteX5" fmla="*/ 159798 w 1900383"/>
              <a:gd name="connsiteY5" fmla="*/ 3453414 h 3577701"/>
              <a:gd name="connsiteX6" fmla="*/ 239697 w 1900383"/>
              <a:gd name="connsiteY6" fmla="*/ 3409026 h 3577701"/>
              <a:gd name="connsiteX7" fmla="*/ 257452 w 1900383"/>
              <a:gd name="connsiteY7" fmla="*/ 3391270 h 3577701"/>
              <a:gd name="connsiteX8" fmla="*/ 275207 w 1900383"/>
              <a:gd name="connsiteY8" fmla="*/ 3364637 h 3577701"/>
              <a:gd name="connsiteX9" fmla="*/ 301840 w 1900383"/>
              <a:gd name="connsiteY9" fmla="*/ 3346882 h 3577701"/>
              <a:gd name="connsiteX10" fmla="*/ 346229 w 1900383"/>
              <a:gd name="connsiteY10" fmla="*/ 3311371 h 3577701"/>
              <a:gd name="connsiteX11" fmla="*/ 355106 w 1900383"/>
              <a:gd name="connsiteY11" fmla="*/ 3275860 h 3577701"/>
              <a:gd name="connsiteX12" fmla="*/ 399495 w 1900383"/>
              <a:gd name="connsiteY12" fmla="*/ 3240350 h 3577701"/>
              <a:gd name="connsiteX13" fmla="*/ 408372 w 1900383"/>
              <a:gd name="connsiteY13" fmla="*/ 3213717 h 3577701"/>
              <a:gd name="connsiteX14" fmla="*/ 435006 w 1900383"/>
              <a:gd name="connsiteY14" fmla="*/ 3204839 h 3577701"/>
              <a:gd name="connsiteX15" fmla="*/ 461639 w 1900383"/>
              <a:gd name="connsiteY15" fmla="*/ 3187084 h 3577701"/>
              <a:gd name="connsiteX16" fmla="*/ 532660 w 1900383"/>
              <a:gd name="connsiteY16" fmla="*/ 3124940 h 3577701"/>
              <a:gd name="connsiteX17" fmla="*/ 568171 w 1900383"/>
              <a:gd name="connsiteY17" fmla="*/ 3089429 h 3577701"/>
              <a:gd name="connsiteX18" fmla="*/ 621437 w 1900383"/>
              <a:gd name="connsiteY18" fmla="*/ 3053919 h 3577701"/>
              <a:gd name="connsiteX19" fmla="*/ 665825 w 1900383"/>
              <a:gd name="connsiteY19" fmla="*/ 3018408 h 3577701"/>
              <a:gd name="connsiteX20" fmla="*/ 719091 w 1900383"/>
              <a:gd name="connsiteY20" fmla="*/ 2991775 h 3577701"/>
              <a:gd name="connsiteX21" fmla="*/ 763479 w 1900383"/>
              <a:gd name="connsiteY21" fmla="*/ 2938509 h 3577701"/>
              <a:gd name="connsiteX22" fmla="*/ 790112 w 1900383"/>
              <a:gd name="connsiteY22" fmla="*/ 2920754 h 3577701"/>
              <a:gd name="connsiteX23" fmla="*/ 834501 w 1900383"/>
              <a:gd name="connsiteY23" fmla="*/ 2885243 h 3577701"/>
              <a:gd name="connsiteX24" fmla="*/ 861134 w 1900383"/>
              <a:gd name="connsiteY24" fmla="*/ 2876365 h 3577701"/>
              <a:gd name="connsiteX25" fmla="*/ 914400 w 1900383"/>
              <a:gd name="connsiteY25" fmla="*/ 2840855 h 3577701"/>
              <a:gd name="connsiteX26" fmla="*/ 941033 w 1900383"/>
              <a:gd name="connsiteY26" fmla="*/ 2796466 h 3577701"/>
              <a:gd name="connsiteX27" fmla="*/ 949910 w 1900383"/>
              <a:gd name="connsiteY27" fmla="*/ 2769833 h 3577701"/>
              <a:gd name="connsiteX28" fmla="*/ 1020932 w 1900383"/>
              <a:gd name="connsiteY28" fmla="*/ 2707690 h 3577701"/>
              <a:gd name="connsiteX29" fmla="*/ 1056442 w 1900383"/>
              <a:gd name="connsiteY29" fmla="*/ 2663301 h 3577701"/>
              <a:gd name="connsiteX30" fmla="*/ 1083075 w 1900383"/>
              <a:gd name="connsiteY30" fmla="*/ 2645546 h 3577701"/>
              <a:gd name="connsiteX31" fmla="*/ 1100831 w 1900383"/>
              <a:gd name="connsiteY31" fmla="*/ 2618913 h 3577701"/>
              <a:gd name="connsiteX32" fmla="*/ 1127464 w 1900383"/>
              <a:gd name="connsiteY32" fmla="*/ 2592280 h 3577701"/>
              <a:gd name="connsiteX33" fmla="*/ 1162974 w 1900383"/>
              <a:gd name="connsiteY33" fmla="*/ 2530136 h 3577701"/>
              <a:gd name="connsiteX34" fmla="*/ 1189607 w 1900383"/>
              <a:gd name="connsiteY34" fmla="*/ 2512381 h 3577701"/>
              <a:gd name="connsiteX35" fmla="*/ 1207363 w 1900383"/>
              <a:gd name="connsiteY35" fmla="*/ 2494626 h 3577701"/>
              <a:gd name="connsiteX36" fmla="*/ 1216240 w 1900383"/>
              <a:gd name="connsiteY36" fmla="*/ 2467993 h 3577701"/>
              <a:gd name="connsiteX37" fmla="*/ 1242873 w 1900383"/>
              <a:gd name="connsiteY37" fmla="*/ 2450237 h 3577701"/>
              <a:gd name="connsiteX38" fmla="*/ 1260629 w 1900383"/>
              <a:gd name="connsiteY38" fmla="*/ 2423604 h 3577701"/>
              <a:gd name="connsiteX39" fmla="*/ 1287262 w 1900383"/>
              <a:gd name="connsiteY39" fmla="*/ 2370338 h 3577701"/>
              <a:gd name="connsiteX40" fmla="*/ 1349406 w 1900383"/>
              <a:gd name="connsiteY40" fmla="*/ 2272684 h 3577701"/>
              <a:gd name="connsiteX41" fmla="*/ 1358283 w 1900383"/>
              <a:gd name="connsiteY41" fmla="*/ 2246051 h 3577701"/>
              <a:gd name="connsiteX42" fmla="*/ 1393794 w 1900383"/>
              <a:gd name="connsiteY42" fmla="*/ 2183907 h 3577701"/>
              <a:gd name="connsiteX43" fmla="*/ 1402672 w 1900383"/>
              <a:gd name="connsiteY43" fmla="*/ 2157274 h 3577701"/>
              <a:gd name="connsiteX44" fmla="*/ 1420427 w 1900383"/>
              <a:gd name="connsiteY44" fmla="*/ 2130641 h 3577701"/>
              <a:gd name="connsiteX45" fmla="*/ 1429305 w 1900383"/>
              <a:gd name="connsiteY45" fmla="*/ 2104008 h 3577701"/>
              <a:gd name="connsiteX46" fmla="*/ 1447060 w 1900383"/>
              <a:gd name="connsiteY46" fmla="*/ 2068497 h 3577701"/>
              <a:gd name="connsiteX47" fmla="*/ 1464815 w 1900383"/>
              <a:gd name="connsiteY47" fmla="*/ 1979721 h 3577701"/>
              <a:gd name="connsiteX48" fmla="*/ 1500326 w 1900383"/>
              <a:gd name="connsiteY48" fmla="*/ 1917577 h 3577701"/>
              <a:gd name="connsiteX49" fmla="*/ 1526959 w 1900383"/>
              <a:gd name="connsiteY49" fmla="*/ 1828800 h 3577701"/>
              <a:gd name="connsiteX50" fmla="*/ 1553592 w 1900383"/>
              <a:gd name="connsiteY50" fmla="*/ 1713391 h 3577701"/>
              <a:gd name="connsiteX51" fmla="*/ 1580225 w 1900383"/>
              <a:gd name="connsiteY51" fmla="*/ 1669002 h 3577701"/>
              <a:gd name="connsiteX52" fmla="*/ 1597980 w 1900383"/>
              <a:gd name="connsiteY52" fmla="*/ 1624614 h 3577701"/>
              <a:gd name="connsiteX53" fmla="*/ 1615736 w 1900383"/>
              <a:gd name="connsiteY53" fmla="*/ 1535837 h 3577701"/>
              <a:gd name="connsiteX54" fmla="*/ 1633491 w 1900383"/>
              <a:gd name="connsiteY54" fmla="*/ 1464816 h 3577701"/>
              <a:gd name="connsiteX55" fmla="*/ 1642369 w 1900383"/>
              <a:gd name="connsiteY55" fmla="*/ 1429305 h 3577701"/>
              <a:gd name="connsiteX56" fmla="*/ 1660124 w 1900383"/>
              <a:gd name="connsiteY56" fmla="*/ 1349406 h 3577701"/>
              <a:gd name="connsiteX57" fmla="*/ 1669002 w 1900383"/>
              <a:gd name="connsiteY57" fmla="*/ 1233996 h 3577701"/>
              <a:gd name="connsiteX58" fmla="*/ 1686757 w 1900383"/>
              <a:gd name="connsiteY58" fmla="*/ 1189608 h 3577701"/>
              <a:gd name="connsiteX59" fmla="*/ 1704512 w 1900383"/>
              <a:gd name="connsiteY59" fmla="*/ 1118587 h 3577701"/>
              <a:gd name="connsiteX60" fmla="*/ 1713390 w 1900383"/>
              <a:gd name="connsiteY60" fmla="*/ 1029810 h 3577701"/>
              <a:gd name="connsiteX61" fmla="*/ 1740023 w 1900383"/>
              <a:gd name="connsiteY61" fmla="*/ 967666 h 3577701"/>
              <a:gd name="connsiteX62" fmla="*/ 1748901 w 1900383"/>
              <a:gd name="connsiteY62" fmla="*/ 923278 h 3577701"/>
              <a:gd name="connsiteX63" fmla="*/ 1757778 w 1900383"/>
              <a:gd name="connsiteY63" fmla="*/ 861134 h 3577701"/>
              <a:gd name="connsiteX64" fmla="*/ 1784411 w 1900383"/>
              <a:gd name="connsiteY64" fmla="*/ 798991 h 3577701"/>
              <a:gd name="connsiteX65" fmla="*/ 1793289 w 1900383"/>
              <a:gd name="connsiteY65" fmla="*/ 772358 h 3577701"/>
              <a:gd name="connsiteX66" fmla="*/ 1802167 w 1900383"/>
              <a:gd name="connsiteY66" fmla="*/ 656948 h 3577701"/>
              <a:gd name="connsiteX67" fmla="*/ 1811044 w 1900383"/>
              <a:gd name="connsiteY67" fmla="*/ 621437 h 3577701"/>
              <a:gd name="connsiteX68" fmla="*/ 1819922 w 1900383"/>
              <a:gd name="connsiteY68" fmla="*/ 541538 h 3577701"/>
              <a:gd name="connsiteX69" fmla="*/ 1837677 w 1900383"/>
              <a:gd name="connsiteY69" fmla="*/ 408373 h 3577701"/>
              <a:gd name="connsiteX70" fmla="*/ 1846555 w 1900383"/>
              <a:gd name="connsiteY70" fmla="*/ 346229 h 3577701"/>
              <a:gd name="connsiteX71" fmla="*/ 1873188 w 1900383"/>
              <a:gd name="connsiteY71" fmla="*/ 248575 h 3577701"/>
              <a:gd name="connsiteX72" fmla="*/ 1882066 w 1900383"/>
              <a:gd name="connsiteY72" fmla="*/ 177554 h 3577701"/>
              <a:gd name="connsiteX73" fmla="*/ 1899821 w 1900383"/>
              <a:gd name="connsiteY73" fmla="*/ 53266 h 3577701"/>
              <a:gd name="connsiteX74" fmla="*/ 1899821 w 1900383"/>
              <a:gd name="connsiteY74" fmla="*/ 0 h 35777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</a:cxnLst>
            <a:rect l="l" t="t" r="r" b="b"/>
            <a:pathLst>
              <a:path w="1900383" h="3577701">
                <a:moveTo>
                  <a:pt x="0" y="3577701"/>
                </a:moveTo>
                <a:cubicBezTo>
                  <a:pt x="14796" y="3565864"/>
                  <a:pt x="28320" y="3552233"/>
                  <a:pt x="44388" y="3542191"/>
                </a:cubicBezTo>
                <a:cubicBezTo>
                  <a:pt x="52324" y="3537231"/>
                  <a:pt x="63235" y="3538504"/>
                  <a:pt x="71021" y="3533313"/>
                </a:cubicBezTo>
                <a:cubicBezTo>
                  <a:pt x="81467" y="3526349"/>
                  <a:pt x="88009" y="3514717"/>
                  <a:pt x="97654" y="3506680"/>
                </a:cubicBezTo>
                <a:cubicBezTo>
                  <a:pt x="105851" y="3499850"/>
                  <a:pt x="116186" y="3495869"/>
                  <a:pt x="124287" y="3488925"/>
                </a:cubicBezTo>
                <a:cubicBezTo>
                  <a:pt x="136997" y="3478031"/>
                  <a:pt x="143917" y="3458708"/>
                  <a:pt x="159798" y="3453414"/>
                </a:cubicBezTo>
                <a:cubicBezTo>
                  <a:pt x="193286" y="3442251"/>
                  <a:pt x="209175" y="3439550"/>
                  <a:pt x="239697" y="3409026"/>
                </a:cubicBezTo>
                <a:cubicBezTo>
                  <a:pt x="245615" y="3403107"/>
                  <a:pt x="252223" y="3397806"/>
                  <a:pt x="257452" y="3391270"/>
                </a:cubicBezTo>
                <a:cubicBezTo>
                  <a:pt x="264117" y="3382938"/>
                  <a:pt x="267662" y="3372182"/>
                  <a:pt x="275207" y="3364637"/>
                </a:cubicBezTo>
                <a:cubicBezTo>
                  <a:pt x="282752" y="3357092"/>
                  <a:pt x="293508" y="3353547"/>
                  <a:pt x="301840" y="3346882"/>
                </a:cubicBezTo>
                <a:cubicBezTo>
                  <a:pt x="365090" y="3296282"/>
                  <a:pt x="264257" y="3366018"/>
                  <a:pt x="346229" y="3311371"/>
                </a:cubicBezTo>
                <a:cubicBezTo>
                  <a:pt x="349188" y="3299534"/>
                  <a:pt x="349649" y="3286773"/>
                  <a:pt x="355106" y="3275860"/>
                </a:cubicBezTo>
                <a:cubicBezTo>
                  <a:pt x="361430" y="3263211"/>
                  <a:pt x="390088" y="3246621"/>
                  <a:pt x="399495" y="3240350"/>
                </a:cubicBezTo>
                <a:cubicBezTo>
                  <a:pt x="402454" y="3231472"/>
                  <a:pt x="401755" y="3220334"/>
                  <a:pt x="408372" y="3213717"/>
                </a:cubicBezTo>
                <a:cubicBezTo>
                  <a:pt x="414989" y="3207100"/>
                  <a:pt x="426636" y="3209024"/>
                  <a:pt x="435006" y="3204839"/>
                </a:cubicBezTo>
                <a:cubicBezTo>
                  <a:pt x="444549" y="3200067"/>
                  <a:pt x="453609" y="3194110"/>
                  <a:pt x="461639" y="3187084"/>
                </a:cubicBezTo>
                <a:cubicBezTo>
                  <a:pt x="544731" y="3114378"/>
                  <a:pt x="472728" y="3164894"/>
                  <a:pt x="532660" y="3124940"/>
                </a:cubicBezTo>
                <a:cubicBezTo>
                  <a:pt x="547725" y="3079745"/>
                  <a:pt x="529432" y="3110950"/>
                  <a:pt x="568171" y="3089429"/>
                </a:cubicBezTo>
                <a:cubicBezTo>
                  <a:pt x="586825" y="3079066"/>
                  <a:pt x="606348" y="3069008"/>
                  <a:pt x="621437" y="3053919"/>
                </a:cubicBezTo>
                <a:cubicBezTo>
                  <a:pt x="637953" y="3037403"/>
                  <a:pt x="643425" y="3029608"/>
                  <a:pt x="665825" y="3018408"/>
                </a:cubicBezTo>
                <a:cubicBezTo>
                  <a:pt x="705862" y="2998390"/>
                  <a:pt x="680930" y="3023575"/>
                  <a:pt x="719091" y="2991775"/>
                </a:cubicBezTo>
                <a:cubicBezTo>
                  <a:pt x="806354" y="2919056"/>
                  <a:pt x="693646" y="3008342"/>
                  <a:pt x="763479" y="2938509"/>
                </a:cubicBezTo>
                <a:cubicBezTo>
                  <a:pt x="771024" y="2930964"/>
                  <a:pt x="781780" y="2927419"/>
                  <a:pt x="790112" y="2920754"/>
                </a:cubicBezTo>
                <a:cubicBezTo>
                  <a:pt x="817638" y="2898733"/>
                  <a:pt x="798066" y="2903460"/>
                  <a:pt x="834501" y="2885243"/>
                </a:cubicBezTo>
                <a:cubicBezTo>
                  <a:pt x="842871" y="2881058"/>
                  <a:pt x="852954" y="2880910"/>
                  <a:pt x="861134" y="2876365"/>
                </a:cubicBezTo>
                <a:cubicBezTo>
                  <a:pt x="879788" y="2866002"/>
                  <a:pt x="914400" y="2840855"/>
                  <a:pt x="914400" y="2840855"/>
                </a:cubicBezTo>
                <a:cubicBezTo>
                  <a:pt x="939546" y="2765410"/>
                  <a:pt x="904475" y="2857397"/>
                  <a:pt x="941033" y="2796466"/>
                </a:cubicBezTo>
                <a:cubicBezTo>
                  <a:pt x="945848" y="2788442"/>
                  <a:pt x="944295" y="2777319"/>
                  <a:pt x="949910" y="2769833"/>
                </a:cubicBezTo>
                <a:cubicBezTo>
                  <a:pt x="990982" y="2715071"/>
                  <a:pt x="982427" y="2738495"/>
                  <a:pt x="1020932" y="2707690"/>
                </a:cubicBezTo>
                <a:cubicBezTo>
                  <a:pt x="1064857" y="2672550"/>
                  <a:pt x="1010302" y="2709441"/>
                  <a:pt x="1056442" y="2663301"/>
                </a:cubicBezTo>
                <a:cubicBezTo>
                  <a:pt x="1063987" y="2655756"/>
                  <a:pt x="1074197" y="2651464"/>
                  <a:pt x="1083075" y="2645546"/>
                </a:cubicBezTo>
                <a:cubicBezTo>
                  <a:pt x="1088994" y="2636668"/>
                  <a:pt x="1094000" y="2627110"/>
                  <a:pt x="1100831" y="2618913"/>
                </a:cubicBezTo>
                <a:cubicBezTo>
                  <a:pt x="1108869" y="2609268"/>
                  <a:pt x="1120500" y="2602726"/>
                  <a:pt x="1127464" y="2592280"/>
                </a:cubicBezTo>
                <a:cubicBezTo>
                  <a:pt x="1168093" y="2531335"/>
                  <a:pt x="1087919" y="2605191"/>
                  <a:pt x="1162974" y="2530136"/>
                </a:cubicBezTo>
                <a:cubicBezTo>
                  <a:pt x="1170519" y="2522591"/>
                  <a:pt x="1181275" y="2519046"/>
                  <a:pt x="1189607" y="2512381"/>
                </a:cubicBezTo>
                <a:cubicBezTo>
                  <a:pt x="1196143" y="2507152"/>
                  <a:pt x="1201444" y="2500544"/>
                  <a:pt x="1207363" y="2494626"/>
                </a:cubicBezTo>
                <a:cubicBezTo>
                  <a:pt x="1210322" y="2485748"/>
                  <a:pt x="1210394" y="2475300"/>
                  <a:pt x="1216240" y="2467993"/>
                </a:cubicBezTo>
                <a:cubicBezTo>
                  <a:pt x="1222905" y="2459661"/>
                  <a:pt x="1235328" y="2457782"/>
                  <a:pt x="1242873" y="2450237"/>
                </a:cubicBezTo>
                <a:cubicBezTo>
                  <a:pt x="1250418" y="2442692"/>
                  <a:pt x="1254710" y="2432482"/>
                  <a:pt x="1260629" y="2423604"/>
                </a:cubicBezTo>
                <a:cubicBezTo>
                  <a:pt x="1278630" y="2369598"/>
                  <a:pt x="1257759" y="2424426"/>
                  <a:pt x="1287262" y="2370338"/>
                </a:cubicBezTo>
                <a:cubicBezTo>
                  <a:pt x="1336613" y="2279861"/>
                  <a:pt x="1300154" y="2321934"/>
                  <a:pt x="1349406" y="2272684"/>
                </a:cubicBezTo>
                <a:cubicBezTo>
                  <a:pt x="1352365" y="2263806"/>
                  <a:pt x="1354098" y="2254421"/>
                  <a:pt x="1358283" y="2246051"/>
                </a:cubicBezTo>
                <a:cubicBezTo>
                  <a:pt x="1402870" y="2156877"/>
                  <a:pt x="1347093" y="2292876"/>
                  <a:pt x="1393794" y="2183907"/>
                </a:cubicBezTo>
                <a:cubicBezTo>
                  <a:pt x="1397480" y="2175306"/>
                  <a:pt x="1398487" y="2165644"/>
                  <a:pt x="1402672" y="2157274"/>
                </a:cubicBezTo>
                <a:cubicBezTo>
                  <a:pt x="1407444" y="2147731"/>
                  <a:pt x="1415655" y="2140184"/>
                  <a:pt x="1420427" y="2130641"/>
                </a:cubicBezTo>
                <a:cubicBezTo>
                  <a:pt x="1424612" y="2122271"/>
                  <a:pt x="1425619" y="2112609"/>
                  <a:pt x="1429305" y="2104008"/>
                </a:cubicBezTo>
                <a:cubicBezTo>
                  <a:pt x="1434518" y="2091844"/>
                  <a:pt x="1441142" y="2080334"/>
                  <a:pt x="1447060" y="2068497"/>
                </a:cubicBezTo>
                <a:cubicBezTo>
                  <a:pt x="1452978" y="2038905"/>
                  <a:pt x="1448075" y="2004830"/>
                  <a:pt x="1464815" y="1979721"/>
                </a:cubicBezTo>
                <a:cubicBezTo>
                  <a:pt x="1480832" y="1955696"/>
                  <a:pt x="1489061" y="1945739"/>
                  <a:pt x="1500326" y="1917577"/>
                </a:cubicBezTo>
                <a:cubicBezTo>
                  <a:pt x="1514734" y="1881556"/>
                  <a:pt x="1518239" y="1863679"/>
                  <a:pt x="1526959" y="1828800"/>
                </a:cubicBezTo>
                <a:cubicBezTo>
                  <a:pt x="1540309" y="1708652"/>
                  <a:pt x="1522366" y="1786251"/>
                  <a:pt x="1553592" y="1713391"/>
                </a:cubicBezTo>
                <a:cubicBezTo>
                  <a:pt x="1570879" y="1673055"/>
                  <a:pt x="1550699" y="1698529"/>
                  <a:pt x="1580225" y="1669002"/>
                </a:cubicBezTo>
                <a:cubicBezTo>
                  <a:pt x="1586143" y="1654206"/>
                  <a:pt x="1593874" y="1640012"/>
                  <a:pt x="1597980" y="1624614"/>
                </a:cubicBezTo>
                <a:cubicBezTo>
                  <a:pt x="1605756" y="1595455"/>
                  <a:pt x="1606193" y="1564467"/>
                  <a:pt x="1615736" y="1535837"/>
                </a:cubicBezTo>
                <a:cubicBezTo>
                  <a:pt x="1631599" y="1488244"/>
                  <a:pt x="1619206" y="1529096"/>
                  <a:pt x="1633491" y="1464816"/>
                </a:cubicBezTo>
                <a:cubicBezTo>
                  <a:pt x="1636138" y="1452905"/>
                  <a:pt x="1639976" y="1441269"/>
                  <a:pt x="1642369" y="1429305"/>
                </a:cubicBezTo>
                <a:cubicBezTo>
                  <a:pt x="1657993" y="1351182"/>
                  <a:pt x="1642846" y="1401239"/>
                  <a:pt x="1660124" y="1349406"/>
                </a:cubicBezTo>
                <a:cubicBezTo>
                  <a:pt x="1663083" y="1310936"/>
                  <a:pt x="1662659" y="1272055"/>
                  <a:pt x="1669002" y="1233996"/>
                </a:cubicBezTo>
                <a:cubicBezTo>
                  <a:pt x="1671622" y="1218277"/>
                  <a:pt x="1682071" y="1204839"/>
                  <a:pt x="1686757" y="1189608"/>
                </a:cubicBezTo>
                <a:cubicBezTo>
                  <a:pt x="1693933" y="1166285"/>
                  <a:pt x="1698594" y="1142261"/>
                  <a:pt x="1704512" y="1118587"/>
                </a:cubicBezTo>
                <a:cubicBezTo>
                  <a:pt x="1707471" y="1088995"/>
                  <a:pt x="1708868" y="1059204"/>
                  <a:pt x="1713390" y="1029810"/>
                </a:cubicBezTo>
                <a:cubicBezTo>
                  <a:pt x="1716293" y="1010944"/>
                  <a:pt x="1732452" y="982808"/>
                  <a:pt x="1740023" y="967666"/>
                </a:cubicBezTo>
                <a:cubicBezTo>
                  <a:pt x="1742982" y="952870"/>
                  <a:pt x="1746420" y="938162"/>
                  <a:pt x="1748901" y="923278"/>
                </a:cubicBezTo>
                <a:cubicBezTo>
                  <a:pt x="1752341" y="902638"/>
                  <a:pt x="1753674" y="881653"/>
                  <a:pt x="1757778" y="861134"/>
                </a:cubicBezTo>
                <a:cubicBezTo>
                  <a:pt x="1762982" y="835112"/>
                  <a:pt x="1773585" y="824252"/>
                  <a:pt x="1784411" y="798991"/>
                </a:cubicBezTo>
                <a:cubicBezTo>
                  <a:pt x="1788097" y="790390"/>
                  <a:pt x="1790330" y="781236"/>
                  <a:pt x="1793289" y="772358"/>
                </a:cubicBezTo>
                <a:cubicBezTo>
                  <a:pt x="1796248" y="733888"/>
                  <a:pt x="1797659" y="695267"/>
                  <a:pt x="1802167" y="656948"/>
                </a:cubicBezTo>
                <a:cubicBezTo>
                  <a:pt x="1803593" y="644830"/>
                  <a:pt x="1809189" y="633496"/>
                  <a:pt x="1811044" y="621437"/>
                </a:cubicBezTo>
                <a:cubicBezTo>
                  <a:pt x="1815119" y="594952"/>
                  <a:pt x="1817381" y="568214"/>
                  <a:pt x="1819922" y="541538"/>
                </a:cubicBezTo>
                <a:cubicBezTo>
                  <a:pt x="1831508" y="419887"/>
                  <a:pt x="1817025" y="470333"/>
                  <a:pt x="1837677" y="408373"/>
                </a:cubicBezTo>
                <a:cubicBezTo>
                  <a:pt x="1840636" y="387658"/>
                  <a:pt x="1842451" y="366748"/>
                  <a:pt x="1846555" y="346229"/>
                </a:cubicBezTo>
                <a:cubicBezTo>
                  <a:pt x="1856568" y="296162"/>
                  <a:pt x="1860432" y="286841"/>
                  <a:pt x="1873188" y="248575"/>
                </a:cubicBezTo>
                <a:cubicBezTo>
                  <a:pt x="1876147" y="224901"/>
                  <a:pt x="1878692" y="201172"/>
                  <a:pt x="1882066" y="177554"/>
                </a:cubicBezTo>
                <a:cubicBezTo>
                  <a:pt x="1889508" y="125463"/>
                  <a:pt x="1895811" y="109400"/>
                  <a:pt x="1899821" y="53266"/>
                </a:cubicBezTo>
                <a:cubicBezTo>
                  <a:pt x="1901086" y="35556"/>
                  <a:pt x="1899821" y="17755"/>
                  <a:pt x="1899821" y="0"/>
                </a:cubicBezTo>
              </a:path>
            </a:pathLst>
          </a:custGeom>
          <a:noFill/>
          <a:ln w="635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2060"/>
              </a:solidFill>
            </a:endParaRPr>
          </a:p>
        </p:txBody>
      </p:sp>
      <p:sp>
        <p:nvSpPr>
          <p:cNvPr id="13" name="Freeform 12"/>
          <p:cNvSpPr/>
          <p:nvPr/>
        </p:nvSpPr>
        <p:spPr>
          <a:xfrm>
            <a:off x="2769833" y="3959380"/>
            <a:ext cx="3480047" cy="1313956"/>
          </a:xfrm>
          <a:custGeom>
            <a:avLst/>
            <a:gdLst>
              <a:gd name="connsiteX0" fmla="*/ 0 w 3480047"/>
              <a:gd name="connsiteY0" fmla="*/ 1313956 h 1313956"/>
              <a:gd name="connsiteX1" fmla="*/ 8878 w 3480047"/>
              <a:gd name="connsiteY1" fmla="*/ 1269568 h 1313956"/>
              <a:gd name="connsiteX2" fmla="*/ 62144 w 3480047"/>
              <a:gd name="connsiteY2" fmla="*/ 1251812 h 1313956"/>
              <a:gd name="connsiteX3" fmla="*/ 106532 w 3480047"/>
              <a:gd name="connsiteY3" fmla="*/ 1242935 h 1313956"/>
              <a:gd name="connsiteX4" fmla="*/ 133165 w 3480047"/>
              <a:gd name="connsiteY4" fmla="*/ 1234057 h 1313956"/>
              <a:gd name="connsiteX5" fmla="*/ 168676 w 3480047"/>
              <a:gd name="connsiteY5" fmla="*/ 1225179 h 1313956"/>
              <a:gd name="connsiteX6" fmla="*/ 239697 w 3480047"/>
              <a:gd name="connsiteY6" fmla="*/ 1171913 h 1313956"/>
              <a:gd name="connsiteX7" fmla="*/ 257452 w 3480047"/>
              <a:gd name="connsiteY7" fmla="*/ 1118647 h 1313956"/>
              <a:gd name="connsiteX8" fmla="*/ 266330 w 3480047"/>
              <a:gd name="connsiteY8" fmla="*/ 1092014 h 1313956"/>
              <a:gd name="connsiteX9" fmla="*/ 292963 w 3480047"/>
              <a:gd name="connsiteY9" fmla="*/ 1074259 h 1313956"/>
              <a:gd name="connsiteX10" fmla="*/ 328474 w 3480047"/>
              <a:gd name="connsiteY10" fmla="*/ 1038748 h 1313956"/>
              <a:gd name="connsiteX11" fmla="*/ 355107 w 3480047"/>
              <a:gd name="connsiteY11" fmla="*/ 1020993 h 1313956"/>
              <a:gd name="connsiteX12" fmla="*/ 399495 w 3480047"/>
              <a:gd name="connsiteY12" fmla="*/ 976604 h 1313956"/>
              <a:gd name="connsiteX13" fmla="*/ 435006 w 3480047"/>
              <a:gd name="connsiteY13" fmla="*/ 958849 h 1313956"/>
              <a:gd name="connsiteX14" fmla="*/ 470517 w 3480047"/>
              <a:gd name="connsiteY14" fmla="*/ 914461 h 1313956"/>
              <a:gd name="connsiteX15" fmla="*/ 479394 w 3480047"/>
              <a:gd name="connsiteY15" fmla="*/ 887828 h 1313956"/>
              <a:gd name="connsiteX16" fmla="*/ 497150 w 3480047"/>
              <a:gd name="connsiteY16" fmla="*/ 870072 h 1313956"/>
              <a:gd name="connsiteX17" fmla="*/ 541538 w 3480047"/>
              <a:gd name="connsiteY17" fmla="*/ 834562 h 1313956"/>
              <a:gd name="connsiteX18" fmla="*/ 559293 w 3480047"/>
              <a:gd name="connsiteY18" fmla="*/ 816806 h 1313956"/>
              <a:gd name="connsiteX19" fmla="*/ 585926 w 3480047"/>
              <a:gd name="connsiteY19" fmla="*/ 807929 h 1313956"/>
              <a:gd name="connsiteX20" fmla="*/ 621437 w 3480047"/>
              <a:gd name="connsiteY20" fmla="*/ 790173 h 1313956"/>
              <a:gd name="connsiteX21" fmla="*/ 656948 w 3480047"/>
              <a:gd name="connsiteY21" fmla="*/ 745785 h 1313956"/>
              <a:gd name="connsiteX22" fmla="*/ 710214 w 3480047"/>
              <a:gd name="connsiteY22" fmla="*/ 728030 h 1313956"/>
              <a:gd name="connsiteX23" fmla="*/ 754602 w 3480047"/>
              <a:gd name="connsiteY23" fmla="*/ 701397 h 1313956"/>
              <a:gd name="connsiteX24" fmla="*/ 772357 w 3480047"/>
              <a:gd name="connsiteY24" fmla="*/ 683641 h 1313956"/>
              <a:gd name="connsiteX25" fmla="*/ 825623 w 3480047"/>
              <a:gd name="connsiteY25" fmla="*/ 657008 h 1313956"/>
              <a:gd name="connsiteX26" fmla="*/ 870012 w 3480047"/>
              <a:gd name="connsiteY26" fmla="*/ 630375 h 1313956"/>
              <a:gd name="connsiteX27" fmla="*/ 923278 w 3480047"/>
              <a:gd name="connsiteY27" fmla="*/ 594865 h 1313956"/>
              <a:gd name="connsiteX28" fmla="*/ 949911 w 3480047"/>
              <a:gd name="connsiteY28" fmla="*/ 577109 h 1313956"/>
              <a:gd name="connsiteX29" fmla="*/ 976544 w 3480047"/>
              <a:gd name="connsiteY29" fmla="*/ 568232 h 1313956"/>
              <a:gd name="connsiteX30" fmla="*/ 1012054 w 3480047"/>
              <a:gd name="connsiteY30" fmla="*/ 523843 h 1313956"/>
              <a:gd name="connsiteX31" fmla="*/ 1056443 w 3480047"/>
              <a:gd name="connsiteY31" fmla="*/ 479455 h 1313956"/>
              <a:gd name="connsiteX32" fmla="*/ 1083076 w 3480047"/>
              <a:gd name="connsiteY32" fmla="*/ 452822 h 1313956"/>
              <a:gd name="connsiteX33" fmla="*/ 1154097 w 3480047"/>
              <a:gd name="connsiteY33" fmla="*/ 372923 h 1313956"/>
              <a:gd name="connsiteX34" fmla="*/ 1180730 w 3480047"/>
              <a:gd name="connsiteY34" fmla="*/ 355168 h 1313956"/>
              <a:gd name="connsiteX35" fmla="*/ 1242874 w 3480047"/>
              <a:gd name="connsiteY35" fmla="*/ 301902 h 1313956"/>
              <a:gd name="connsiteX36" fmla="*/ 1278384 w 3480047"/>
              <a:gd name="connsiteY36" fmla="*/ 293024 h 1313956"/>
              <a:gd name="connsiteX37" fmla="*/ 1313895 w 3480047"/>
              <a:gd name="connsiteY37" fmla="*/ 275269 h 1313956"/>
              <a:gd name="connsiteX38" fmla="*/ 1384917 w 3480047"/>
              <a:gd name="connsiteY38" fmla="*/ 248636 h 1313956"/>
              <a:gd name="connsiteX39" fmla="*/ 1402672 w 3480047"/>
              <a:gd name="connsiteY39" fmla="*/ 222003 h 1313956"/>
              <a:gd name="connsiteX40" fmla="*/ 1429305 w 3480047"/>
              <a:gd name="connsiteY40" fmla="*/ 213125 h 1313956"/>
              <a:gd name="connsiteX41" fmla="*/ 1518082 w 3480047"/>
              <a:gd name="connsiteY41" fmla="*/ 195370 h 1313956"/>
              <a:gd name="connsiteX42" fmla="*/ 1837678 w 3480047"/>
              <a:gd name="connsiteY42" fmla="*/ 177614 h 1313956"/>
              <a:gd name="connsiteX43" fmla="*/ 1899821 w 3480047"/>
              <a:gd name="connsiteY43" fmla="*/ 159859 h 1313956"/>
              <a:gd name="connsiteX44" fmla="*/ 1961965 w 3480047"/>
              <a:gd name="connsiteY44" fmla="*/ 150981 h 1313956"/>
              <a:gd name="connsiteX45" fmla="*/ 2006353 w 3480047"/>
              <a:gd name="connsiteY45" fmla="*/ 142103 h 1313956"/>
              <a:gd name="connsiteX46" fmla="*/ 2423604 w 3480047"/>
              <a:gd name="connsiteY46" fmla="*/ 124348 h 1313956"/>
              <a:gd name="connsiteX47" fmla="*/ 2503503 w 3480047"/>
              <a:gd name="connsiteY47" fmla="*/ 115470 h 1313956"/>
              <a:gd name="connsiteX48" fmla="*/ 2556769 w 3480047"/>
              <a:gd name="connsiteY48" fmla="*/ 97715 h 1313956"/>
              <a:gd name="connsiteX49" fmla="*/ 2681056 w 3480047"/>
              <a:gd name="connsiteY49" fmla="*/ 88837 h 1313956"/>
              <a:gd name="connsiteX50" fmla="*/ 2707689 w 3480047"/>
              <a:gd name="connsiteY50" fmla="*/ 71082 h 1313956"/>
              <a:gd name="connsiteX51" fmla="*/ 2716567 w 3480047"/>
              <a:gd name="connsiteY51" fmla="*/ 44449 h 1313956"/>
              <a:gd name="connsiteX52" fmla="*/ 2778711 w 3480047"/>
              <a:gd name="connsiteY52" fmla="*/ 35571 h 1313956"/>
              <a:gd name="connsiteX53" fmla="*/ 3116062 w 3480047"/>
              <a:gd name="connsiteY53" fmla="*/ 8938 h 1313956"/>
              <a:gd name="connsiteX54" fmla="*/ 3480047 w 3480047"/>
              <a:gd name="connsiteY54" fmla="*/ 61 h 131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</a:cxnLst>
            <a:rect l="l" t="t" r="r" b="b"/>
            <a:pathLst>
              <a:path w="3480047" h="1313956">
                <a:moveTo>
                  <a:pt x="0" y="1313956"/>
                </a:moveTo>
                <a:cubicBezTo>
                  <a:pt x="2959" y="1299160"/>
                  <a:pt x="-1792" y="1280238"/>
                  <a:pt x="8878" y="1269568"/>
                </a:cubicBezTo>
                <a:cubicBezTo>
                  <a:pt x="22112" y="1256334"/>
                  <a:pt x="43792" y="1255482"/>
                  <a:pt x="62144" y="1251812"/>
                </a:cubicBezTo>
                <a:cubicBezTo>
                  <a:pt x="76940" y="1248853"/>
                  <a:pt x="91894" y="1246595"/>
                  <a:pt x="106532" y="1242935"/>
                </a:cubicBezTo>
                <a:cubicBezTo>
                  <a:pt x="115611" y="1240665"/>
                  <a:pt x="124167" y="1236628"/>
                  <a:pt x="133165" y="1234057"/>
                </a:cubicBezTo>
                <a:cubicBezTo>
                  <a:pt x="144897" y="1230705"/>
                  <a:pt x="156839" y="1228138"/>
                  <a:pt x="168676" y="1225179"/>
                </a:cubicBezTo>
                <a:cubicBezTo>
                  <a:pt x="228906" y="1185026"/>
                  <a:pt x="206853" y="1204758"/>
                  <a:pt x="239697" y="1171913"/>
                </a:cubicBezTo>
                <a:lnTo>
                  <a:pt x="257452" y="1118647"/>
                </a:lnTo>
                <a:cubicBezTo>
                  <a:pt x="260411" y="1109769"/>
                  <a:pt x="258544" y="1097205"/>
                  <a:pt x="266330" y="1092014"/>
                </a:cubicBezTo>
                <a:cubicBezTo>
                  <a:pt x="275208" y="1086096"/>
                  <a:pt x="284862" y="1081203"/>
                  <a:pt x="292963" y="1074259"/>
                </a:cubicBezTo>
                <a:cubicBezTo>
                  <a:pt x="305673" y="1063365"/>
                  <a:pt x="314545" y="1048034"/>
                  <a:pt x="328474" y="1038748"/>
                </a:cubicBezTo>
                <a:cubicBezTo>
                  <a:pt x="337352" y="1032830"/>
                  <a:pt x="347077" y="1028019"/>
                  <a:pt x="355107" y="1020993"/>
                </a:cubicBezTo>
                <a:cubicBezTo>
                  <a:pt x="370855" y="1007214"/>
                  <a:pt x="380779" y="985962"/>
                  <a:pt x="399495" y="976604"/>
                </a:cubicBezTo>
                <a:lnTo>
                  <a:pt x="435006" y="958849"/>
                </a:lnTo>
                <a:cubicBezTo>
                  <a:pt x="457322" y="891904"/>
                  <a:pt x="424623" y="971829"/>
                  <a:pt x="470517" y="914461"/>
                </a:cubicBezTo>
                <a:cubicBezTo>
                  <a:pt x="476363" y="907154"/>
                  <a:pt x="474579" y="895852"/>
                  <a:pt x="479394" y="887828"/>
                </a:cubicBezTo>
                <a:cubicBezTo>
                  <a:pt x="483700" y="880651"/>
                  <a:pt x="491921" y="876608"/>
                  <a:pt x="497150" y="870072"/>
                </a:cubicBezTo>
                <a:cubicBezTo>
                  <a:pt x="526354" y="833567"/>
                  <a:pt x="499294" y="848642"/>
                  <a:pt x="541538" y="834562"/>
                </a:cubicBezTo>
                <a:cubicBezTo>
                  <a:pt x="547456" y="828643"/>
                  <a:pt x="552116" y="821112"/>
                  <a:pt x="559293" y="816806"/>
                </a:cubicBezTo>
                <a:cubicBezTo>
                  <a:pt x="567317" y="811991"/>
                  <a:pt x="577325" y="811615"/>
                  <a:pt x="585926" y="807929"/>
                </a:cubicBezTo>
                <a:cubicBezTo>
                  <a:pt x="598090" y="802716"/>
                  <a:pt x="609600" y="796092"/>
                  <a:pt x="621437" y="790173"/>
                </a:cubicBezTo>
                <a:cubicBezTo>
                  <a:pt x="627711" y="780762"/>
                  <a:pt x="644296" y="752111"/>
                  <a:pt x="656948" y="745785"/>
                </a:cubicBezTo>
                <a:cubicBezTo>
                  <a:pt x="673688" y="737415"/>
                  <a:pt x="710214" y="728030"/>
                  <a:pt x="710214" y="728030"/>
                </a:cubicBezTo>
                <a:cubicBezTo>
                  <a:pt x="755201" y="683040"/>
                  <a:pt x="696980" y="735971"/>
                  <a:pt x="754602" y="701397"/>
                </a:cubicBezTo>
                <a:cubicBezTo>
                  <a:pt x="761779" y="697091"/>
                  <a:pt x="765821" y="688870"/>
                  <a:pt x="772357" y="683641"/>
                </a:cubicBezTo>
                <a:cubicBezTo>
                  <a:pt x="796940" y="663974"/>
                  <a:pt x="797495" y="666384"/>
                  <a:pt x="825623" y="657008"/>
                </a:cubicBezTo>
                <a:cubicBezTo>
                  <a:pt x="865459" y="617175"/>
                  <a:pt x="818151" y="659186"/>
                  <a:pt x="870012" y="630375"/>
                </a:cubicBezTo>
                <a:cubicBezTo>
                  <a:pt x="888666" y="620012"/>
                  <a:pt x="905523" y="606702"/>
                  <a:pt x="923278" y="594865"/>
                </a:cubicBezTo>
                <a:cubicBezTo>
                  <a:pt x="932156" y="588946"/>
                  <a:pt x="939789" y="580483"/>
                  <a:pt x="949911" y="577109"/>
                </a:cubicBezTo>
                <a:lnTo>
                  <a:pt x="976544" y="568232"/>
                </a:lnTo>
                <a:cubicBezTo>
                  <a:pt x="1045795" y="498977"/>
                  <a:pt x="933629" y="613471"/>
                  <a:pt x="1012054" y="523843"/>
                </a:cubicBezTo>
                <a:cubicBezTo>
                  <a:pt x="1025833" y="508095"/>
                  <a:pt x="1041647" y="494251"/>
                  <a:pt x="1056443" y="479455"/>
                </a:cubicBezTo>
                <a:cubicBezTo>
                  <a:pt x="1065321" y="470577"/>
                  <a:pt x="1076112" y="463268"/>
                  <a:pt x="1083076" y="452822"/>
                </a:cubicBezTo>
                <a:cubicBezTo>
                  <a:pt x="1104424" y="420800"/>
                  <a:pt x="1117610" y="397247"/>
                  <a:pt x="1154097" y="372923"/>
                </a:cubicBezTo>
                <a:cubicBezTo>
                  <a:pt x="1162975" y="367005"/>
                  <a:pt x="1172629" y="362112"/>
                  <a:pt x="1180730" y="355168"/>
                </a:cubicBezTo>
                <a:cubicBezTo>
                  <a:pt x="1202785" y="336264"/>
                  <a:pt x="1215698" y="313549"/>
                  <a:pt x="1242874" y="301902"/>
                </a:cubicBezTo>
                <a:cubicBezTo>
                  <a:pt x="1254088" y="297096"/>
                  <a:pt x="1266960" y="297308"/>
                  <a:pt x="1278384" y="293024"/>
                </a:cubicBezTo>
                <a:cubicBezTo>
                  <a:pt x="1290775" y="288377"/>
                  <a:pt x="1301504" y="279916"/>
                  <a:pt x="1313895" y="275269"/>
                </a:cubicBezTo>
                <a:cubicBezTo>
                  <a:pt x="1410595" y="239007"/>
                  <a:pt x="1286050" y="298068"/>
                  <a:pt x="1384917" y="248636"/>
                </a:cubicBezTo>
                <a:cubicBezTo>
                  <a:pt x="1390835" y="239758"/>
                  <a:pt x="1394341" y="228668"/>
                  <a:pt x="1402672" y="222003"/>
                </a:cubicBezTo>
                <a:cubicBezTo>
                  <a:pt x="1409979" y="216157"/>
                  <a:pt x="1420307" y="215696"/>
                  <a:pt x="1429305" y="213125"/>
                </a:cubicBezTo>
                <a:cubicBezTo>
                  <a:pt x="1466389" y="202529"/>
                  <a:pt x="1476223" y="202346"/>
                  <a:pt x="1518082" y="195370"/>
                </a:cubicBezTo>
                <a:cubicBezTo>
                  <a:pt x="1642410" y="153926"/>
                  <a:pt x="1483058" y="204211"/>
                  <a:pt x="1837678" y="177614"/>
                </a:cubicBezTo>
                <a:cubicBezTo>
                  <a:pt x="1859161" y="176003"/>
                  <a:pt x="1878756" y="164373"/>
                  <a:pt x="1899821" y="159859"/>
                </a:cubicBezTo>
                <a:cubicBezTo>
                  <a:pt x="1920282" y="155475"/>
                  <a:pt x="1941325" y="154421"/>
                  <a:pt x="1961965" y="150981"/>
                </a:cubicBezTo>
                <a:cubicBezTo>
                  <a:pt x="1976849" y="148500"/>
                  <a:pt x="1991289" y="142972"/>
                  <a:pt x="2006353" y="142103"/>
                </a:cubicBezTo>
                <a:cubicBezTo>
                  <a:pt x="2145331" y="134085"/>
                  <a:pt x="2423604" y="124348"/>
                  <a:pt x="2423604" y="124348"/>
                </a:cubicBezTo>
                <a:cubicBezTo>
                  <a:pt x="2450237" y="121389"/>
                  <a:pt x="2477226" y="120725"/>
                  <a:pt x="2503503" y="115470"/>
                </a:cubicBezTo>
                <a:cubicBezTo>
                  <a:pt x="2521855" y="111800"/>
                  <a:pt x="2538101" y="99048"/>
                  <a:pt x="2556769" y="97715"/>
                </a:cubicBezTo>
                <a:lnTo>
                  <a:pt x="2681056" y="88837"/>
                </a:lnTo>
                <a:cubicBezTo>
                  <a:pt x="2689934" y="82919"/>
                  <a:pt x="2701024" y="79413"/>
                  <a:pt x="2707689" y="71082"/>
                </a:cubicBezTo>
                <a:cubicBezTo>
                  <a:pt x="2713535" y="63775"/>
                  <a:pt x="2708197" y="48634"/>
                  <a:pt x="2716567" y="44449"/>
                </a:cubicBezTo>
                <a:cubicBezTo>
                  <a:pt x="2735283" y="35091"/>
                  <a:pt x="2757996" y="38530"/>
                  <a:pt x="2778711" y="35571"/>
                </a:cubicBezTo>
                <a:cubicBezTo>
                  <a:pt x="2922272" y="-12282"/>
                  <a:pt x="2811169" y="19101"/>
                  <a:pt x="3116062" y="8938"/>
                </a:cubicBezTo>
                <a:cubicBezTo>
                  <a:pt x="3423566" y="-1312"/>
                  <a:pt x="3272222" y="61"/>
                  <a:pt x="3480047" y="61"/>
                </a:cubicBezTo>
              </a:path>
            </a:pathLst>
          </a:custGeom>
          <a:noFill/>
          <a:ln w="635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676641" y="1106269"/>
            <a:ext cx="30467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>
                    <a:lumMod val="65000"/>
                  </a:schemeClr>
                </a:solidFill>
              </a:rPr>
              <a:t>Expansive Non-Linearity:</a:t>
            </a:r>
          </a:p>
          <a:p>
            <a:pPr algn="ctr"/>
            <a:r>
              <a:rPr lang="en-US" b="1" dirty="0" smtClean="0">
                <a:solidFill>
                  <a:schemeClr val="bg1">
                    <a:lumMod val="65000"/>
                  </a:schemeClr>
                </a:solidFill>
              </a:rPr>
              <a:t>Ex: Response to Electric Shock</a:t>
            </a:r>
            <a:endParaRPr lang="en-US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266521" y="4049808"/>
            <a:ext cx="329795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Compressive Non-Linearity:</a:t>
            </a:r>
          </a:p>
          <a:p>
            <a:pPr algn="ctr"/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Ex: Response to Lights or Sounds</a:t>
            </a:r>
            <a:endParaRPr lang="en-US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638800" y="2209800"/>
            <a:ext cx="27347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00FF"/>
                </a:solidFill>
              </a:rPr>
              <a:t>Linearity:</a:t>
            </a:r>
          </a:p>
          <a:p>
            <a:pPr algn="ctr"/>
            <a:r>
              <a:rPr lang="en-US" b="1" dirty="0" smtClean="0">
                <a:solidFill>
                  <a:srgbClr val="0000FF"/>
                </a:solidFill>
              </a:rPr>
              <a:t>Ex: Response to Visual Size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175448" y="21454"/>
            <a:ext cx="288707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hlinkClick r:id="rId3"/>
              </a:rPr>
              <a:t>http://</a:t>
            </a:r>
            <a:r>
              <a:rPr lang="en-US" sz="1200" dirty="0" smtClean="0">
                <a:hlinkClick r:id="rId3"/>
              </a:rPr>
              <a:t>en.wikipedia.org/wiki/Psychophysics</a:t>
            </a:r>
            <a:endParaRPr lang="en-US" sz="12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5139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Psychophysics</a:t>
            </a:r>
            <a:endParaRPr lang="en-US" dirty="0">
              <a:solidFill>
                <a:srgbClr val="FF0000"/>
              </a:solidFill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1450786" y="1391686"/>
            <a:ext cx="4978054" cy="4871591"/>
            <a:chOff x="1450786" y="1391686"/>
            <a:chExt cx="4978054" cy="4871591"/>
          </a:xfrm>
        </p:grpSpPr>
        <p:sp>
          <p:nvSpPr>
            <p:cNvPr id="3" name="TextBox 2"/>
            <p:cNvSpPr txBox="1"/>
            <p:nvPr/>
          </p:nvSpPr>
          <p:spPr>
            <a:xfrm rot="16200000">
              <a:off x="-267120" y="3109592"/>
              <a:ext cx="4143698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b="1" dirty="0" smtClean="0">
                  <a:solidFill>
                    <a:srgbClr val="0000FF"/>
                  </a:solidFill>
                </a:rPr>
                <a:t>Favorability Rating</a:t>
              </a:r>
              <a:endParaRPr lang="en-US" sz="4000" b="1" dirty="0">
                <a:solidFill>
                  <a:srgbClr val="0000FF"/>
                </a:solidFill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2667000" y="5678502"/>
              <a:ext cx="3641190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b="1" dirty="0" smtClean="0">
                  <a:solidFill>
                    <a:srgbClr val="0000FF"/>
                  </a:solidFill>
                </a:rPr>
                <a:t>Sugar Concentration</a:t>
              </a:r>
              <a:endParaRPr lang="en-US" sz="3200" b="1" dirty="0">
                <a:solidFill>
                  <a:srgbClr val="0000FF"/>
                </a:solidFill>
              </a:endParaRPr>
            </a:p>
          </p:txBody>
        </p:sp>
        <p:cxnSp>
          <p:nvCxnSpPr>
            <p:cNvPr id="8" name="Straight Connector 7"/>
            <p:cNvCxnSpPr/>
            <p:nvPr/>
          </p:nvCxnSpPr>
          <p:spPr>
            <a:xfrm>
              <a:off x="2514600" y="1600200"/>
              <a:ext cx="0" cy="3886200"/>
            </a:xfrm>
            <a:prstGeom prst="line">
              <a:avLst/>
            </a:prstGeom>
            <a:ln w="889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2466440" y="5523390"/>
              <a:ext cx="3962400" cy="0"/>
            </a:xfrm>
            <a:prstGeom prst="line">
              <a:avLst/>
            </a:prstGeom>
            <a:ln w="889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extBox 1"/>
          <p:cNvSpPr txBox="1"/>
          <p:nvPr/>
        </p:nvSpPr>
        <p:spPr>
          <a:xfrm>
            <a:off x="6228587" y="1447800"/>
            <a:ext cx="2695290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00FF"/>
                </a:solidFill>
              </a:rPr>
              <a:t>Text for graph:</a:t>
            </a:r>
          </a:p>
          <a:p>
            <a:pPr algn="ctr"/>
            <a:r>
              <a:rPr lang="en-US" b="1" dirty="0" smtClean="0">
                <a:solidFill>
                  <a:srgbClr val="0000FF"/>
                </a:solidFill>
              </a:rPr>
              <a:t>In this graph,</a:t>
            </a:r>
          </a:p>
          <a:p>
            <a:pPr algn="ctr"/>
            <a:r>
              <a:rPr lang="en-US" b="1" dirty="0" smtClean="0">
                <a:solidFill>
                  <a:srgbClr val="0000FF"/>
                </a:solidFill>
              </a:rPr>
              <a:t>favorability rating</a:t>
            </a:r>
          </a:p>
          <a:p>
            <a:pPr algn="ctr"/>
            <a:r>
              <a:rPr lang="en-US" b="1" dirty="0" smtClean="0">
                <a:solidFill>
                  <a:srgbClr val="0000FF"/>
                </a:solidFill>
              </a:rPr>
              <a:t>is plotted as a function of</a:t>
            </a:r>
          </a:p>
          <a:p>
            <a:pPr algn="ctr"/>
            <a:r>
              <a:rPr lang="en-US" b="1" dirty="0" smtClean="0">
                <a:solidFill>
                  <a:srgbClr val="0000FF"/>
                </a:solidFill>
              </a:rPr>
              <a:t>sugar concentration.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16" name="Freeform 15"/>
          <p:cNvSpPr/>
          <p:nvPr/>
        </p:nvSpPr>
        <p:spPr>
          <a:xfrm>
            <a:off x="2583402" y="1423034"/>
            <a:ext cx="3728621" cy="4072244"/>
          </a:xfrm>
          <a:custGeom>
            <a:avLst/>
            <a:gdLst>
              <a:gd name="connsiteX0" fmla="*/ 0 w 3728621"/>
              <a:gd name="connsiteY0" fmla="*/ 4054488 h 4072244"/>
              <a:gd name="connsiteX1" fmla="*/ 17755 w 3728621"/>
              <a:gd name="connsiteY1" fmla="*/ 3992345 h 4072244"/>
              <a:gd name="connsiteX2" fmla="*/ 26633 w 3728621"/>
              <a:gd name="connsiteY2" fmla="*/ 3956834 h 4072244"/>
              <a:gd name="connsiteX3" fmla="*/ 35511 w 3728621"/>
              <a:gd name="connsiteY3" fmla="*/ 3859180 h 4072244"/>
              <a:gd name="connsiteX4" fmla="*/ 53266 w 3728621"/>
              <a:gd name="connsiteY4" fmla="*/ 3805914 h 4072244"/>
              <a:gd name="connsiteX5" fmla="*/ 71021 w 3728621"/>
              <a:gd name="connsiteY5" fmla="*/ 3663871 h 4072244"/>
              <a:gd name="connsiteX6" fmla="*/ 79899 w 3728621"/>
              <a:gd name="connsiteY6" fmla="*/ 3610605 h 4072244"/>
              <a:gd name="connsiteX7" fmla="*/ 88777 w 3728621"/>
              <a:gd name="connsiteY7" fmla="*/ 3504073 h 4072244"/>
              <a:gd name="connsiteX8" fmla="*/ 106532 w 3728621"/>
              <a:gd name="connsiteY8" fmla="*/ 3477440 h 4072244"/>
              <a:gd name="connsiteX9" fmla="*/ 133165 w 3728621"/>
              <a:gd name="connsiteY9" fmla="*/ 3379785 h 4072244"/>
              <a:gd name="connsiteX10" fmla="*/ 150920 w 3728621"/>
              <a:gd name="connsiteY10" fmla="*/ 3344275 h 4072244"/>
              <a:gd name="connsiteX11" fmla="*/ 168676 w 3728621"/>
              <a:gd name="connsiteY11" fmla="*/ 3291009 h 4072244"/>
              <a:gd name="connsiteX12" fmla="*/ 186431 w 3728621"/>
              <a:gd name="connsiteY12" fmla="*/ 3246620 h 4072244"/>
              <a:gd name="connsiteX13" fmla="*/ 221942 w 3728621"/>
              <a:gd name="connsiteY13" fmla="*/ 3140088 h 4072244"/>
              <a:gd name="connsiteX14" fmla="*/ 257452 w 3728621"/>
              <a:gd name="connsiteY14" fmla="*/ 3086822 h 4072244"/>
              <a:gd name="connsiteX15" fmla="*/ 284085 w 3728621"/>
              <a:gd name="connsiteY15" fmla="*/ 3015801 h 4072244"/>
              <a:gd name="connsiteX16" fmla="*/ 301841 w 3728621"/>
              <a:gd name="connsiteY16" fmla="*/ 2971413 h 4072244"/>
              <a:gd name="connsiteX17" fmla="*/ 328474 w 3728621"/>
              <a:gd name="connsiteY17" fmla="*/ 2927024 h 4072244"/>
              <a:gd name="connsiteX18" fmla="*/ 337351 w 3728621"/>
              <a:gd name="connsiteY18" fmla="*/ 2900391 h 4072244"/>
              <a:gd name="connsiteX19" fmla="*/ 381740 w 3728621"/>
              <a:gd name="connsiteY19" fmla="*/ 2829370 h 4072244"/>
              <a:gd name="connsiteX20" fmla="*/ 399495 w 3728621"/>
              <a:gd name="connsiteY20" fmla="*/ 2793859 h 4072244"/>
              <a:gd name="connsiteX21" fmla="*/ 417250 w 3728621"/>
              <a:gd name="connsiteY21" fmla="*/ 2705083 h 4072244"/>
              <a:gd name="connsiteX22" fmla="*/ 435006 w 3728621"/>
              <a:gd name="connsiteY22" fmla="*/ 2678449 h 4072244"/>
              <a:gd name="connsiteX23" fmla="*/ 452761 w 3728621"/>
              <a:gd name="connsiteY23" fmla="*/ 2616306 h 4072244"/>
              <a:gd name="connsiteX24" fmla="*/ 470516 w 3728621"/>
              <a:gd name="connsiteY24" fmla="*/ 2589673 h 4072244"/>
              <a:gd name="connsiteX25" fmla="*/ 497149 w 3728621"/>
              <a:gd name="connsiteY25" fmla="*/ 2509774 h 4072244"/>
              <a:gd name="connsiteX26" fmla="*/ 506027 w 3728621"/>
              <a:gd name="connsiteY26" fmla="*/ 2483141 h 4072244"/>
              <a:gd name="connsiteX27" fmla="*/ 514905 w 3728621"/>
              <a:gd name="connsiteY27" fmla="*/ 2429875 h 4072244"/>
              <a:gd name="connsiteX28" fmla="*/ 532660 w 3728621"/>
              <a:gd name="connsiteY28" fmla="*/ 2394364 h 4072244"/>
              <a:gd name="connsiteX29" fmla="*/ 550415 w 3728621"/>
              <a:gd name="connsiteY29" fmla="*/ 2341098 h 4072244"/>
              <a:gd name="connsiteX30" fmla="*/ 568171 w 3728621"/>
              <a:gd name="connsiteY30" fmla="*/ 2314465 h 4072244"/>
              <a:gd name="connsiteX31" fmla="*/ 603681 w 3728621"/>
              <a:gd name="connsiteY31" fmla="*/ 2216811 h 4072244"/>
              <a:gd name="connsiteX32" fmla="*/ 621437 w 3728621"/>
              <a:gd name="connsiteY32" fmla="*/ 2154667 h 4072244"/>
              <a:gd name="connsiteX33" fmla="*/ 674703 w 3728621"/>
              <a:gd name="connsiteY33" fmla="*/ 2065890 h 4072244"/>
              <a:gd name="connsiteX34" fmla="*/ 701336 w 3728621"/>
              <a:gd name="connsiteY34" fmla="*/ 1977114 h 4072244"/>
              <a:gd name="connsiteX35" fmla="*/ 710214 w 3728621"/>
              <a:gd name="connsiteY35" fmla="*/ 1932725 h 4072244"/>
              <a:gd name="connsiteX36" fmla="*/ 754602 w 3728621"/>
              <a:gd name="connsiteY36" fmla="*/ 1852826 h 4072244"/>
              <a:gd name="connsiteX37" fmla="*/ 772357 w 3728621"/>
              <a:gd name="connsiteY37" fmla="*/ 1799560 h 4072244"/>
              <a:gd name="connsiteX38" fmla="*/ 790113 w 3728621"/>
              <a:gd name="connsiteY38" fmla="*/ 1693028 h 4072244"/>
              <a:gd name="connsiteX39" fmla="*/ 798990 w 3728621"/>
              <a:gd name="connsiteY39" fmla="*/ 1657517 h 4072244"/>
              <a:gd name="connsiteX40" fmla="*/ 807868 w 3728621"/>
              <a:gd name="connsiteY40" fmla="*/ 1604251 h 4072244"/>
              <a:gd name="connsiteX41" fmla="*/ 825623 w 3728621"/>
              <a:gd name="connsiteY41" fmla="*/ 1559863 h 4072244"/>
              <a:gd name="connsiteX42" fmla="*/ 843379 w 3728621"/>
              <a:gd name="connsiteY42" fmla="*/ 1479964 h 4072244"/>
              <a:gd name="connsiteX43" fmla="*/ 878889 w 3728621"/>
              <a:gd name="connsiteY43" fmla="*/ 1391187 h 4072244"/>
              <a:gd name="connsiteX44" fmla="*/ 896645 w 3728621"/>
              <a:gd name="connsiteY44" fmla="*/ 1337921 h 4072244"/>
              <a:gd name="connsiteX45" fmla="*/ 941033 w 3728621"/>
              <a:gd name="connsiteY45" fmla="*/ 1266900 h 4072244"/>
              <a:gd name="connsiteX46" fmla="*/ 958788 w 3728621"/>
              <a:gd name="connsiteY46" fmla="*/ 1213634 h 4072244"/>
              <a:gd name="connsiteX47" fmla="*/ 967666 w 3728621"/>
              <a:gd name="connsiteY47" fmla="*/ 1178123 h 4072244"/>
              <a:gd name="connsiteX48" fmla="*/ 985421 w 3728621"/>
              <a:gd name="connsiteY48" fmla="*/ 1142613 h 4072244"/>
              <a:gd name="connsiteX49" fmla="*/ 1003177 w 3728621"/>
              <a:gd name="connsiteY49" fmla="*/ 991692 h 4072244"/>
              <a:gd name="connsiteX50" fmla="*/ 1038687 w 3728621"/>
              <a:gd name="connsiteY50" fmla="*/ 885160 h 4072244"/>
              <a:gd name="connsiteX51" fmla="*/ 1083076 w 3728621"/>
              <a:gd name="connsiteY51" fmla="*/ 814139 h 4072244"/>
              <a:gd name="connsiteX52" fmla="*/ 1091953 w 3728621"/>
              <a:gd name="connsiteY52" fmla="*/ 778628 h 4072244"/>
              <a:gd name="connsiteX53" fmla="*/ 1109709 w 3728621"/>
              <a:gd name="connsiteY53" fmla="*/ 760873 h 4072244"/>
              <a:gd name="connsiteX54" fmla="*/ 1127464 w 3728621"/>
              <a:gd name="connsiteY54" fmla="*/ 707607 h 4072244"/>
              <a:gd name="connsiteX55" fmla="*/ 1136342 w 3728621"/>
              <a:gd name="connsiteY55" fmla="*/ 680974 h 4072244"/>
              <a:gd name="connsiteX56" fmla="*/ 1180730 w 3728621"/>
              <a:gd name="connsiteY56" fmla="*/ 618830 h 4072244"/>
              <a:gd name="connsiteX57" fmla="*/ 1216241 w 3728621"/>
              <a:gd name="connsiteY57" fmla="*/ 592197 h 4072244"/>
              <a:gd name="connsiteX58" fmla="*/ 1269507 w 3728621"/>
              <a:gd name="connsiteY58" fmla="*/ 538931 h 4072244"/>
              <a:gd name="connsiteX59" fmla="*/ 1313895 w 3728621"/>
              <a:gd name="connsiteY59" fmla="*/ 485665 h 4072244"/>
              <a:gd name="connsiteX60" fmla="*/ 1358283 w 3728621"/>
              <a:gd name="connsiteY60" fmla="*/ 450154 h 4072244"/>
              <a:gd name="connsiteX61" fmla="*/ 1393794 w 3728621"/>
              <a:gd name="connsiteY61" fmla="*/ 405766 h 4072244"/>
              <a:gd name="connsiteX62" fmla="*/ 1420427 w 3728621"/>
              <a:gd name="connsiteY62" fmla="*/ 379133 h 4072244"/>
              <a:gd name="connsiteX63" fmla="*/ 1438182 w 3728621"/>
              <a:gd name="connsiteY63" fmla="*/ 352500 h 4072244"/>
              <a:gd name="connsiteX64" fmla="*/ 1464815 w 3728621"/>
              <a:gd name="connsiteY64" fmla="*/ 343622 h 4072244"/>
              <a:gd name="connsiteX65" fmla="*/ 1509204 w 3728621"/>
              <a:gd name="connsiteY65" fmla="*/ 299234 h 4072244"/>
              <a:gd name="connsiteX66" fmla="*/ 1544715 w 3728621"/>
              <a:gd name="connsiteY66" fmla="*/ 254846 h 4072244"/>
              <a:gd name="connsiteX67" fmla="*/ 1615736 w 3728621"/>
              <a:gd name="connsiteY67" fmla="*/ 174947 h 4072244"/>
              <a:gd name="connsiteX68" fmla="*/ 1695635 w 3728621"/>
              <a:gd name="connsiteY68" fmla="*/ 103925 h 4072244"/>
              <a:gd name="connsiteX69" fmla="*/ 1748901 w 3728621"/>
              <a:gd name="connsiteY69" fmla="*/ 86170 h 4072244"/>
              <a:gd name="connsiteX70" fmla="*/ 1784412 w 3728621"/>
              <a:gd name="connsiteY70" fmla="*/ 68415 h 4072244"/>
              <a:gd name="connsiteX71" fmla="*/ 1837678 w 3728621"/>
              <a:gd name="connsiteY71" fmla="*/ 50659 h 4072244"/>
              <a:gd name="connsiteX72" fmla="*/ 1944210 w 3728621"/>
              <a:gd name="connsiteY72" fmla="*/ 15149 h 4072244"/>
              <a:gd name="connsiteX73" fmla="*/ 2121763 w 3728621"/>
              <a:gd name="connsiteY73" fmla="*/ 15149 h 4072244"/>
              <a:gd name="connsiteX74" fmla="*/ 2192784 w 3728621"/>
              <a:gd name="connsiteY74" fmla="*/ 32904 h 4072244"/>
              <a:gd name="connsiteX75" fmla="*/ 2246050 w 3728621"/>
              <a:gd name="connsiteY75" fmla="*/ 68415 h 4072244"/>
              <a:gd name="connsiteX76" fmla="*/ 2263806 w 3728621"/>
              <a:gd name="connsiteY76" fmla="*/ 86170 h 4072244"/>
              <a:gd name="connsiteX77" fmla="*/ 2352582 w 3728621"/>
              <a:gd name="connsiteY77" fmla="*/ 112803 h 4072244"/>
              <a:gd name="connsiteX78" fmla="*/ 2388093 w 3728621"/>
              <a:gd name="connsiteY78" fmla="*/ 148314 h 4072244"/>
              <a:gd name="connsiteX79" fmla="*/ 2414726 w 3728621"/>
              <a:gd name="connsiteY79" fmla="*/ 201580 h 4072244"/>
              <a:gd name="connsiteX80" fmla="*/ 2423604 w 3728621"/>
              <a:gd name="connsiteY80" fmla="*/ 228213 h 4072244"/>
              <a:gd name="connsiteX81" fmla="*/ 2441359 w 3728621"/>
              <a:gd name="connsiteY81" fmla="*/ 254846 h 4072244"/>
              <a:gd name="connsiteX82" fmla="*/ 2459115 w 3728621"/>
              <a:gd name="connsiteY82" fmla="*/ 290356 h 4072244"/>
              <a:gd name="connsiteX83" fmla="*/ 2467992 w 3728621"/>
              <a:gd name="connsiteY83" fmla="*/ 316989 h 4072244"/>
              <a:gd name="connsiteX84" fmla="*/ 2539014 w 3728621"/>
              <a:gd name="connsiteY84" fmla="*/ 370255 h 4072244"/>
              <a:gd name="connsiteX85" fmla="*/ 2583402 w 3728621"/>
              <a:gd name="connsiteY85" fmla="*/ 476787 h 4072244"/>
              <a:gd name="connsiteX86" fmla="*/ 2610035 w 3728621"/>
              <a:gd name="connsiteY86" fmla="*/ 503420 h 4072244"/>
              <a:gd name="connsiteX87" fmla="*/ 2627790 w 3728621"/>
              <a:gd name="connsiteY87" fmla="*/ 547809 h 4072244"/>
              <a:gd name="connsiteX88" fmla="*/ 2672179 w 3728621"/>
              <a:gd name="connsiteY88" fmla="*/ 618830 h 4072244"/>
              <a:gd name="connsiteX89" fmla="*/ 2681056 w 3728621"/>
              <a:gd name="connsiteY89" fmla="*/ 645463 h 4072244"/>
              <a:gd name="connsiteX90" fmla="*/ 2698812 w 3728621"/>
              <a:gd name="connsiteY90" fmla="*/ 672096 h 4072244"/>
              <a:gd name="connsiteX91" fmla="*/ 2734322 w 3728621"/>
              <a:gd name="connsiteY91" fmla="*/ 743117 h 4072244"/>
              <a:gd name="connsiteX92" fmla="*/ 2734322 w 3728621"/>
              <a:gd name="connsiteY92" fmla="*/ 743117 h 4072244"/>
              <a:gd name="connsiteX93" fmla="*/ 2752078 w 3728621"/>
              <a:gd name="connsiteY93" fmla="*/ 787506 h 4072244"/>
              <a:gd name="connsiteX94" fmla="*/ 2805344 w 3728621"/>
              <a:gd name="connsiteY94" fmla="*/ 858527 h 4072244"/>
              <a:gd name="connsiteX95" fmla="*/ 2814221 w 3728621"/>
              <a:gd name="connsiteY95" fmla="*/ 947304 h 4072244"/>
              <a:gd name="connsiteX96" fmla="*/ 2823099 w 3728621"/>
              <a:gd name="connsiteY96" fmla="*/ 982815 h 4072244"/>
              <a:gd name="connsiteX97" fmla="*/ 2831977 w 3728621"/>
              <a:gd name="connsiteY97" fmla="*/ 1027203 h 4072244"/>
              <a:gd name="connsiteX98" fmla="*/ 2849732 w 3728621"/>
              <a:gd name="connsiteY98" fmla="*/ 1151490 h 4072244"/>
              <a:gd name="connsiteX99" fmla="*/ 2858610 w 3728621"/>
              <a:gd name="connsiteY99" fmla="*/ 1533230 h 4072244"/>
              <a:gd name="connsiteX100" fmla="*/ 2876365 w 3728621"/>
              <a:gd name="connsiteY100" fmla="*/ 1630884 h 4072244"/>
              <a:gd name="connsiteX101" fmla="*/ 2885243 w 3728621"/>
              <a:gd name="connsiteY101" fmla="*/ 1666395 h 4072244"/>
              <a:gd name="connsiteX102" fmla="*/ 2894120 w 3728621"/>
              <a:gd name="connsiteY102" fmla="*/ 1710783 h 4072244"/>
              <a:gd name="connsiteX103" fmla="*/ 2911876 w 3728621"/>
              <a:gd name="connsiteY103" fmla="*/ 1737416 h 4072244"/>
              <a:gd name="connsiteX104" fmla="*/ 2938509 w 3728621"/>
              <a:gd name="connsiteY104" fmla="*/ 1843949 h 4072244"/>
              <a:gd name="connsiteX105" fmla="*/ 2947386 w 3728621"/>
              <a:gd name="connsiteY105" fmla="*/ 1879459 h 4072244"/>
              <a:gd name="connsiteX106" fmla="*/ 2982897 w 3728621"/>
              <a:gd name="connsiteY106" fmla="*/ 1950481 h 4072244"/>
              <a:gd name="connsiteX107" fmla="*/ 3000652 w 3728621"/>
              <a:gd name="connsiteY107" fmla="*/ 1994869 h 4072244"/>
              <a:gd name="connsiteX108" fmla="*/ 3018408 w 3728621"/>
              <a:gd name="connsiteY108" fmla="*/ 2048135 h 4072244"/>
              <a:gd name="connsiteX109" fmla="*/ 3036163 w 3728621"/>
              <a:gd name="connsiteY109" fmla="*/ 2074768 h 4072244"/>
              <a:gd name="connsiteX110" fmla="*/ 3062796 w 3728621"/>
              <a:gd name="connsiteY110" fmla="*/ 2190178 h 4072244"/>
              <a:gd name="connsiteX111" fmla="*/ 3089429 w 3728621"/>
              <a:gd name="connsiteY111" fmla="*/ 2261199 h 4072244"/>
              <a:gd name="connsiteX112" fmla="*/ 3116062 w 3728621"/>
              <a:gd name="connsiteY112" fmla="*/ 2376609 h 4072244"/>
              <a:gd name="connsiteX113" fmla="*/ 3133817 w 3728621"/>
              <a:gd name="connsiteY113" fmla="*/ 2429875 h 4072244"/>
              <a:gd name="connsiteX114" fmla="*/ 3160450 w 3728621"/>
              <a:gd name="connsiteY114" fmla="*/ 2500896 h 4072244"/>
              <a:gd name="connsiteX115" fmla="*/ 3195961 w 3728621"/>
              <a:gd name="connsiteY115" fmla="*/ 2571917 h 4072244"/>
              <a:gd name="connsiteX116" fmla="*/ 3204839 w 3728621"/>
              <a:gd name="connsiteY116" fmla="*/ 2616306 h 4072244"/>
              <a:gd name="connsiteX117" fmla="*/ 3213716 w 3728621"/>
              <a:gd name="connsiteY117" fmla="*/ 2642939 h 4072244"/>
              <a:gd name="connsiteX118" fmla="*/ 3240349 w 3728621"/>
              <a:gd name="connsiteY118" fmla="*/ 2784982 h 4072244"/>
              <a:gd name="connsiteX119" fmla="*/ 3249227 w 3728621"/>
              <a:gd name="connsiteY119" fmla="*/ 2811615 h 4072244"/>
              <a:gd name="connsiteX120" fmla="*/ 3266982 w 3728621"/>
              <a:gd name="connsiteY120" fmla="*/ 2891514 h 4072244"/>
              <a:gd name="connsiteX121" fmla="*/ 3275860 w 3728621"/>
              <a:gd name="connsiteY121" fmla="*/ 2918147 h 4072244"/>
              <a:gd name="connsiteX122" fmla="*/ 3293615 w 3728621"/>
              <a:gd name="connsiteY122" fmla="*/ 3015801 h 4072244"/>
              <a:gd name="connsiteX123" fmla="*/ 3302493 w 3728621"/>
              <a:gd name="connsiteY123" fmla="*/ 3042434 h 4072244"/>
              <a:gd name="connsiteX124" fmla="*/ 3311371 w 3728621"/>
              <a:gd name="connsiteY124" fmla="*/ 3086822 h 4072244"/>
              <a:gd name="connsiteX125" fmla="*/ 3329126 w 3728621"/>
              <a:gd name="connsiteY125" fmla="*/ 3104578 h 4072244"/>
              <a:gd name="connsiteX126" fmla="*/ 3346881 w 3728621"/>
              <a:gd name="connsiteY126" fmla="*/ 3140088 h 4072244"/>
              <a:gd name="connsiteX127" fmla="*/ 3364637 w 3728621"/>
              <a:gd name="connsiteY127" fmla="*/ 3211110 h 4072244"/>
              <a:gd name="connsiteX128" fmla="*/ 3373515 w 3728621"/>
              <a:gd name="connsiteY128" fmla="*/ 3237743 h 4072244"/>
              <a:gd name="connsiteX129" fmla="*/ 3382392 w 3728621"/>
              <a:gd name="connsiteY129" fmla="*/ 3273253 h 4072244"/>
              <a:gd name="connsiteX130" fmla="*/ 3409025 w 3728621"/>
              <a:gd name="connsiteY130" fmla="*/ 3308764 h 4072244"/>
              <a:gd name="connsiteX131" fmla="*/ 3444536 w 3728621"/>
              <a:gd name="connsiteY131" fmla="*/ 3406418 h 4072244"/>
              <a:gd name="connsiteX132" fmla="*/ 3462291 w 3728621"/>
              <a:gd name="connsiteY132" fmla="*/ 3477440 h 4072244"/>
              <a:gd name="connsiteX133" fmla="*/ 3471169 w 3728621"/>
              <a:gd name="connsiteY133" fmla="*/ 3504073 h 4072244"/>
              <a:gd name="connsiteX134" fmla="*/ 3488924 w 3728621"/>
              <a:gd name="connsiteY134" fmla="*/ 3530706 h 4072244"/>
              <a:gd name="connsiteX135" fmla="*/ 3506680 w 3728621"/>
              <a:gd name="connsiteY135" fmla="*/ 3637238 h 4072244"/>
              <a:gd name="connsiteX136" fmla="*/ 3551068 w 3728621"/>
              <a:gd name="connsiteY136" fmla="*/ 3717137 h 4072244"/>
              <a:gd name="connsiteX137" fmla="*/ 3577701 w 3728621"/>
              <a:gd name="connsiteY137" fmla="*/ 3770403 h 4072244"/>
              <a:gd name="connsiteX138" fmla="*/ 3595456 w 3728621"/>
              <a:gd name="connsiteY138" fmla="*/ 3832547 h 4072244"/>
              <a:gd name="connsiteX139" fmla="*/ 3630967 w 3728621"/>
              <a:gd name="connsiteY139" fmla="*/ 3885813 h 4072244"/>
              <a:gd name="connsiteX140" fmla="*/ 3648722 w 3728621"/>
              <a:gd name="connsiteY140" fmla="*/ 3912446 h 4072244"/>
              <a:gd name="connsiteX141" fmla="*/ 3675355 w 3728621"/>
              <a:gd name="connsiteY141" fmla="*/ 3965712 h 4072244"/>
              <a:gd name="connsiteX142" fmla="*/ 3701988 w 3728621"/>
              <a:gd name="connsiteY142" fmla="*/ 4018978 h 4072244"/>
              <a:gd name="connsiteX143" fmla="*/ 3710866 w 3728621"/>
              <a:gd name="connsiteY143" fmla="*/ 4054488 h 4072244"/>
              <a:gd name="connsiteX144" fmla="*/ 3728621 w 3728621"/>
              <a:gd name="connsiteY144" fmla="*/ 4072244 h 4072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</a:cxnLst>
            <a:rect l="l" t="t" r="r" b="b"/>
            <a:pathLst>
              <a:path w="3728621" h="4072244">
                <a:moveTo>
                  <a:pt x="0" y="4054488"/>
                </a:moveTo>
                <a:cubicBezTo>
                  <a:pt x="5918" y="4033774"/>
                  <a:pt x="12087" y="4013129"/>
                  <a:pt x="17755" y="3992345"/>
                </a:cubicBezTo>
                <a:cubicBezTo>
                  <a:pt x="20965" y="3980574"/>
                  <a:pt x="25020" y="3968928"/>
                  <a:pt x="26633" y="3956834"/>
                </a:cubicBezTo>
                <a:cubicBezTo>
                  <a:pt x="30953" y="3924435"/>
                  <a:pt x="29831" y="3891368"/>
                  <a:pt x="35511" y="3859180"/>
                </a:cubicBezTo>
                <a:cubicBezTo>
                  <a:pt x="38764" y="3840749"/>
                  <a:pt x="53266" y="3805914"/>
                  <a:pt x="53266" y="3805914"/>
                </a:cubicBezTo>
                <a:cubicBezTo>
                  <a:pt x="59184" y="3758566"/>
                  <a:pt x="64574" y="3711150"/>
                  <a:pt x="71021" y="3663871"/>
                </a:cubicBezTo>
                <a:cubicBezTo>
                  <a:pt x="73453" y="3646036"/>
                  <a:pt x="77911" y="3628495"/>
                  <a:pt x="79899" y="3610605"/>
                </a:cubicBezTo>
                <a:cubicBezTo>
                  <a:pt x="83834" y="3575189"/>
                  <a:pt x="81789" y="3539015"/>
                  <a:pt x="88777" y="3504073"/>
                </a:cubicBezTo>
                <a:cubicBezTo>
                  <a:pt x="90869" y="3493611"/>
                  <a:pt x="101760" y="3486983"/>
                  <a:pt x="106532" y="3477440"/>
                </a:cubicBezTo>
                <a:cubicBezTo>
                  <a:pt x="121621" y="3447262"/>
                  <a:pt x="118076" y="3409963"/>
                  <a:pt x="133165" y="3379785"/>
                </a:cubicBezTo>
                <a:cubicBezTo>
                  <a:pt x="139083" y="3367948"/>
                  <a:pt x="146005" y="3356562"/>
                  <a:pt x="150920" y="3344275"/>
                </a:cubicBezTo>
                <a:cubicBezTo>
                  <a:pt x="157871" y="3326898"/>
                  <a:pt x="161725" y="3308386"/>
                  <a:pt x="168676" y="3291009"/>
                </a:cubicBezTo>
                <a:cubicBezTo>
                  <a:pt x="174594" y="3276213"/>
                  <a:pt x="181127" y="3261648"/>
                  <a:pt x="186431" y="3246620"/>
                </a:cubicBezTo>
                <a:cubicBezTo>
                  <a:pt x="198889" y="3211322"/>
                  <a:pt x="201179" y="3171233"/>
                  <a:pt x="221942" y="3140088"/>
                </a:cubicBezTo>
                <a:lnTo>
                  <a:pt x="257452" y="3086822"/>
                </a:lnTo>
                <a:cubicBezTo>
                  <a:pt x="272596" y="3026248"/>
                  <a:pt x="257558" y="3075485"/>
                  <a:pt x="284085" y="3015801"/>
                </a:cubicBezTo>
                <a:cubicBezTo>
                  <a:pt x="290557" y="3001239"/>
                  <a:pt x="294714" y="2985666"/>
                  <a:pt x="301841" y="2971413"/>
                </a:cubicBezTo>
                <a:cubicBezTo>
                  <a:pt x="309558" y="2955979"/>
                  <a:pt x="320757" y="2942458"/>
                  <a:pt x="328474" y="2927024"/>
                </a:cubicBezTo>
                <a:cubicBezTo>
                  <a:pt x="332659" y="2918654"/>
                  <a:pt x="333166" y="2908761"/>
                  <a:pt x="337351" y="2900391"/>
                </a:cubicBezTo>
                <a:cubicBezTo>
                  <a:pt x="370841" y="2833411"/>
                  <a:pt x="353567" y="2878672"/>
                  <a:pt x="381740" y="2829370"/>
                </a:cubicBezTo>
                <a:cubicBezTo>
                  <a:pt x="388306" y="2817880"/>
                  <a:pt x="393577" y="2805696"/>
                  <a:pt x="399495" y="2793859"/>
                </a:cubicBezTo>
                <a:cubicBezTo>
                  <a:pt x="405413" y="2764267"/>
                  <a:pt x="408375" y="2733927"/>
                  <a:pt x="417250" y="2705083"/>
                </a:cubicBezTo>
                <a:cubicBezTo>
                  <a:pt x="420388" y="2694885"/>
                  <a:pt x="430234" y="2687993"/>
                  <a:pt x="435006" y="2678449"/>
                </a:cubicBezTo>
                <a:cubicBezTo>
                  <a:pt x="452274" y="2643912"/>
                  <a:pt x="435703" y="2656109"/>
                  <a:pt x="452761" y="2616306"/>
                </a:cubicBezTo>
                <a:cubicBezTo>
                  <a:pt x="456964" y="2606499"/>
                  <a:pt x="466412" y="2599522"/>
                  <a:pt x="470516" y="2589673"/>
                </a:cubicBezTo>
                <a:cubicBezTo>
                  <a:pt x="481313" y="2563759"/>
                  <a:pt x="488271" y="2536407"/>
                  <a:pt x="497149" y="2509774"/>
                </a:cubicBezTo>
                <a:cubicBezTo>
                  <a:pt x="500108" y="2500896"/>
                  <a:pt x="504489" y="2492372"/>
                  <a:pt x="506027" y="2483141"/>
                </a:cubicBezTo>
                <a:cubicBezTo>
                  <a:pt x="508986" y="2465386"/>
                  <a:pt x="509733" y="2447116"/>
                  <a:pt x="514905" y="2429875"/>
                </a:cubicBezTo>
                <a:cubicBezTo>
                  <a:pt x="518708" y="2417199"/>
                  <a:pt x="527745" y="2406652"/>
                  <a:pt x="532660" y="2394364"/>
                </a:cubicBezTo>
                <a:cubicBezTo>
                  <a:pt x="539611" y="2376987"/>
                  <a:pt x="542814" y="2358201"/>
                  <a:pt x="550415" y="2341098"/>
                </a:cubicBezTo>
                <a:cubicBezTo>
                  <a:pt x="554748" y="2331348"/>
                  <a:pt x="563399" y="2324008"/>
                  <a:pt x="568171" y="2314465"/>
                </a:cubicBezTo>
                <a:cubicBezTo>
                  <a:pt x="578172" y="2294462"/>
                  <a:pt x="598156" y="2236147"/>
                  <a:pt x="603681" y="2216811"/>
                </a:cubicBezTo>
                <a:cubicBezTo>
                  <a:pt x="609600" y="2196096"/>
                  <a:pt x="613703" y="2174775"/>
                  <a:pt x="621437" y="2154667"/>
                </a:cubicBezTo>
                <a:cubicBezTo>
                  <a:pt x="638937" y="2109167"/>
                  <a:pt x="647899" y="2101629"/>
                  <a:pt x="674703" y="2065890"/>
                </a:cubicBezTo>
                <a:cubicBezTo>
                  <a:pt x="697457" y="1929369"/>
                  <a:pt x="666929" y="2080336"/>
                  <a:pt x="701336" y="1977114"/>
                </a:cubicBezTo>
                <a:cubicBezTo>
                  <a:pt x="706108" y="1962799"/>
                  <a:pt x="705878" y="1947178"/>
                  <a:pt x="710214" y="1932725"/>
                </a:cubicBezTo>
                <a:cubicBezTo>
                  <a:pt x="723777" y="1887516"/>
                  <a:pt x="727402" y="1889093"/>
                  <a:pt x="754602" y="1852826"/>
                </a:cubicBezTo>
                <a:cubicBezTo>
                  <a:pt x="760520" y="1835071"/>
                  <a:pt x="768297" y="1817830"/>
                  <a:pt x="772357" y="1799560"/>
                </a:cubicBezTo>
                <a:cubicBezTo>
                  <a:pt x="780167" y="1764417"/>
                  <a:pt x="781382" y="1727954"/>
                  <a:pt x="790113" y="1693028"/>
                </a:cubicBezTo>
                <a:cubicBezTo>
                  <a:pt x="793072" y="1681191"/>
                  <a:pt x="796597" y="1669481"/>
                  <a:pt x="798990" y="1657517"/>
                </a:cubicBezTo>
                <a:cubicBezTo>
                  <a:pt x="802520" y="1639866"/>
                  <a:pt x="803132" y="1621617"/>
                  <a:pt x="807868" y="1604251"/>
                </a:cubicBezTo>
                <a:cubicBezTo>
                  <a:pt x="812061" y="1588877"/>
                  <a:pt x="820584" y="1574981"/>
                  <a:pt x="825623" y="1559863"/>
                </a:cubicBezTo>
                <a:cubicBezTo>
                  <a:pt x="837581" y="1523988"/>
                  <a:pt x="832825" y="1518663"/>
                  <a:pt x="843379" y="1479964"/>
                </a:cubicBezTo>
                <a:cubicBezTo>
                  <a:pt x="868615" y="1387433"/>
                  <a:pt x="850434" y="1462325"/>
                  <a:pt x="878889" y="1391187"/>
                </a:cubicBezTo>
                <a:cubicBezTo>
                  <a:pt x="885840" y="1373810"/>
                  <a:pt x="889694" y="1355298"/>
                  <a:pt x="896645" y="1337921"/>
                </a:cubicBezTo>
                <a:cubicBezTo>
                  <a:pt x="910572" y="1303103"/>
                  <a:pt x="918138" y="1297427"/>
                  <a:pt x="941033" y="1266900"/>
                </a:cubicBezTo>
                <a:cubicBezTo>
                  <a:pt x="946951" y="1249145"/>
                  <a:pt x="953410" y="1231560"/>
                  <a:pt x="958788" y="1213634"/>
                </a:cubicBezTo>
                <a:cubicBezTo>
                  <a:pt x="962294" y="1201947"/>
                  <a:pt x="963382" y="1189547"/>
                  <a:pt x="967666" y="1178123"/>
                </a:cubicBezTo>
                <a:cubicBezTo>
                  <a:pt x="972313" y="1165732"/>
                  <a:pt x="979503" y="1154450"/>
                  <a:pt x="985421" y="1142613"/>
                </a:cubicBezTo>
                <a:cubicBezTo>
                  <a:pt x="987536" y="1119349"/>
                  <a:pt x="993547" y="1026360"/>
                  <a:pt x="1003177" y="991692"/>
                </a:cubicBezTo>
                <a:cubicBezTo>
                  <a:pt x="1013195" y="955626"/>
                  <a:pt x="1024785" y="919914"/>
                  <a:pt x="1038687" y="885160"/>
                </a:cubicBezTo>
                <a:cubicBezTo>
                  <a:pt x="1061106" y="829115"/>
                  <a:pt x="1045175" y="852040"/>
                  <a:pt x="1083076" y="814139"/>
                </a:cubicBezTo>
                <a:cubicBezTo>
                  <a:pt x="1086035" y="802302"/>
                  <a:pt x="1086496" y="789541"/>
                  <a:pt x="1091953" y="778628"/>
                </a:cubicBezTo>
                <a:cubicBezTo>
                  <a:pt x="1095696" y="771142"/>
                  <a:pt x="1105966" y="768359"/>
                  <a:pt x="1109709" y="760873"/>
                </a:cubicBezTo>
                <a:cubicBezTo>
                  <a:pt x="1118079" y="744133"/>
                  <a:pt x="1121546" y="725362"/>
                  <a:pt x="1127464" y="707607"/>
                </a:cubicBezTo>
                <a:cubicBezTo>
                  <a:pt x="1130423" y="698729"/>
                  <a:pt x="1131151" y="688760"/>
                  <a:pt x="1136342" y="680974"/>
                </a:cubicBezTo>
                <a:cubicBezTo>
                  <a:pt x="1146424" y="665851"/>
                  <a:pt x="1169718" y="629842"/>
                  <a:pt x="1180730" y="618830"/>
                </a:cubicBezTo>
                <a:cubicBezTo>
                  <a:pt x="1191192" y="608368"/>
                  <a:pt x="1205243" y="602095"/>
                  <a:pt x="1216241" y="592197"/>
                </a:cubicBezTo>
                <a:cubicBezTo>
                  <a:pt x="1234905" y="575399"/>
                  <a:pt x="1269507" y="538931"/>
                  <a:pt x="1269507" y="538931"/>
                </a:cubicBezTo>
                <a:cubicBezTo>
                  <a:pt x="1286462" y="488064"/>
                  <a:pt x="1265524" y="534036"/>
                  <a:pt x="1313895" y="485665"/>
                </a:cubicBezTo>
                <a:cubicBezTo>
                  <a:pt x="1354051" y="445509"/>
                  <a:pt x="1306433" y="467438"/>
                  <a:pt x="1358283" y="450154"/>
                </a:cubicBezTo>
                <a:cubicBezTo>
                  <a:pt x="1409933" y="398507"/>
                  <a:pt x="1337808" y="472949"/>
                  <a:pt x="1393794" y="405766"/>
                </a:cubicBezTo>
                <a:cubicBezTo>
                  <a:pt x="1401831" y="396121"/>
                  <a:pt x="1412390" y="388778"/>
                  <a:pt x="1420427" y="379133"/>
                </a:cubicBezTo>
                <a:cubicBezTo>
                  <a:pt x="1427257" y="370936"/>
                  <a:pt x="1429851" y="359165"/>
                  <a:pt x="1438182" y="352500"/>
                </a:cubicBezTo>
                <a:cubicBezTo>
                  <a:pt x="1445489" y="346654"/>
                  <a:pt x="1455937" y="346581"/>
                  <a:pt x="1464815" y="343622"/>
                </a:cubicBezTo>
                <a:cubicBezTo>
                  <a:pt x="1483354" y="288007"/>
                  <a:pt x="1457579" y="344405"/>
                  <a:pt x="1509204" y="299234"/>
                </a:cubicBezTo>
                <a:cubicBezTo>
                  <a:pt x="1523464" y="286757"/>
                  <a:pt x="1533346" y="270005"/>
                  <a:pt x="1544715" y="254846"/>
                </a:cubicBezTo>
                <a:cubicBezTo>
                  <a:pt x="1592243" y="191475"/>
                  <a:pt x="1517635" y="273048"/>
                  <a:pt x="1615736" y="174947"/>
                </a:cubicBezTo>
                <a:cubicBezTo>
                  <a:pt x="1636217" y="154466"/>
                  <a:pt x="1670354" y="117714"/>
                  <a:pt x="1695635" y="103925"/>
                </a:cubicBezTo>
                <a:cubicBezTo>
                  <a:pt x="1712065" y="94963"/>
                  <a:pt x="1731524" y="93121"/>
                  <a:pt x="1748901" y="86170"/>
                </a:cubicBezTo>
                <a:cubicBezTo>
                  <a:pt x="1761189" y="81255"/>
                  <a:pt x="1772124" y="73330"/>
                  <a:pt x="1784412" y="68415"/>
                </a:cubicBezTo>
                <a:cubicBezTo>
                  <a:pt x="1801789" y="61464"/>
                  <a:pt x="1820402" y="57857"/>
                  <a:pt x="1837678" y="50659"/>
                </a:cubicBezTo>
                <a:cubicBezTo>
                  <a:pt x="1930162" y="12123"/>
                  <a:pt x="1850400" y="30783"/>
                  <a:pt x="1944210" y="15149"/>
                </a:cubicBezTo>
                <a:cubicBezTo>
                  <a:pt x="2014635" y="-8327"/>
                  <a:pt x="1983127" y="-1487"/>
                  <a:pt x="2121763" y="15149"/>
                </a:cubicBezTo>
                <a:cubicBezTo>
                  <a:pt x="2145991" y="18056"/>
                  <a:pt x="2192784" y="32904"/>
                  <a:pt x="2192784" y="32904"/>
                </a:cubicBezTo>
                <a:cubicBezTo>
                  <a:pt x="2233496" y="73613"/>
                  <a:pt x="2181554" y="25417"/>
                  <a:pt x="2246050" y="68415"/>
                </a:cubicBezTo>
                <a:cubicBezTo>
                  <a:pt x="2253014" y="73058"/>
                  <a:pt x="2256842" y="81527"/>
                  <a:pt x="2263806" y="86170"/>
                </a:cubicBezTo>
                <a:cubicBezTo>
                  <a:pt x="2298213" y="109108"/>
                  <a:pt x="2309661" y="105649"/>
                  <a:pt x="2352582" y="112803"/>
                </a:cubicBezTo>
                <a:cubicBezTo>
                  <a:pt x="2364419" y="124640"/>
                  <a:pt x="2382799" y="132433"/>
                  <a:pt x="2388093" y="148314"/>
                </a:cubicBezTo>
                <a:cubicBezTo>
                  <a:pt x="2410408" y="215257"/>
                  <a:pt x="2380307" y="132741"/>
                  <a:pt x="2414726" y="201580"/>
                </a:cubicBezTo>
                <a:cubicBezTo>
                  <a:pt x="2418911" y="209950"/>
                  <a:pt x="2419419" y="219843"/>
                  <a:pt x="2423604" y="228213"/>
                </a:cubicBezTo>
                <a:cubicBezTo>
                  <a:pt x="2428376" y="237756"/>
                  <a:pt x="2436065" y="245582"/>
                  <a:pt x="2441359" y="254846"/>
                </a:cubicBezTo>
                <a:cubicBezTo>
                  <a:pt x="2447925" y="266336"/>
                  <a:pt x="2453902" y="278192"/>
                  <a:pt x="2459115" y="290356"/>
                </a:cubicBezTo>
                <a:cubicBezTo>
                  <a:pt x="2462801" y="298957"/>
                  <a:pt x="2462377" y="309503"/>
                  <a:pt x="2467992" y="316989"/>
                </a:cubicBezTo>
                <a:cubicBezTo>
                  <a:pt x="2501996" y="362328"/>
                  <a:pt x="2500133" y="357296"/>
                  <a:pt x="2539014" y="370255"/>
                </a:cubicBezTo>
                <a:cubicBezTo>
                  <a:pt x="2548016" y="406265"/>
                  <a:pt x="2556088" y="449473"/>
                  <a:pt x="2583402" y="476787"/>
                </a:cubicBezTo>
                <a:lnTo>
                  <a:pt x="2610035" y="503420"/>
                </a:lnTo>
                <a:cubicBezTo>
                  <a:pt x="2615953" y="518216"/>
                  <a:pt x="2620051" y="533878"/>
                  <a:pt x="2627790" y="547809"/>
                </a:cubicBezTo>
                <a:cubicBezTo>
                  <a:pt x="2675584" y="633839"/>
                  <a:pt x="2635981" y="534368"/>
                  <a:pt x="2672179" y="618830"/>
                </a:cubicBezTo>
                <a:cubicBezTo>
                  <a:pt x="2675865" y="627431"/>
                  <a:pt x="2676871" y="637093"/>
                  <a:pt x="2681056" y="645463"/>
                </a:cubicBezTo>
                <a:cubicBezTo>
                  <a:pt x="2685828" y="655006"/>
                  <a:pt x="2693703" y="662729"/>
                  <a:pt x="2698812" y="672096"/>
                </a:cubicBezTo>
                <a:cubicBezTo>
                  <a:pt x="2711486" y="695332"/>
                  <a:pt x="2722485" y="719443"/>
                  <a:pt x="2734322" y="743117"/>
                </a:cubicBezTo>
                <a:lnTo>
                  <a:pt x="2734322" y="743117"/>
                </a:lnTo>
                <a:cubicBezTo>
                  <a:pt x="2740241" y="757913"/>
                  <a:pt x="2744951" y="773252"/>
                  <a:pt x="2752078" y="787506"/>
                </a:cubicBezTo>
                <a:cubicBezTo>
                  <a:pt x="2761501" y="806353"/>
                  <a:pt x="2796630" y="847634"/>
                  <a:pt x="2805344" y="858527"/>
                </a:cubicBezTo>
                <a:cubicBezTo>
                  <a:pt x="2808303" y="888119"/>
                  <a:pt x="2810015" y="917863"/>
                  <a:pt x="2814221" y="947304"/>
                </a:cubicBezTo>
                <a:cubicBezTo>
                  <a:pt x="2815946" y="959383"/>
                  <a:pt x="2820452" y="970904"/>
                  <a:pt x="2823099" y="982815"/>
                </a:cubicBezTo>
                <a:cubicBezTo>
                  <a:pt x="2826372" y="997545"/>
                  <a:pt x="2829843" y="1012266"/>
                  <a:pt x="2831977" y="1027203"/>
                </a:cubicBezTo>
                <a:cubicBezTo>
                  <a:pt x="2853065" y="1174818"/>
                  <a:pt x="2829661" y="1051140"/>
                  <a:pt x="2849732" y="1151490"/>
                </a:cubicBezTo>
                <a:cubicBezTo>
                  <a:pt x="2852691" y="1278737"/>
                  <a:pt x="2853419" y="1406055"/>
                  <a:pt x="2858610" y="1533230"/>
                </a:cubicBezTo>
                <a:cubicBezTo>
                  <a:pt x="2859092" y="1545042"/>
                  <a:pt x="2873073" y="1616071"/>
                  <a:pt x="2876365" y="1630884"/>
                </a:cubicBezTo>
                <a:cubicBezTo>
                  <a:pt x="2879012" y="1642795"/>
                  <a:pt x="2882596" y="1654484"/>
                  <a:pt x="2885243" y="1666395"/>
                </a:cubicBezTo>
                <a:cubicBezTo>
                  <a:pt x="2888516" y="1681125"/>
                  <a:pt x="2888822" y="1696655"/>
                  <a:pt x="2894120" y="1710783"/>
                </a:cubicBezTo>
                <a:cubicBezTo>
                  <a:pt x="2897866" y="1720773"/>
                  <a:pt x="2905957" y="1728538"/>
                  <a:pt x="2911876" y="1737416"/>
                </a:cubicBezTo>
                <a:cubicBezTo>
                  <a:pt x="2935108" y="1876819"/>
                  <a:pt x="2903334" y="1703242"/>
                  <a:pt x="2938509" y="1843949"/>
                </a:cubicBezTo>
                <a:cubicBezTo>
                  <a:pt x="2941468" y="1855786"/>
                  <a:pt x="2942693" y="1868197"/>
                  <a:pt x="2947386" y="1879459"/>
                </a:cubicBezTo>
                <a:cubicBezTo>
                  <a:pt x="2957566" y="1903891"/>
                  <a:pt x="2973067" y="1925906"/>
                  <a:pt x="2982897" y="1950481"/>
                </a:cubicBezTo>
                <a:cubicBezTo>
                  <a:pt x="2988815" y="1965277"/>
                  <a:pt x="2995206" y="1979893"/>
                  <a:pt x="3000652" y="1994869"/>
                </a:cubicBezTo>
                <a:cubicBezTo>
                  <a:pt x="3007048" y="2012458"/>
                  <a:pt x="3008026" y="2032562"/>
                  <a:pt x="3018408" y="2048135"/>
                </a:cubicBezTo>
                <a:lnTo>
                  <a:pt x="3036163" y="2074768"/>
                </a:lnTo>
                <a:cubicBezTo>
                  <a:pt x="3041881" y="2103356"/>
                  <a:pt x="3054232" y="2168768"/>
                  <a:pt x="3062796" y="2190178"/>
                </a:cubicBezTo>
                <a:cubicBezTo>
                  <a:pt x="3068225" y="2203751"/>
                  <a:pt x="3084791" y="2242646"/>
                  <a:pt x="3089429" y="2261199"/>
                </a:cubicBezTo>
                <a:cubicBezTo>
                  <a:pt x="3103514" y="2317537"/>
                  <a:pt x="3093966" y="2310321"/>
                  <a:pt x="3116062" y="2376609"/>
                </a:cubicBezTo>
                <a:cubicBezTo>
                  <a:pt x="3121980" y="2394364"/>
                  <a:pt x="3130146" y="2411523"/>
                  <a:pt x="3133817" y="2429875"/>
                </a:cubicBezTo>
                <a:cubicBezTo>
                  <a:pt x="3144788" y="2484725"/>
                  <a:pt x="3134325" y="2461708"/>
                  <a:pt x="3160450" y="2500896"/>
                </a:cubicBezTo>
                <a:cubicBezTo>
                  <a:pt x="3187584" y="2609429"/>
                  <a:pt x="3144221" y="2455503"/>
                  <a:pt x="3195961" y="2571917"/>
                </a:cubicBezTo>
                <a:cubicBezTo>
                  <a:pt x="3202089" y="2585706"/>
                  <a:pt x="3201179" y="2601667"/>
                  <a:pt x="3204839" y="2616306"/>
                </a:cubicBezTo>
                <a:cubicBezTo>
                  <a:pt x="3207109" y="2625384"/>
                  <a:pt x="3211446" y="2633861"/>
                  <a:pt x="3213716" y="2642939"/>
                </a:cubicBezTo>
                <a:cubicBezTo>
                  <a:pt x="3225414" y="2689730"/>
                  <a:pt x="3228652" y="2738191"/>
                  <a:pt x="3240349" y="2784982"/>
                </a:cubicBezTo>
                <a:cubicBezTo>
                  <a:pt x="3242619" y="2794061"/>
                  <a:pt x="3246957" y="2802537"/>
                  <a:pt x="3249227" y="2811615"/>
                </a:cubicBezTo>
                <a:cubicBezTo>
                  <a:pt x="3267531" y="2884827"/>
                  <a:pt x="3248759" y="2827731"/>
                  <a:pt x="3266982" y="2891514"/>
                </a:cubicBezTo>
                <a:cubicBezTo>
                  <a:pt x="3269553" y="2900512"/>
                  <a:pt x="3273830" y="2909012"/>
                  <a:pt x="3275860" y="2918147"/>
                </a:cubicBezTo>
                <a:cubicBezTo>
                  <a:pt x="3291686" y="2989360"/>
                  <a:pt x="3277463" y="2951194"/>
                  <a:pt x="3293615" y="3015801"/>
                </a:cubicBezTo>
                <a:cubicBezTo>
                  <a:pt x="3295885" y="3024880"/>
                  <a:pt x="3300223" y="3033356"/>
                  <a:pt x="3302493" y="3042434"/>
                </a:cubicBezTo>
                <a:cubicBezTo>
                  <a:pt x="3306153" y="3057072"/>
                  <a:pt x="3305427" y="3072953"/>
                  <a:pt x="3311371" y="3086822"/>
                </a:cubicBezTo>
                <a:cubicBezTo>
                  <a:pt x="3314668" y="3094515"/>
                  <a:pt x="3324483" y="3097614"/>
                  <a:pt x="3329126" y="3104578"/>
                </a:cubicBezTo>
                <a:cubicBezTo>
                  <a:pt x="3336467" y="3115589"/>
                  <a:pt x="3342696" y="3127533"/>
                  <a:pt x="3346881" y="3140088"/>
                </a:cubicBezTo>
                <a:cubicBezTo>
                  <a:pt x="3354598" y="3163238"/>
                  <a:pt x="3356920" y="3187960"/>
                  <a:pt x="3364637" y="3211110"/>
                </a:cubicBezTo>
                <a:cubicBezTo>
                  <a:pt x="3367596" y="3219988"/>
                  <a:pt x="3370944" y="3228745"/>
                  <a:pt x="3373515" y="3237743"/>
                </a:cubicBezTo>
                <a:cubicBezTo>
                  <a:pt x="3376867" y="3249474"/>
                  <a:pt x="3376936" y="3262340"/>
                  <a:pt x="3382392" y="3273253"/>
                </a:cubicBezTo>
                <a:cubicBezTo>
                  <a:pt x="3389009" y="3286487"/>
                  <a:pt x="3400147" y="3296927"/>
                  <a:pt x="3409025" y="3308764"/>
                </a:cubicBezTo>
                <a:cubicBezTo>
                  <a:pt x="3429369" y="3390136"/>
                  <a:pt x="3413245" y="3359481"/>
                  <a:pt x="3444536" y="3406418"/>
                </a:cubicBezTo>
                <a:cubicBezTo>
                  <a:pt x="3450454" y="3430092"/>
                  <a:pt x="3454574" y="3454290"/>
                  <a:pt x="3462291" y="3477440"/>
                </a:cubicBezTo>
                <a:cubicBezTo>
                  <a:pt x="3465250" y="3486318"/>
                  <a:pt x="3466984" y="3495703"/>
                  <a:pt x="3471169" y="3504073"/>
                </a:cubicBezTo>
                <a:cubicBezTo>
                  <a:pt x="3475941" y="3513616"/>
                  <a:pt x="3483006" y="3521828"/>
                  <a:pt x="3488924" y="3530706"/>
                </a:cubicBezTo>
                <a:cubicBezTo>
                  <a:pt x="3512442" y="3624773"/>
                  <a:pt x="3478976" y="3484864"/>
                  <a:pt x="3506680" y="3637238"/>
                </a:cubicBezTo>
                <a:cubicBezTo>
                  <a:pt x="3517390" y="3696142"/>
                  <a:pt x="3521574" y="3628659"/>
                  <a:pt x="3551068" y="3717137"/>
                </a:cubicBezTo>
                <a:cubicBezTo>
                  <a:pt x="3563320" y="3753892"/>
                  <a:pt x="3554755" y="3735984"/>
                  <a:pt x="3577701" y="3770403"/>
                </a:cubicBezTo>
                <a:cubicBezTo>
                  <a:pt x="3579789" y="3778756"/>
                  <a:pt x="3589669" y="3822130"/>
                  <a:pt x="3595456" y="3832547"/>
                </a:cubicBezTo>
                <a:cubicBezTo>
                  <a:pt x="3605819" y="3851201"/>
                  <a:pt x="3619130" y="3868058"/>
                  <a:pt x="3630967" y="3885813"/>
                </a:cubicBezTo>
                <a:cubicBezTo>
                  <a:pt x="3636885" y="3894691"/>
                  <a:pt x="3645348" y="3902324"/>
                  <a:pt x="3648722" y="3912446"/>
                </a:cubicBezTo>
                <a:cubicBezTo>
                  <a:pt x="3671037" y="3979389"/>
                  <a:pt x="3640936" y="3896873"/>
                  <a:pt x="3675355" y="3965712"/>
                </a:cubicBezTo>
                <a:cubicBezTo>
                  <a:pt x="3712110" y="4039222"/>
                  <a:pt x="3651105" y="3942652"/>
                  <a:pt x="3701988" y="4018978"/>
                </a:cubicBezTo>
                <a:cubicBezTo>
                  <a:pt x="3704947" y="4030815"/>
                  <a:pt x="3705410" y="4043575"/>
                  <a:pt x="3710866" y="4054488"/>
                </a:cubicBezTo>
                <a:cubicBezTo>
                  <a:pt x="3714609" y="4061974"/>
                  <a:pt x="3728621" y="4072244"/>
                  <a:pt x="3728621" y="4072244"/>
                </a:cubicBezTo>
              </a:path>
            </a:pathLst>
          </a:custGeom>
          <a:noFill/>
          <a:ln w="635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3175448" y="21454"/>
            <a:ext cx="288707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hlinkClick r:id="rId3"/>
              </a:rPr>
              <a:t>http://</a:t>
            </a:r>
            <a:r>
              <a:rPr lang="en-US" sz="1200" dirty="0" smtClean="0">
                <a:hlinkClick r:id="rId3"/>
              </a:rPr>
              <a:t>en.wikipedia.org/wiki/Psychophysics</a:t>
            </a:r>
            <a:endParaRPr lang="en-US" sz="12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5092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1411</TotalTime>
  <Words>562</Words>
  <Application>Microsoft Office PowerPoint</Application>
  <PresentationFormat>On-screen Show (4:3)</PresentationFormat>
  <Paragraphs>196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Wingdings</vt:lpstr>
      <vt:lpstr>Office Theme</vt:lpstr>
      <vt:lpstr>Sensation:  Psychophysics</vt:lpstr>
      <vt:lpstr>Modern Psychology Begins!</vt:lpstr>
      <vt:lpstr>Psychophysics</vt:lpstr>
      <vt:lpstr>Psychophysics</vt:lpstr>
      <vt:lpstr>Psychophysics</vt:lpstr>
      <vt:lpstr>Psychophysics</vt:lpstr>
      <vt:lpstr>Psychophysics</vt:lpstr>
      <vt:lpstr>Psychophysics</vt:lpstr>
      <vt:lpstr>Psychophysics</vt:lpstr>
      <vt:lpstr>Psychophysical Thresholds</vt:lpstr>
      <vt:lpstr>Psychophysical Thresholds</vt:lpstr>
      <vt:lpstr>Psychophysical Thresholds</vt:lpstr>
      <vt:lpstr>Weber’s Law</vt:lpstr>
      <vt:lpstr>Signal Detection Theory</vt:lpstr>
      <vt:lpstr>Signal Detection Theory Stimulus-Response Matrix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155</cp:revision>
  <cp:lastPrinted>2017-09-15T01:31:02Z</cp:lastPrinted>
  <dcterms:created xsi:type="dcterms:W3CDTF">2014-01-20T19:44:22Z</dcterms:created>
  <dcterms:modified xsi:type="dcterms:W3CDTF">2017-09-15T03:01:18Z</dcterms:modified>
</cp:coreProperties>
</file>