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37" r:id="rId2"/>
    <p:sldId id="439" r:id="rId3"/>
    <p:sldId id="424" r:id="rId4"/>
    <p:sldId id="440" r:id="rId5"/>
    <p:sldId id="428" r:id="rId6"/>
    <p:sldId id="381" r:id="rId7"/>
    <p:sldId id="430" r:id="rId8"/>
    <p:sldId id="431" r:id="rId9"/>
    <p:sldId id="432" r:id="rId10"/>
    <p:sldId id="433" r:id="rId11"/>
    <p:sldId id="434" r:id="rId12"/>
    <p:sldId id="435" r:id="rId13"/>
    <p:sldId id="436" r:id="rId14"/>
    <p:sldId id="429" r:id="rId15"/>
    <p:sldId id="264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637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26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699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97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768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09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68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52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58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65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30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89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88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36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File:HermannGrid.gi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eural_adaptatio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ateral_inhibitio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Sensation: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>
                <a:solidFill>
                  <a:srgbClr val="FF0000"/>
                </a:solidFill>
              </a:rPr>
              <a:t/>
            </a:r>
            <a:br>
              <a:rPr lang="en-US" sz="7200" b="1" dirty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Some Neural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Principles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60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3238500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295400" y="838200"/>
            <a:ext cx="70088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3200">
                <a:solidFill>
                  <a:schemeClr val="tx1"/>
                </a:solidFill>
              </a:rPr>
              <a:t>“On-Center” Cells </a:t>
            </a:r>
            <a:r>
              <a:rPr lang="en-US" altLang="en-US" sz="3200" u="sng">
                <a:solidFill>
                  <a:schemeClr val="tx1"/>
                </a:solidFill>
              </a:rPr>
              <a:t>Hate</a:t>
            </a:r>
            <a:r>
              <a:rPr lang="en-US" altLang="en-US" sz="3200">
                <a:solidFill>
                  <a:schemeClr val="tx1"/>
                </a:solidFill>
              </a:rPr>
              <a:t> Stimuli like this.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endParaRPr lang="en-US" altLang="en-US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101975" y="44418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460750" y="44577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3178175" y="39243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3460750" y="40005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3613150" y="42894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3025775" y="40005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254375" y="41529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2949575" y="42291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3384550" y="42894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3613150" y="40767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3254375" y="48228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3406775" y="49752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3748088" y="46863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3559175" y="34671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4129088" y="42291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3900488" y="48387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2492375" y="41529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2720975" y="48387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3559175" y="50673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2949575" y="50673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2797175" y="36195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3976688" y="38481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3101975" y="33909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3559175" y="32385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4844" name="Line 28"/>
          <p:cNvSpPr>
            <a:spLocks noChangeShapeType="1"/>
          </p:cNvSpPr>
          <p:nvPr/>
        </p:nvSpPr>
        <p:spPr bwMode="auto">
          <a:xfrm flipH="1">
            <a:off x="7239000" y="1524000"/>
            <a:ext cx="533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4845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3200400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3553810" y="49510"/>
            <a:ext cx="2074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0000"/>
                </a:solidFill>
              </a:rPr>
              <a:t>Receptive Field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96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057400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371600" y="609600"/>
            <a:ext cx="6419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“Off-Center” Ganglion Cell</a:t>
            </a:r>
            <a:endParaRPr lang="en-US" altLang="en-US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5257800" y="35052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5105400" y="24384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733800" y="25146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 flipV="1">
            <a:off x="4495800" y="37941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4876800" y="25908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657600" y="28194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733800" y="35052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4724400" y="31242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4343400" y="30480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4648200" y="29718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4191000" y="30480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4379913" y="27432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4419600" y="33528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4495800" y="2819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4343400" y="28956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4267200" y="3200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4572000" y="3200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1520825" y="5257800"/>
            <a:ext cx="68103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</a:rPr>
              <a:t>Responds maximally to light decrements in the center,</a:t>
            </a:r>
          </a:p>
          <a:p>
            <a:pPr algn="ctr"/>
            <a:r>
              <a:rPr lang="en-US" altLang="en-US" sz="2400">
                <a:solidFill>
                  <a:schemeClr val="tx1"/>
                </a:solidFill>
              </a:rPr>
              <a:t>and light increments in the surround.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endParaRPr lang="en-US" altLang="en-US"/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4267200" y="22860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23" name="Rectangle 22"/>
          <p:cNvSpPr/>
          <p:nvPr/>
        </p:nvSpPr>
        <p:spPr>
          <a:xfrm>
            <a:off x="3553810" y="49510"/>
            <a:ext cx="2074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0000"/>
                </a:solidFill>
              </a:rPr>
              <a:t>Receptive Field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06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3238500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295400" y="838200"/>
            <a:ext cx="71421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3200">
                <a:solidFill>
                  <a:schemeClr val="tx1"/>
                </a:solidFill>
              </a:rPr>
              <a:t>“Off-Center” Cells </a:t>
            </a:r>
            <a:r>
              <a:rPr lang="en-US" altLang="en-US" sz="3200" u="sng">
                <a:solidFill>
                  <a:schemeClr val="tx1"/>
                </a:solidFill>
              </a:rPr>
              <a:t>Love</a:t>
            </a:r>
            <a:r>
              <a:rPr lang="en-US" altLang="en-US" sz="3200">
                <a:solidFill>
                  <a:schemeClr val="tx1"/>
                </a:solidFill>
              </a:rPr>
              <a:t> Stimuli like this.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endParaRPr lang="en-US" altLang="en-US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720975" y="48006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505200" y="49530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3429000" y="35655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3025775" y="34131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886200" y="48006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492375" y="41910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2720975" y="37338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3810000" y="35655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4114800" y="39465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3886200" y="44196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581400" y="42672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3505200" y="41148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3276600" y="44958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3429000" y="41910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3200400" y="42672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3505200" y="44196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3124200" y="4343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3160713" y="38862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3429000" y="38862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2971800" y="43275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048000" y="41148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3352800" y="40386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3352800" y="4343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3200400" y="3962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6892" name="Line 28"/>
          <p:cNvSpPr>
            <a:spLocks noChangeShapeType="1"/>
          </p:cNvSpPr>
          <p:nvPr/>
        </p:nvSpPr>
        <p:spPr bwMode="auto">
          <a:xfrm flipH="1">
            <a:off x="7239000" y="1524000"/>
            <a:ext cx="533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6893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3200400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3553810" y="49510"/>
            <a:ext cx="2074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0000"/>
                </a:solidFill>
              </a:rPr>
              <a:t>Receptive Field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7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3238500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295400" y="838200"/>
            <a:ext cx="70754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3200">
                <a:solidFill>
                  <a:schemeClr val="tx1"/>
                </a:solidFill>
              </a:rPr>
              <a:t>“Off-Center” Cells </a:t>
            </a:r>
            <a:r>
              <a:rPr lang="en-US" altLang="en-US" sz="3200" u="sng">
                <a:solidFill>
                  <a:schemeClr val="tx1"/>
                </a:solidFill>
              </a:rPr>
              <a:t>Hate</a:t>
            </a:r>
            <a:r>
              <a:rPr lang="en-US" altLang="en-US" sz="3200">
                <a:solidFill>
                  <a:schemeClr val="tx1"/>
                </a:solidFill>
              </a:rPr>
              <a:t> Stimuli like this.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endParaRPr lang="en-US" alt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720975" y="48006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3505200" y="49530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429000" y="35655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3025775" y="34131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886200" y="48006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2492375" y="41910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2720975" y="37338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810000" y="35655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4114800" y="39465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3886200" y="44196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3581400" y="42672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505200" y="41148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3276600" y="44958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3429000" y="41910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3200400" y="42672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3505200" y="44196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3124200" y="4343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3160713" y="38862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3429000" y="38862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2971800" y="43275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3048000" y="41148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3352800" y="40386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3352800" y="4343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3200400" y="39624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7916" name="Line 28"/>
          <p:cNvSpPr>
            <a:spLocks noChangeShapeType="1"/>
          </p:cNvSpPr>
          <p:nvPr/>
        </p:nvSpPr>
        <p:spPr bwMode="auto">
          <a:xfrm flipH="1">
            <a:off x="7239000" y="1524000"/>
            <a:ext cx="533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7917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713" y="3198813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3553810" y="49510"/>
            <a:ext cx="2074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0000"/>
                </a:solidFill>
              </a:rPr>
              <a:t>Receptive Field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75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Center Surround Antagonism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The Hermann grid illusion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pic>
        <p:nvPicPr>
          <p:cNvPr id="8194" name="Picture 2" descr="File:HermannGrid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14600"/>
            <a:ext cx="34290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95600" y="1524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en.wikipedia.org/wiki/File:HermannGrid.gif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1572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Sensory Codes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Code – A set of rules that provide information.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Information - The reduction of uncertainty.</a:t>
            </a: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/>
            </a:r>
            <a:br>
              <a:rPr lang="en-US" b="1" dirty="0" smtClean="0">
                <a:solidFill>
                  <a:srgbClr val="0000FF"/>
                </a:solidFill>
              </a:rPr>
            </a:br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Sensory Code – A set of rules that provide 	information (reduce uncertainty) about the 	environment via “detectors” (sensors).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2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Sensory Codes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Rate Code – A sensory rule by which stronger 	stimuli generate more action potentials 	per unit time. 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“strong” stimuli -&gt; hire firing </a:t>
            </a:r>
            <a:r>
              <a:rPr lang="en-US" b="1" u="sng" dirty="0" smtClean="0">
                <a:solidFill>
                  <a:srgbClr val="0000FF"/>
                </a:solidFill>
              </a:rPr>
              <a:t>rate</a:t>
            </a:r>
            <a:r>
              <a:rPr lang="en-US" b="1" dirty="0">
                <a:solidFill>
                  <a:srgbClr val="0000FF"/>
                </a:solidFill>
              </a:rPr>
              <a:t/>
            </a:r>
            <a:br>
              <a:rPr lang="en-US" b="1" dirty="0">
                <a:solidFill>
                  <a:srgbClr val="0000FF"/>
                </a:solidFill>
              </a:rPr>
            </a:br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Time Code – A sensory rule by which stimuli 	generate unique patterns or “rhythms” of 	action potentials. </a:t>
            </a:r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400" b="1" dirty="0">
              <a:solidFill>
                <a:srgbClr val="0000FF"/>
              </a:solidFill>
            </a:endParaRP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4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Sensory Codes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File:SimulationNeuralOscillation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17638"/>
            <a:ext cx="6071703" cy="521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0" y="274638"/>
            <a:ext cx="3200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https://en.wikipedia.org/wiki/Neural_oscillation</a:t>
            </a:r>
          </a:p>
        </p:txBody>
      </p:sp>
    </p:spTree>
    <p:extLst>
      <p:ext uri="{BB962C8B-B14F-4D97-AF65-F5344CB8AC3E}">
        <p14:creationId xmlns:p14="http://schemas.microsoft.com/office/powerpoint/2010/main" val="405568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Sensory Adaptation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600200"/>
            <a:ext cx="8839200" cy="4525963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Sensory (Neural) adaptation – the reduction in </a:t>
            </a:r>
            <a:r>
              <a:rPr lang="en-US" b="1" dirty="0" smtClean="0">
                <a:solidFill>
                  <a:srgbClr val="0000FF"/>
                </a:solidFill>
              </a:rPr>
              <a:t>	the nervous </a:t>
            </a:r>
            <a:r>
              <a:rPr lang="en-US" b="1" dirty="0" smtClean="0">
                <a:solidFill>
                  <a:srgbClr val="0000FF"/>
                </a:solidFill>
              </a:rPr>
              <a:t>system’s response to a repeated 	stimulus. 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Sensory adaptation experiments often generate 	psychological aftereffects.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Example: 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Time 1: Place hand in room temperature water.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Time 2: Adapt to (place hand in) hot water.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Time 3: Place hand in room temperature water, which now feels cold.</a:t>
            </a:r>
            <a:endParaRPr lang="en-US" b="1" dirty="0" smtClean="0">
              <a:solidFill>
                <a:srgbClr val="00B050"/>
              </a:solidFill>
            </a:endParaRP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95600" y="2286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en.wikipedia.org/wiki/Neural_adaptation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8546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Neural Receptive Fields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Sensory neurons have Receptive Fields – the 	range of stimuli to which the neuron 	responds.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Example: Some neurons in your occipital lobe 	respond to the center of your retina (the 	proximal stimulus), others respond to only 	to either the </a:t>
            </a:r>
            <a:r>
              <a:rPr lang="en-US" b="1" dirty="0" smtClean="0">
                <a:solidFill>
                  <a:srgbClr val="0000FF"/>
                </a:solidFill>
              </a:rPr>
              <a:t>nasal-retina </a:t>
            </a:r>
            <a:r>
              <a:rPr lang="en-US" b="1" dirty="0" smtClean="0">
                <a:solidFill>
                  <a:srgbClr val="0000FF"/>
                </a:solidFill>
              </a:rPr>
              <a:t>or temporal-retina.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 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34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Lateral Inhibition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Lateral Inhibition – The ability of an active 	neuron to reduce the firing rates of 	neighboring neurons. 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Center Surround Antagonism – a form of lateral 	inhibition in which concentric regions of a 	receptive field have competitive 	interactions.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Example: Some neural receptive fields have 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0000FF"/>
                </a:solidFill>
              </a:rPr>
              <a:t>	</a:t>
            </a:r>
            <a:r>
              <a:rPr lang="en-US" b="1" dirty="0" smtClean="0">
                <a:solidFill>
                  <a:srgbClr val="0000FF"/>
                </a:solidFill>
              </a:rPr>
              <a:t>“on” centers and “off” surrounds…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 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971800" y="76200"/>
            <a:ext cx="310226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en.wikipedia.org/wiki/Lateral_inhibition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380" y="2152650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371600" y="609600"/>
            <a:ext cx="6327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“On-Center” Ganglion Cell</a:t>
            </a:r>
            <a:endParaRPr lang="en-US" alt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919580" y="335597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6278355" y="337185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5995780" y="283845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6278355" y="291465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6430755" y="320357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5843380" y="291465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6071980" y="306705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5767180" y="314325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6202155" y="320357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6430755" y="299085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+</a:t>
            </a:r>
            <a:endParaRPr lang="en-US" altLang="en-US" dirty="0"/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6071980" y="373697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6224380" y="388937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6565693" y="360045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6376780" y="238125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6946693" y="314325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6718093" y="375285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5309980" y="306705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5538580" y="375285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6376780" y="398145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5767180" y="398145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5614780" y="253365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6794293" y="276225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5919580" y="230505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6376780" y="215265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1546225" y="5257800"/>
            <a:ext cx="67595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pPr algn="ctr"/>
            <a:r>
              <a:rPr lang="en-US" altLang="en-US" sz="2400" dirty="0">
                <a:solidFill>
                  <a:schemeClr val="tx1"/>
                </a:solidFill>
              </a:rPr>
              <a:t>Responds maximally to light increments in the center,</a:t>
            </a:r>
          </a:p>
          <a:p>
            <a:pPr algn="ctr"/>
            <a:r>
              <a:rPr lang="en-US" altLang="en-US" sz="2400" dirty="0">
                <a:solidFill>
                  <a:schemeClr val="tx1"/>
                </a:solidFill>
              </a:rPr>
              <a:t>and light decrements in the surround.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endParaRPr lang="en-US" altLang="en-US" dirty="0"/>
          </a:p>
        </p:txBody>
      </p:sp>
      <p:sp>
        <p:nvSpPr>
          <p:cNvPr id="2" name="Rectangle 1"/>
          <p:cNvSpPr/>
          <p:nvPr/>
        </p:nvSpPr>
        <p:spPr>
          <a:xfrm>
            <a:off x="5206191" y="1536353"/>
            <a:ext cx="2074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0000"/>
                </a:solidFill>
              </a:rPr>
              <a:t>Receptive Field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561314" y="1536353"/>
            <a:ext cx="1125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0000"/>
                </a:solidFill>
              </a:rPr>
              <a:t>Neuron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99" y="2152650"/>
            <a:ext cx="4485501" cy="241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43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3238500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295400" y="838200"/>
            <a:ext cx="70754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3200">
                <a:solidFill>
                  <a:schemeClr val="tx1"/>
                </a:solidFill>
              </a:rPr>
              <a:t>“On-Center” Cells </a:t>
            </a:r>
            <a:r>
              <a:rPr lang="en-US" altLang="en-US" sz="3200" u="sng">
                <a:solidFill>
                  <a:schemeClr val="tx1"/>
                </a:solidFill>
              </a:rPr>
              <a:t>Love</a:t>
            </a:r>
            <a:r>
              <a:rPr lang="en-US" altLang="en-US" sz="3200">
                <a:solidFill>
                  <a:schemeClr val="tx1"/>
                </a:solidFill>
              </a:rPr>
              <a:t> Stimuli like this.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endParaRPr lang="en-US" altLang="en-US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101975" y="44418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3460750" y="44577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3178175" y="39243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3460750" y="40005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613150" y="42894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025775" y="40005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254375" y="41529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2949575" y="42291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384550" y="4289425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3613150" y="4076700"/>
            <a:ext cx="32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+</a:t>
            </a:r>
            <a:endParaRPr lang="en-US" altLang="en-US"/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3254375" y="48228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3406775" y="49752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3748088" y="46863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3559175" y="34671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4129088" y="42291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3900488" y="48387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2492375" y="41529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2720975" y="48387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3559175" y="50673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2949575" y="50673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2797175" y="36195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3976688" y="38481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3101975" y="33909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3559175" y="32385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400">
                <a:solidFill>
                  <a:schemeClr val="bg1"/>
                </a:solidFill>
                <a:latin typeface="Times"/>
              </a:defRPr>
            </a:lvl1pPr>
            <a:lvl2pPr marL="742950" indent="-285750">
              <a:defRPr sz="4400">
                <a:solidFill>
                  <a:schemeClr val="bg1"/>
                </a:solidFill>
                <a:latin typeface="Times"/>
              </a:defRPr>
            </a:lvl2pPr>
            <a:lvl3pPr marL="1143000" indent="-228600">
              <a:defRPr sz="4400">
                <a:solidFill>
                  <a:schemeClr val="bg1"/>
                </a:solidFill>
                <a:latin typeface="Times"/>
              </a:defRPr>
            </a:lvl3pPr>
            <a:lvl4pPr marL="1600200" indent="-228600">
              <a:defRPr sz="4400">
                <a:solidFill>
                  <a:schemeClr val="bg1"/>
                </a:solidFill>
                <a:latin typeface="Times"/>
              </a:defRPr>
            </a:lvl4pPr>
            <a:lvl5pPr marL="2057400" indent="-228600">
              <a:defRPr sz="4400">
                <a:solidFill>
                  <a:schemeClr val="bg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imes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-</a:t>
            </a:r>
            <a:endParaRPr lang="en-US" altLang="en-US"/>
          </a:p>
        </p:txBody>
      </p:sp>
      <p:pic>
        <p:nvPicPr>
          <p:cNvPr id="33820" name="Picture 2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713" y="3198813"/>
            <a:ext cx="23241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21" name="Line 29"/>
          <p:cNvSpPr>
            <a:spLocks noChangeShapeType="1"/>
          </p:cNvSpPr>
          <p:nvPr/>
        </p:nvSpPr>
        <p:spPr bwMode="auto">
          <a:xfrm flipH="1">
            <a:off x="7239000" y="1524000"/>
            <a:ext cx="533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553810" y="49510"/>
            <a:ext cx="2074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0000"/>
                </a:solidFill>
              </a:rPr>
              <a:t>Receptive Field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328</Words>
  <Application>Microsoft Office PowerPoint</Application>
  <PresentationFormat>On-screen Show (4:3)</PresentationFormat>
  <Paragraphs>233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</vt:lpstr>
      <vt:lpstr>Office Theme</vt:lpstr>
      <vt:lpstr>Sensation:  Some Neural Principles</vt:lpstr>
      <vt:lpstr>Sensory Codes</vt:lpstr>
      <vt:lpstr>Sensory Codes</vt:lpstr>
      <vt:lpstr>Sensory Codes</vt:lpstr>
      <vt:lpstr>Sensory Adaptation</vt:lpstr>
      <vt:lpstr>Neural Receptive Fields</vt:lpstr>
      <vt:lpstr>Lateral Inhibition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Center Surround Antagonism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153</cp:revision>
  <cp:lastPrinted>2017-09-16T13:00:22Z</cp:lastPrinted>
  <dcterms:created xsi:type="dcterms:W3CDTF">2014-01-20T19:44:22Z</dcterms:created>
  <dcterms:modified xsi:type="dcterms:W3CDTF">2017-09-16T16:15:40Z</dcterms:modified>
</cp:coreProperties>
</file>