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59" r:id="rId2"/>
    <p:sldId id="331" r:id="rId3"/>
    <p:sldId id="360" r:id="rId4"/>
    <p:sldId id="334" r:id="rId5"/>
    <p:sldId id="358" r:id="rId6"/>
    <p:sldId id="336" r:id="rId7"/>
    <p:sldId id="356" r:id="rId8"/>
    <p:sldId id="335" r:id="rId9"/>
    <p:sldId id="323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1F3589B-5800-44C9-9570-3A6BDF39960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8A2D42-2C61-4490-9DAA-6704693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7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AF7AD34B-5DFA-4B9B-A824-852C24CBFFA9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2D2A5C4-1844-426F-B84A-E936D7BE24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86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988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160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3391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720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778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432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920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46992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0929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4E2C-31E3-4A56-BAB3-9497DD6B9756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69901-A0D2-4C21-AA40-FB8FD21CA2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24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F97D2-49DB-4400-91AD-B19D3F56EA09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B9D91-D9AC-4828-9757-2A7080A5D2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847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4B2B9-7492-4A32-8E33-43E65CD891EE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E8761-2CBC-4818-829D-F75EC6C221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539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bIns="457200"/>
          <a:lstStyle>
            <a:lvl1pPr>
              <a:spcAft>
                <a:spcPts val="1200"/>
              </a:spcAft>
              <a:buFont typeface="Wingdings" pitchFamily="2" charset="2"/>
              <a:buChar char="q"/>
              <a:defRPr/>
            </a:lvl1pPr>
            <a:lvl2pPr>
              <a:spcAft>
                <a:spcPts val="1200"/>
              </a:spcAft>
              <a:buFont typeface="Wingdings" pitchFamily="2" charset="2"/>
              <a:buChar char="q"/>
              <a:defRPr/>
            </a:lvl2pPr>
            <a:lvl3pPr>
              <a:spcAft>
                <a:spcPts val="1200"/>
              </a:spcAft>
              <a:buFont typeface="Wingdings" pitchFamily="2" charset="2"/>
              <a:buChar char="q"/>
              <a:defRPr/>
            </a:lvl3pPr>
            <a:lvl4pPr>
              <a:spcAft>
                <a:spcPts val="1200"/>
              </a:spcAft>
              <a:buFont typeface="Wingdings" pitchFamily="2" charset="2"/>
              <a:buChar char="q"/>
              <a:defRPr/>
            </a:lvl4pPr>
            <a:lvl5pPr>
              <a:spcAft>
                <a:spcPts val="1200"/>
              </a:spcAft>
              <a:buFont typeface="Wingdings" pitchFamily="2" charset="2"/>
              <a:buChar char="q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7347B-E7D1-4F28-9459-721DBDF2B59D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5B8CC-500A-4A89-98D9-164921AA46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05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F7A02-C5C1-40B0-B9BA-0BDC4608BBED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A0B58-CD8D-47DC-9E02-A4AE2C36A1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02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86740-D853-4E55-9955-2042776F0590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DB50B-6769-4C9C-9075-9E459076A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03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EB5F2-BD64-42EA-9D1B-8EC738048AB8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7C97D-D1A8-42DA-9EED-CADB5460D6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47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80B33-102D-4B86-BDFD-8D71F593D380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AEFAD-57F1-48D4-A9F6-6A18AE67A8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40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601FB-1196-4731-BF4A-28ACF67F5B05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87475-80FC-48D5-A523-2386F1704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68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5D79B-3AFE-4DCD-A705-E685AE3A67DA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AAE2E-A54F-4A8D-841A-0B46D3A7BB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03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5BB4F-7C34-45C4-9DA3-C1A099F6E526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352A8-7A3B-4C53-9F0A-D5A2B2EA1F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097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620DFB-D235-4E57-B28D-B88757298C69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9769EF4-C6DD-4F61-ABBA-520DF16AB4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4B5064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9432B"/>
        </a:buClr>
        <a:buFont typeface="Wingdings" panose="05000000000000000000" pitchFamily="2" charset="2"/>
        <a:buChar char="q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48C61"/>
        </a:buClr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96D2B"/>
        </a:buClr>
        <a:buFont typeface="Wingdings" panose="05000000000000000000" pitchFamily="2" charset="2"/>
        <a:buChar char="q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95C54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8700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tatistical_significanc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362200" y="1676400"/>
            <a:ext cx="43396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Statistics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&amp;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Sampling</a:t>
            </a:r>
            <a:endParaRPr lang="en-US" alt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6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Descriptive Statistics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2765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Descriptive Statistics – Numbers that characterize the central tendency and dispersion of a data set.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Central Tendency</a:t>
            </a:r>
          </a:p>
          <a:p>
            <a:pPr lvl="2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Means, Medians, Modes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Dispersion </a:t>
            </a:r>
          </a:p>
          <a:p>
            <a:pPr lvl="2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Standard Deviation – The average extent to which a score departs from the mean</a:t>
            </a: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Inferential Statistics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Inferential Statistics – The process of using samples to draw conclusions (“inferences”) about populations.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Statistical Significance – An effect (i.e., a trend or a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difference-score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) that is unlikely to occur just by chance.</a:t>
            </a:r>
          </a:p>
          <a:p>
            <a:pPr lvl="1"/>
            <a:r>
              <a:rPr lang="en-US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Researchers often use the “5% rule”; Outcomes </a:t>
            </a:r>
            <a:r>
              <a:rPr lang="en-US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that could occur by chance with a probability less </a:t>
            </a:r>
            <a:r>
              <a:rPr lang="en-US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than 5% (p&lt;0.05) are deemed “statistically significant”.</a:t>
            </a:r>
          </a:p>
        </p:txBody>
      </p:sp>
    </p:spTree>
    <p:extLst>
      <p:ext uri="{BB962C8B-B14F-4D97-AF65-F5344CB8AC3E}">
        <p14:creationId xmlns:p14="http://schemas.microsoft.com/office/powerpoint/2010/main" val="221272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Inferential Statistics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dirty="0"/>
              <a:t>Wiki on Statistical </a:t>
            </a:r>
            <a:r>
              <a:rPr lang="en-US" dirty="0" smtClean="0"/>
              <a:t>Significance </a:t>
            </a:r>
            <a:r>
              <a:rPr lang="en-US" sz="1600" dirty="0" smtClean="0">
                <a:hlinkClick r:id="rId3"/>
              </a:rPr>
              <a:t>https</a:t>
            </a:r>
            <a:r>
              <a:rPr lang="en-US" sz="1600" dirty="0">
                <a:hlinkClick r:id="rId3"/>
              </a:rPr>
              <a:t>://en.wikipedia.org/wiki/Statistical_significance</a:t>
            </a:r>
            <a:endParaRPr lang="en-US" sz="1600" dirty="0"/>
          </a:p>
          <a:p>
            <a:endParaRPr lang="en-US" dirty="0" smtClean="0"/>
          </a:p>
          <a:p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2286000" y="207475"/>
            <a:ext cx="50292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https://en.wikipedia.org/wiki/Statistical_significance#/media/File:NormalDist1.96.png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743201"/>
            <a:ext cx="5791200" cy="38646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Inferential Statistics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Type 1 Error – False Positive </a:t>
            </a:r>
            <a:r>
              <a:rPr lang="en-US" altLang="en-US" sz="240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(“False Alarm”)</a:t>
            </a:r>
          </a:p>
          <a:p>
            <a:pPr lvl="1"/>
            <a:r>
              <a:rPr lang="en-US" altLang="en-US" sz="240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Alpha Level = Probability of a Type 1 error</a:t>
            </a:r>
            <a:endParaRPr lang="en-US" altLang="en-US" sz="2400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Type 2 Error – False Negative </a:t>
            </a:r>
            <a:r>
              <a:rPr lang="en-US" altLang="en-US" sz="240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(“Miss”)</a:t>
            </a:r>
          </a:p>
          <a:p>
            <a:pPr lvl="1"/>
            <a:r>
              <a:rPr lang="en-US" altLang="en-US" sz="240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Beta Level = Probability of a Type 2 error</a:t>
            </a:r>
          </a:p>
          <a:p>
            <a:pPr lvl="1"/>
            <a:endParaRPr lang="en-US" altLang="en-US" sz="2400" b="1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marL="457200" lvl="1" indent="0">
              <a:buNone/>
            </a:pPr>
            <a:endParaRPr lang="en-US" altLang="en-US" sz="2400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67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Populations vs Samples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2969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Population – Every member in a group 	of interest.</a:t>
            </a:r>
          </a:p>
          <a:p>
            <a:pPr lvl="2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Example: All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College Students</a:t>
            </a: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Sample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– A sub-set of a population.</a:t>
            </a:r>
          </a:p>
          <a:p>
            <a:pPr lvl="2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Example: Denison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Psychology Students</a:t>
            </a: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2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990600"/>
          </a:xfrm>
        </p:spPr>
        <p:txBody>
          <a:bodyPr/>
          <a:lstStyle/>
          <a:p>
            <a:r>
              <a:rPr lang="en-US" altLang="en-US" u="sng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Populations vs Samples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435" y="1371600"/>
            <a:ext cx="6457530" cy="497376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86436" y="40607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https://commons.wikimedia.org/wiki/File:Simple_random_sampling.PNG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905536" y="6340896"/>
            <a:ext cx="373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Simple Random Sampling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59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Sampling Techniques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30723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b="1" u="sng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Random Sampling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– A technique for selecting a subset of a population; each member of the population has an equal chance of being selected. 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Random Sampling is preferred </a:t>
            </a:r>
          </a:p>
          <a:p>
            <a:r>
              <a:rPr lang="en-US" altLang="en-US" b="1" u="sng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Convenience Sampling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– A technique for selecting a subset of a population; members are selected based on practical matters, like availability. </a:t>
            </a: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253</Words>
  <Application>Microsoft Office PowerPoint</Application>
  <PresentationFormat>On-screen Show (4:3)</PresentationFormat>
  <Paragraphs>44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Wingdings</vt:lpstr>
      <vt:lpstr>Office Theme</vt:lpstr>
      <vt:lpstr>PowerPoint Presentation</vt:lpstr>
      <vt:lpstr>Descriptive Statistics</vt:lpstr>
      <vt:lpstr>Inferential Statistics</vt:lpstr>
      <vt:lpstr>Inferential Statistics</vt:lpstr>
      <vt:lpstr>Inferential Statistics</vt:lpstr>
      <vt:lpstr>Populations vs Samples</vt:lpstr>
      <vt:lpstr>Populations vs Samples</vt:lpstr>
      <vt:lpstr>Sampling Techniques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</dc:creator>
  <cp:lastModifiedBy>Windows User</cp:lastModifiedBy>
  <cp:revision>209</cp:revision>
  <cp:lastPrinted>2017-08-29T18:08:04Z</cp:lastPrinted>
  <dcterms:created xsi:type="dcterms:W3CDTF">2010-04-03T17:12:20Z</dcterms:created>
  <dcterms:modified xsi:type="dcterms:W3CDTF">2017-08-29T19:19:48Z</dcterms:modified>
</cp:coreProperties>
</file>