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53" r:id="rId2"/>
    <p:sldId id="417" r:id="rId3"/>
    <p:sldId id="386" r:id="rId4"/>
    <p:sldId id="418" r:id="rId5"/>
    <p:sldId id="416" r:id="rId6"/>
    <p:sldId id="389" r:id="rId7"/>
    <p:sldId id="458" r:id="rId8"/>
    <p:sldId id="390" r:id="rId9"/>
    <p:sldId id="392" r:id="rId10"/>
    <p:sldId id="393" r:id="rId11"/>
    <p:sldId id="394" r:id="rId12"/>
    <p:sldId id="396" r:id="rId13"/>
    <p:sldId id="397" r:id="rId14"/>
    <p:sldId id="452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2A"/>
    <a:srgbClr val="FBFF00"/>
    <a:srgbClr val="FCFF17"/>
    <a:srgbClr val="575757"/>
    <a:srgbClr val="820D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4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3E4B9F-D4FF-4F80-8422-BB1D64EF6F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78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3581A-93F2-4A0A-AAEC-21D07F2FDD03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49C1E-7DBE-4039-B695-6A4B22755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0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21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072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3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82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38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8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07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38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98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1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8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19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1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49C1E-7DBE-4039-B695-6A4B227550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92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2F178-BD4A-4ACE-B103-B9377CFFD9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5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1CF03D-EC43-48F4-93CB-892EAFDE1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69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8BBD7-139A-4866-BD8F-B58B7C653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7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F86607-3D1C-4BE7-923D-3831BEFF18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66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95E6C-2A21-43B5-9B22-BDAAD8BF6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54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AAC9-D74F-42C5-A57C-AB7EEEEC42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29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405FA-722D-4B13-AF74-E540E2560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52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2D9869-C753-451B-82F6-6E1A3041F1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23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7B63B0-AFBD-4606-9654-23C234152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41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77B57-FA82-4A4D-987C-41F07D9876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15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8437D-9D34-4B32-A084-57FF91A0F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E9E18910-FB2D-4C8C-8436-C20AA2E769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25908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The Facts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of 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Light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8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00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295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716088" y="2438400"/>
            <a:ext cx="5534025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bg1"/>
                </a:solidFill>
              </a:rPr>
              <a:t>“The red’s in the head.”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bg1"/>
                </a:solidFill>
              </a:rPr>
              <a:t>Billy Wooten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What are the evolutionary advantages of being sensitive to electromagnetic energy (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versus, say, acoustic energy)? </a:t>
            </a: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Electromagnetic energy travels quickly, thereby conveying (almost) </a:t>
            </a:r>
            <a:r>
              <a:rPr lang="en-US" altLang="en-US" sz="2400" b="1" i="1" dirty="0" smtClean="0">
                <a:solidFill>
                  <a:schemeClr val="bg1"/>
                </a:solidFill>
              </a:rPr>
              <a:t>immediate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 information about </a:t>
            </a:r>
            <a:r>
              <a:rPr lang="en-US" altLang="en-US" sz="2400" b="1" i="1" dirty="0" smtClean="0">
                <a:solidFill>
                  <a:schemeClr val="bg1"/>
                </a:solidFill>
              </a:rPr>
              <a:t>distant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 objects, food, predators, potential mates, etc..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Electromagnetic energy tends to move in straight lines, thereby preserving information about the </a:t>
            </a:r>
            <a:r>
              <a:rPr lang="en-US" altLang="en-US" sz="2400" b="1" i="1" dirty="0" smtClean="0">
                <a:solidFill>
                  <a:schemeClr val="bg1"/>
                </a:solidFill>
              </a:rPr>
              <a:t>shape 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of objects, food, predators, potential mates, etc..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What are the evolutionary advantages of being sensitive to 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400-700 nanometer wavelengths?</a:t>
            </a: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400-700 nanometer light is 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“bouncy”.  </a:t>
            </a:r>
            <a:endParaRPr lang="en-US" altLang="en-US" sz="2400" b="1" dirty="0" smtClean="0">
              <a:solidFill>
                <a:schemeClr val="bg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dirty="0" smtClean="0">
                <a:solidFill>
                  <a:schemeClr val="bg1"/>
                </a:solidFill>
              </a:rPr>
              <a:t>Unlike </a:t>
            </a:r>
            <a:r>
              <a:rPr lang="en-US" altLang="en-US" sz="2000" b="1" dirty="0" smtClean="0">
                <a:solidFill>
                  <a:schemeClr val="bg1"/>
                </a:solidFill>
              </a:rPr>
              <a:t>longer-wave energy, which passes through many opaque objects, </a:t>
            </a:r>
            <a:r>
              <a:rPr lang="en-US" altLang="en-US" sz="2000" b="1" dirty="0">
                <a:solidFill>
                  <a:schemeClr val="bg1"/>
                </a:solidFill>
              </a:rPr>
              <a:t>400-700 nanometer light </a:t>
            </a:r>
            <a:r>
              <a:rPr lang="en-US" altLang="en-US" sz="2000" b="1" dirty="0" smtClean="0">
                <a:solidFill>
                  <a:schemeClr val="bg1"/>
                </a:solidFill>
              </a:rPr>
              <a:t>can </a:t>
            </a:r>
            <a:r>
              <a:rPr lang="en-US" altLang="en-US" sz="2000" b="1" dirty="0" smtClean="0">
                <a:solidFill>
                  <a:schemeClr val="bg1"/>
                </a:solidFill>
              </a:rPr>
              <a:t>be reflected (‘bounced’) off of objects, making them visible. </a:t>
            </a:r>
            <a:r>
              <a:rPr lang="en-US" altLang="en-US" sz="2000" b="1" dirty="0">
                <a:solidFill>
                  <a:schemeClr val="bg1"/>
                </a:solidFill>
              </a:rPr>
              <a:t>400-700 nanometer light a </a:t>
            </a:r>
            <a:r>
              <a:rPr lang="en-US" altLang="en-US" sz="2000" b="1" dirty="0" smtClean="0">
                <a:solidFill>
                  <a:schemeClr val="bg1"/>
                </a:solidFill>
              </a:rPr>
              <a:t>better messenger.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On our planet, </a:t>
            </a:r>
            <a:r>
              <a:rPr lang="en-US" altLang="en-US" sz="2400" b="1" dirty="0">
                <a:solidFill>
                  <a:schemeClr val="bg1"/>
                </a:solidFill>
              </a:rPr>
              <a:t>400-700 nm light 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is plentiful.  By contrast, shorter-wave energy tends to be absorbed by our atmosphere (i.e., by oxygen and nitrogen), and is less plentiful. 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Summary of evolutionary advantages to using light as the “messenger”.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Plenty </a:t>
            </a:r>
            <a:r>
              <a:rPr lang="en-US" altLang="en-US" sz="2400" b="1" dirty="0" smtClean="0">
                <a:solidFill>
                  <a:schemeClr val="bg1"/>
                </a:solidFill>
              </a:rPr>
              <a:t>fast.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Plenty straight.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Plenty bouncy.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>
                <a:solidFill>
                  <a:schemeClr val="bg1"/>
                </a:solidFill>
              </a:rPr>
              <a:t>And just-plain-old, PLENTY!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963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Light is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electromagnetic (“EM”) radiation.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Light has both </a:t>
            </a:r>
            <a:r>
              <a:rPr lang="en-US" altLang="en-US" sz="2800" b="1" i="1" dirty="0" smtClean="0">
                <a:solidFill>
                  <a:schemeClr val="bg1"/>
                </a:solidFill>
              </a:rPr>
              <a:t>wave-like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and </a:t>
            </a:r>
            <a:r>
              <a:rPr lang="en-US" altLang="en-US" sz="2800" b="1" i="1" dirty="0" smtClean="0">
                <a:solidFill>
                  <a:schemeClr val="bg1"/>
                </a:solidFill>
              </a:rPr>
              <a:t>particle-like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properties.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Let’s consider some different types of waves….</a:t>
            </a: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>
                <a:solidFill>
                  <a:srgbClr val="FBFF00"/>
                </a:solidFill>
              </a:rPr>
              <a:t>Part 1: “The Facts Of Light”</a:t>
            </a:r>
            <a:endParaRPr lang="en-US" altLang="en-US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Let’s “Do the Wave”!            </a:t>
            </a:r>
          </a:p>
          <a:p>
            <a:pPr eaLnBrk="1" hangingPunct="1">
              <a:lnSpc>
                <a:spcPct val="90000"/>
              </a:lnSpc>
            </a:pPr>
            <a:endParaRPr lang="en-US" altLang="en-US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Stadium-Style = Transverse Wave</a:t>
            </a:r>
          </a:p>
          <a:p>
            <a:pPr eaLnBrk="1" hangingPunct="1">
              <a:lnSpc>
                <a:spcPct val="90000"/>
              </a:lnSpc>
            </a:pPr>
            <a:endParaRPr lang="en-US" altLang="en-US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Transverse Wave - A wave in which oscillations are </a:t>
            </a:r>
            <a:r>
              <a:rPr lang="en-US" altLang="en-US" b="1" dirty="0" smtClean="0">
                <a:solidFill>
                  <a:srgbClr val="FBFF00"/>
                </a:solidFill>
              </a:rPr>
              <a:t>perpendicular</a:t>
            </a:r>
            <a:r>
              <a:rPr lang="en-US" altLang="en-US" b="1" dirty="0" smtClean="0">
                <a:solidFill>
                  <a:schemeClr val="bg1"/>
                </a:solidFill>
              </a:rPr>
              <a:t> to the direction the wave travels.</a:t>
            </a:r>
          </a:p>
          <a:p>
            <a:pPr eaLnBrk="1" hangingPunct="1">
              <a:lnSpc>
                <a:spcPct val="90000"/>
              </a:lnSpc>
            </a:pPr>
            <a:endParaRPr lang="en-US" altLang="en-US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Electromagnetic energy is a transverse wave.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Let’s “Do the (other) Wave”!            </a:t>
            </a:r>
          </a:p>
          <a:p>
            <a:pPr eaLnBrk="1" hangingPunct="1">
              <a:lnSpc>
                <a:spcPct val="90000"/>
              </a:lnSpc>
            </a:pPr>
            <a:endParaRPr lang="en-US" altLang="en-US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Geek-Style = Longitudinal Wave</a:t>
            </a:r>
          </a:p>
          <a:p>
            <a:pPr eaLnBrk="1" hangingPunct="1">
              <a:lnSpc>
                <a:spcPct val="90000"/>
              </a:lnSpc>
            </a:pPr>
            <a:endParaRPr lang="en-US" altLang="en-US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Longitudinal Wave - A wave in which oscillations are </a:t>
            </a:r>
            <a:r>
              <a:rPr lang="en-US" altLang="en-US" b="1" dirty="0" smtClean="0">
                <a:solidFill>
                  <a:srgbClr val="FBFF00"/>
                </a:solidFill>
              </a:rPr>
              <a:t>parallel</a:t>
            </a:r>
            <a:r>
              <a:rPr lang="en-US" altLang="en-US" b="1" dirty="0" smtClean="0">
                <a:solidFill>
                  <a:schemeClr val="bg1"/>
                </a:solidFill>
              </a:rPr>
              <a:t> to the direction the wave travels.</a:t>
            </a:r>
          </a:p>
          <a:p>
            <a:pPr eaLnBrk="1" hangingPunct="1">
              <a:lnSpc>
                <a:spcPct val="90000"/>
              </a:lnSpc>
            </a:pPr>
            <a:endParaRPr lang="en-US" altLang="en-US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solidFill>
                  <a:schemeClr val="bg1"/>
                </a:solidFill>
              </a:rPr>
              <a:t>Acoustic energy is a longitudinal wave.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46482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Let’s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consider the </a:t>
            </a:r>
            <a:r>
              <a:rPr lang="en-US" altLang="en-US" sz="2800" b="1" i="1" dirty="0" smtClean="0">
                <a:solidFill>
                  <a:schemeClr val="bg1"/>
                </a:solidFill>
              </a:rPr>
              <a:t>particle-like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properties of light.</a:t>
            </a:r>
          </a:p>
          <a:p>
            <a:pPr eaLnBrk="1" hangingPunct="1"/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The smallest (particle or) unit of light is the photon.</a:t>
            </a:r>
          </a:p>
          <a:p>
            <a:pPr eaLnBrk="1" hangingPunct="1"/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Not all photons are equal!</a:t>
            </a:r>
            <a:endParaRPr lang="en-US" altLang="en-US" sz="2800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Some 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photons oscillate at relatively high rates. These are said to be of high energy.  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High energy photons travel a short distance over the course of each oscillation, so they have short wavelengths.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Short-wave (i.e., high energy) light typically appears blue-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ish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to most humans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.</a:t>
            </a:r>
            <a:endParaRPr lang="en-US" alt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2" y="1600200"/>
            <a:ext cx="9084835" cy="485986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667000" y="118533"/>
            <a:ext cx="403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https://commons.wikimedia.org/wiki/File:EM_spectrum.svg</a:t>
            </a:r>
          </a:p>
        </p:txBody>
      </p:sp>
    </p:spTree>
    <p:extLst>
      <p:ext uri="{BB962C8B-B14F-4D97-AF65-F5344CB8AC3E}">
        <p14:creationId xmlns:p14="http://schemas.microsoft.com/office/powerpoint/2010/main" val="41582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00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BFF00"/>
                </a:solidFill>
              </a:rPr>
              <a:t>“The Facts Of Light”</a:t>
            </a:r>
            <a:endParaRPr lang="en-US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Some photons oscillate at relatively low rates. These are said to be of low energy.  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Low energy photons travel a long distance over the course of each oscillation, so they have long wavelengths.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>
                <a:solidFill>
                  <a:schemeClr val="bg1"/>
                </a:solidFill>
              </a:rPr>
              <a:t>Long-wave (i.e., low energy) light typically appears red-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ish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to most humans.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u="sng" dirty="0" smtClean="0"/>
              <a:t>“The Facts Of Light”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295400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 b="1" dirty="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143000" y="2438400"/>
            <a:ext cx="66802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“The rays are NOT colored.”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Sir Isaac Newton</a:t>
            </a:r>
            <a:endParaRPr lang="en-US" altLang="en-US" sz="4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531</Words>
  <Application>Microsoft Office PowerPoint</Application>
  <PresentationFormat>On-screen Show (4:3)</PresentationFormat>
  <Paragraphs>101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Times</vt:lpstr>
      <vt:lpstr>Blank</vt:lpstr>
      <vt:lpstr>The Facts of  Light</vt:lpstr>
      <vt:lpstr>“The Facts Of Light”</vt:lpstr>
      <vt:lpstr>Part 1: “The Facts Of Light”</vt:lpstr>
      <vt:lpstr>“The Facts Of Light”</vt:lpstr>
      <vt:lpstr>“The Facts Of Light”</vt:lpstr>
      <vt:lpstr>“The Facts Of Light”</vt:lpstr>
      <vt:lpstr>“The Facts Of Light”</vt:lpstr>
      <vt:lpstr>“The Facts Of Light”</vt:lpstr>
      <vt:lpstr>“The Facts Of Light”</vt:lpstr>
      <vt:lpstr>“The Facts Of Light”</vt:lpstr>
      <vt:lpstr>“The Facts Of Light”</vt:lpstr>
      <vt:lpstr>“The Facts Of Light”</vt:lpstr>
      <vt:lpstr>“The Facts Of Light”</vt:lpstr>
      <vt:lpstr>PowerPoint Presentation</vt:lpstr>
    </vt:vector>
  </TitlesOfParts>
  <Company>Computing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name Denison</dc:creator>
  <cp:lastModifiedBy>Windows User</cp:lastModifiedBy>
  <cp:revision>203</cp:revision>
  <cp:lastPrinted>2017-09-17T16:11:51Z</cp:lastPrinted>
  <dcterms:created xsi:type="dcterms:W3CDTF">2001-08-20T15:14:19Z</dcterms:created>
  <dcterms:modified xsi:type="dcterms:W3CDTF">2017-09-17T17:40:44Z</dcterms:modified>
</cp:coreProperties>
</file>