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35" r:id="rId2"/>
    <p:sldId id="332" r:id="rId3"/>
    <p:sldId id="333" r:id="rId4"/>
    <p:sldId id="334" r:id="rId5"/>
    <p:sldId id="330" r:id="rId6"/>
    <p:sldId id="323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3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1F3589B-5800-44C9-9570-3A6BDF39960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98A2D42-2C61-4490-9DAA-67046933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7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AF7AD34B-5DFA-4B9B-A824-852C24CBFFA9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2D2A5C4-1844-426F-B84A-E936D7BE24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03865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4273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402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41519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63117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4241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3446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14E2C-31E3-4A56-BAB3-9497DD6B9756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F69901-A0D2-4C21-AA40-FB8FD21CA2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724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F97D2-49DB-4400-91AD-B19D3F56EA09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B9D91-D9AC-4828-9757-2A7080A5D2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2847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4B2B9-7492-4A32-8E33-43E65CD891EE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E8761-2CBC-4818-829D-F75EC6C221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5398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bIns="457200"/>
          <a:lstStyle>
            <a:lvl1pPr>
              <a:spcAft>
                <a:spcPts val="1200"/>
              </a:spcAft>
              <a:buFont typeface="Wingdings" pitchFamily="2" charset="2"/>
              <a:buChar char="q"/>
              <a:defRPr/>
            </a:lvl1pPr>
            <a:lvl2pPr>
              <a:spcAft>
                <a:spcPts val="1200"/>
              </a:spcAft>
              <a:buFont typeface="Wingdings" pitchFamily="2" charset="2"/>
              <a:buChar char="q"/>
              <a:defRPr/>
            </a:lvl2pPr>
            <a:lvl3pPr>
              <a:spcAft>
                <a:spcPts val="1200"/>
              </a:spcAft>
              <a:buFont typeface="Wingdings" pitchFamily="2" charset="2"/>
              <a:buChar char="q"/>
              <a:defRPr/>
            </a:lvl3pPr>
            <a:lvl4pPr>
              <a:spcAft>
                <a:spcPts val="1200"/>
              </a:spcAft>
              <a:buFont typeface="Wingdings" pitchFamily="2" charset="2"/>
              <a:buChar char="q"/>
              <a:defRPr/>
            </a:lvl4pPr>
            <a:lvl5pPr>
              <a:spcAft>
                <a:spcPts val="1200"/>
              </a:spcAft>
              <a:buFont typeface="Wingdings" pitchFamily="2" charset="2"/>
              <a:buChar char="q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7347B-E7D1-4F28-9459-721DBDF2B59D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55B8CC-500A-4A89-98D9-164921AA46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0597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F7A02-C5C1-40B0-B9BA-0BDC4608BBED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A0B58-CD8D-47DC-9E02-A4AE2C36A1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8028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86740-D853-4E55-9955-2042776F0590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DB50B-6769-4C9C-9075-9E459076AC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503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EB5F2-BD64-42EA-9D1B-8EC738048AB8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57C97D-D1A8-42DA-9EED-CADB5460D6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1476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80B33-102D-4B86-BDFD-8D71F593D380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7AEFAD-57F1-48D4-A9F6-6A18AE67A8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5405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601FB-1196-4731-BF4A-28ACF67F5B05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987475-80FC-48D5-A523-2386F17044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682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5D79B-3AFE-4DCD-A705-E685AE3A67DA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CAAE2E-A54F-4A8D-841A-0B46D3A7BB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5032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5BB4F-7C34-45C4-9DA3-C1A099F6E526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352A8-7A3B-4C53-9F0A-D5A2B2EA1F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6097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E620DFB-D235-4E57-B28D-B88757298C69}" type="datetime1">
              <a:rPr lang="en-US"/>
              <a:pPr>
                <a:defRPr/>
              </a:pPr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9769EF4-C6DD-4F61-ABBA-520DF16AB47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4B5064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9432B"/>
        </a:buClr>
        <a:buFont typeface="Wingdings" panose="05000000000000000000" pitchFamily="2" charset="2"/>
        <a:buChar char="q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48C61"/>
        </a:buClr>
        <a:buFont typeface="Wingdings" panose="05000000000000000000" pitchFamily="2" charset="2"/>
        <a:buChar char="q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96D2B"/>
        </a:buClr>
        <a:buFont typeface="Wingdings" panose="05000000000000000000" pitchFamily="2" charset="2"/>
        <a:buChar char="q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695C54"/>
        </a:buClr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98700"/>
        </a:buClr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Operational_definition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Level_of_measureme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28600" y="762000"/>
            <a:ext cx="8858515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panose="05000000000000000000" pitchFamily="2" charset="2"/>
              <a:buChar char="q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dirty="0" smtClean="0">
                <a:solidFill>
                  <a:srgbClr val="FF0000"/>
                </a:solidFill>
              </a:rPr>
              <a:t>Variables,</a:t>
            </a:r>
            <a:endParaRPr lang="en-US" altLang="en-US" sz="6000" b="1" dirty="0">
              <a:solidFill>
                <a:srgbClr val="FF0000"/>
              </a:solidFill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dirty="0" smtClean="0">
                <a:solidFill>
                  <a:srgbClr val="FF0000"/>
                </a:solidFill>
              </a:rPr>
              <a:t>Operational Definitions,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dirty="0" smtClean="0">
                <a:solidFill>
                  <a:srgbClr val="FF0000"/>
                </a:solidFill>
              </a:rPr>
              <a:t>&amp;</a:t>
            </a:r>
            <a:br>
              <a:rPr lang="en-US" altLang="en-US" sz="6000" b="1" dirty="0" smtClean="0">
                <a:solidFill>
                  <a:srgbClr val="FF0000"/>
                </a:solidFill>
              </a:rPr>
            </a:br>
            <a:r>
              <a:rPr lang="en-US" altLang="en-US" sz="6000" b="1" dirty="0" smtClean="0">
                <a:solidFill>
                  <a:srgbClr val="FF0000"/>
                </a:solidFill>
              </a:rPr>
              <a:t>Measurement Levels</a:t>
            </a:r>
            <a:endParaRPr lang="en-US" altLang="en-US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9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Variables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24579" name="Content Placeholder 3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4754563"/>
          </a:xfrm>
        </p:spPr>
        <p:txBody>
          <a:bodyPr/>
          <a:lstStyle/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Variable – An entity that can assume 	different values.</a:t>
            </a:r>
          </a:p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Dependent Variable – What we measure.</a:t>
            </a:r>
          </a:p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Independent Variable – The variable 	whose effect we seek to know. 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This is often the variable that the experimenter manipulates. </a:t>
            </a:r>
          </a:p>
          <a:p>
            <a:endParaRPr lang="en-US" altLang="en-US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Operational Definitions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25603" name="Content Placeholder 3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altLang="en-US" sz="2800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Operational Definition – A statement that specifies the </a:t>
            </a:r>
            <a:r>
              <a:rPr lang="en-US" altLang="en-US" sz="2800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procedures (the “operations”) </a:t>
            </a:r>
            <a:r>
              <a:rPr lang="en-US" altLang="en-US" sz="2800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used to measure a variable.</a:t>
            </a:r>
          </a:p>
          <a:p>
            <a:r>
              <a:rPr lang="en-US" altLang="en-US" sz="2000" b="1" dirty="0" smtClean="0">
                <a:solidFill>
                  <a:srgbClr val="0000FF"/>
                </a:solidFill>
                <a:ea typeface="ＭＳ Ｐゴシック" panose="020B0600070205080204" pitchFamily="34" charset="-128"/>
                <a:hlinkClick r:id="rId3"/>
              </a:rPr>
              <a:t>http://en.wikipedia.org/wiki/Operational_definition</a:t>
            </a:r>
            <a:endParaRPr lang="en-US" altLang="en-US" sz="2000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Practice: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Operationally define…	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Depression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Physical Attractiveness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Intelligence</a:t>
            </a:r>
          </a:p>
          <a:p>
            <a:endParaRPr lang="en-US" altLang="en-US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Operational Definitions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295400"/>
            <a:ext cx="7315200" cy="5486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590800" y="228600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>
                <a:solidFill>
                  <a:schemeClr val="bg1">
                    <a:lumMod val="85000"/>
                  </a:schemeClr>
                </a:solidFill>
              </a:rPr>
              <a:t>https://commons.wikimedia.org/wiki/File:Chimpanzee_and_stick.jpg</a:t>
            </a:r>
          </a:p>
        </p:txBody>
      </p:sp>
    </p:spTree>
    <p:extLst>
      <p:ext uri="{BB962C8B-B14F-4D97-AF65-F5344CB8AC3E}">
        <p14:creationId xmlns:p14="http://schemas.microsoft.com/office/powerpoint/2010/main" val="206125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Levels of Measurement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26627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Nominal (categorical) Scale </a:t>
            </a:r>
            <a:r>
              <a:rPr lang="en-US" altLang="en-US" sz="1600" b="1" dirty="0" smtClean="0">
                <a:ea typeface="ＭＳ Ｐゴシック" panose="020B0600070205080204" pitchFamily="34" charset="-128"/>
              </a:rPr>
              <a:t>least precise</a:t>
            </a:r>
            <a:endParaRPr lang="en-US" altLang="en-US" b="1" dirty="0" smtClean="0">
              <a:ea typeface="ＭＳ Ｐゴシック" panose="020B0600070205080204" pitchFamily="34" charset="-128"/>
            </a:endParaRPr>
          </a:p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Ordinal (rank) Scale</a:t>
            </a:r>
          </a:p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Interval Scale </a:t>
            </a:r>
          </a:p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Ratio Scale </a:t>
            </a:r>
            <a:r>
              <a:rPr lang="en-US" altLang="en-US" sz="1600" b="1" dirty="0" smtClean="0">
                <a:ea typeface="ＭＳ Ｐゴシック" panose="020B0600070205080204" pitchFamily="34" charset="-128"/>
              </a:rPr>
              <a:t>most precise</a:t>
            </a:r>
            <a:endParaRPr lang="en-US" altLang="en-US" sz="1600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r>
              <a:rPr lang="en-US" altLang="en-US" sz="2000" b="1" dirty="0" smtClean="0">
                <a:solidFill>
                  <a:srgbClr val="0000FF"/>
                </a:solidFill>
                <a:ea typeface="ＭＳ Ｐゴシック" panose="020B0600070205080204" pitchFamily="34" charset="-128"/>
                <a:hlinkClick r:id="rId3"/>
              </a:rPr>
              <a:t>http://en.wikipedia.org/wiki/Level_of_measurement</a:t>
            </a:r>
            <a:endParaRPr lang="en-US" altLang="en-US" sz="2000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endParaRPr lang="en-US" altLang="en-US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endParaRPr lang="en-US" altLang="en-US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1175</TotalTime>
  <Words>80</Words>
  <Application>Microsoft Office PowerPoint</Application>
  <PresentationFormat>On-screen Show (4:3)</PresentationFormat>
  <Paragraphs>29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Wingdings</vt:lpstr>
      <vt:lpstr>Office Theme</vt:lpstr>
      <vt:lpstr>PowerPoint Presentation</vt:lpstr>
      <vt:lpstr>Variables</vt:lpstr>
      <vt:lpstr>Operational Definitions</vt:lpstr>
      <vt:lpstr>Operational Definitions</vt:lpstr>
      <vt:lpstr>Levels of Measurement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</dc:creator>
  <cp:lastModifiedBy>Windows User</cp:lastModifiedBy>
  <cp:revision>205</cp:revision>
  <cp:lastPrinted>2017-08-28T17:34:19Z</cp:lastPrinted>
  <dcterms:created xsi:type="dcterms:W3CDTF">2010-04-03T17:12:20Z</dcterms:created>
  <dcterms:modified xsi:type="dcterms:W3CDTF">2017-08-29T13:50:26Z</dcterms:modified>
</cp:coreProperties>
</file>