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5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4" r:id="rId10"/>
    <p:sldId id="441" r:id="rId11"/>
    <p:sldId id="451" r:id="rId12"/>
    <p:sldId id="440" r:id="rId13"/>
    <p:sldId id="439" r:id="rId14"/>
    <p:sldId id="454" r:id="rId15"/>
    <p:sldId id="453" r:id="rId16"/>
    <p:sldId id="436" r:id="rId17"/>
    <p:sldId id="445" r:id="rId18"/>
    <p:sldId id="442" r:id="rId19"/>
    <p:sldId id="444" r:id="rId20"/>
    <p:sldId id="446" r:id="rId21"/>
    <p:sldId id="443" r:id="rId22"/>
    <p:sldId id="452" r:id="rId23"/>
    <p:sldId id="45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2A"/>
    <a:srgbClr val="FBFF00"/>
    <a:srgbClr val="FCFF17"/>
    <a:srgbClr val="575757"/>
    <a:srgbClr val="82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3E4B9F-D4FF-4F80-8422-BB1D64EF6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78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A10B-E43C-4EC2-9633-F3A95BEC0923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D813-1CD1-4317-AC6D-3F2D0935D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7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5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3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6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5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D813-1CD1-4317-AC6D-3F2D0935D8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2F178-BD4A-4ACE-B103-B9377CFFD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CF03D-EC43-48F4-93CB-892EAFDE1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8BBD7-139A-4866-BD8F-B58B7C65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7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86607-3D1C-4BE7-923D-3831BEFF1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6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95E6C-2A21-43B5-9B22-BDAAD8BF6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8AAC9-D74F-42C5-A57C-AB7EEEEC4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29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405FA-722D-4B13-AF74-E540E2560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52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D9869-C753-451B-82F6-6E1A3041F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B63B0-AFBD-4606-9654-23C234152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1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7B57-FA82-4A4D-987C-41F07D987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8437D-9D34-4B32-A084-57FF91A0F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9E18910-FB2D-4C8C-8436-C20AA2E769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hotoreceptor_ce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lausen_0284_CranialNerves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File:ERP_-_optic_cabling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Spherical_pressure_waves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Blausen_0388_EyeAnatomy_01.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lausen_0284_CranialNerves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Vision 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&amp;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Hearing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Photoreceptors</a:t>
            </a:r>
            <a:endParaRPr lang="en-US" altLang="en-US" sz="4800" smtClean="0"/>
          </a:p>
        </p:txBody>
      </p:sp>
      <p:pic>
        <p:nvPicPr>
          <p:cNvPr id="29699" name="Picture 2" descr="File:Anatomy and physiology of animals A rod and cone from the ret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4138"/>
            <a:ext cx="2933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1261620" y="5562600"/>
            <a:ext cx="68938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Cones provide </a:t>
            </a:r>
            <a:r>
              <a:rPr lang="en-US" altLang="en-US" sz="3200" dirty="0" smtClean="0"/>
              <a:t>color vision. Rods don’t.</a:t>
            </a:r>
            <a:endParaRPr lang="en-US" altLang="en-US" sz="3200" dirty="0"/>
          </a:p>
          <a:p>
            <a:pPr algn="ctr"/>
            <a:r>
              <a:rPr lang="en-US" altLang="en-US" sz="1800" dirty="0">
                <a:hlinkClick r:id="rId4"/>
              </a:rPr>
              <a:t>http://en.wikipedia.org/wiki/Photoreceptor_cell</a:t>
            </a:r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898525" y="152400"/>
            <a:ext cx="762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http://commons.wikimedia.org/wiki/File:Anatomy_and_physiology_of_animals_A_rod_and_cone_from_the_retina.jpg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BFF00"/>
                </a:solidFill>
              </a:rPr>
              <a:t>Photoreceptors: Cones</a:t>
            </a:r>
            <a:endParaRPr lang="en-US" altLang="en-US" sz="4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353972" cy="4048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1778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https://commons.wikimedia.org/wiki/File:Cones_SMJ2_E.svg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5105" y="5867400"/>
            <a:ext cx="5037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Wavelength of Light (in Nanometers)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9442" y="3545829"/>
            <a:ext cx="276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Relative Sensitivity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Cranial Nerves</a:t>
            </a:r>
            <a:endParaRPr lang="en-US" altLang="en-US" sz="4800" smtClean="0"/>
          </a:p>
        </p:txBody>
      </p:sp>
      <p:pic>
        <p:nvPicPr>
          <p:cNvPr id="31747" name="Picture 2" descr="File:Blausen 0284 CranialNer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hlinkClick r:id="rId4"/>
              </a:rPr>
              <a:t>http://commons.wikimedia.org/wiki/File:Blausen_0284_CranialNerves.png</a:t>
            </a:r>
            <a:endParaRPr lang="en-US" altLang="en-US" sz="1200"/>
          </a:p>
          <a:p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Optic Inversion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“Left goes to right”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The left visual field projects to the right side of each retina.</a:t>
            </a:r>
          </a:p>
          <a:p>
            <a:pPr lvl="1"/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“Right </a:t>
            </a:r>
            <a:r>
              <a:rPr lang="en-US" b="1" dirty="0">
                <a:solidFill>
                  <a:srgbClr val="FFFF00"/>
                </a:solidFill>
              </a:rPr>
              <a:t>goes to l</a:t>
            </a:r>
            <a:r>
              <a:rPr lang="en-US" b="1" dirty="0" smtClean="0">
                <a:solidFill>
                  <a:srgbClr val="FFFF00"/>
                </a:solidFill>
              </a:rPr>
              <a:t>eft”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right visual field </a:t>
            </a:r>
            <a:r>
              <a:rPr lang="en-US" b="1" dirty="0">
                <a:solidFill>
                  <a:srgbClr val="FFFF00"/>
                </a:solidFill>
              </a:rPr>
              <a:t>projects to the </a:t>
            </a:r>
            <a:r>
              <a:rPr lang="en-US" b="1" dirty="0" smtClean="0">
                <a:solidFill>
                  <a:srgbClr val="FFFF00"/>
                </a:solidFill>
              </a:rPr>
              <a:t>left </a:t>
            </a:r>
            <a:r>
              <a:rPr lang="en-US" b="1" dirty="0">
                <a:solidFill>
                  <a:srgbClr val="FFFF00"/>
                </a:solidFill>
              </a:rPr>
              <a:t>side of each retina.</a:t>
            </a:r>
          </a:p>
          <a:p>
            <a:pPr lvl="1"/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“Top goes to bottom”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Optic Inversion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“Top goes to bottom”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The upper visual </a:t>
            </a:r>
            <a:r>
              <a:rPr lang="en-US" b="1" dirty="0">
                <a:solidFill>
                  <a:srgbClr val="FFFF00"/>
                </a:solidFill>
              </a:rPr>
              <a:t>f</a:t>
            </a:r>
            <a:r>
              <a:rPr lang="en-US" b="1" dirty="0" smtClean="0">
                <a:solidFill>
                  <a:srgbClr val="FFFF00"/>
                </a:solidFill>
              </a:rPr>
              <a:t>ield projects to the lower portion of each retina.</a:t>
            </a:r>
          </a:p>
          <a:p>
            <a:pPr lvl="1"/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“Bottom </a:t>
            </a:r>
            <a:r>
              <a:rPr lang="en-US" b="1" dirty="0">
                <a:solidFill>
                  <a:srgbClr val="FFFF00"/>
                </a:solidFill>
              </a:rPr>
              <a:t>goes to </a:t>
            </a:r>
            <a:r>
              <a:rPr lang="en-US" b="1" dirty="0" smtClean="0">
                <a:solidFill>
                  <a:srgbClr val="FFFF00"/>
                </a:solidFill>
              </a:rPr>
              <a:t>top”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lower visual field projects </a:t>
            </a:r>
            <a:r>
              <a:rPr lang="en-US" b="1" dirty="0">
                <a:solidFill>
                  <a:srgbClr val="FFFF00"/>
                </a:solidFill>
              </a:rPr>
              <a:t>to the </a:t>
            </a:r>
            <a:r>
              <a:rPr lang="en-US" b="1" dirty="0" smtClean="0">
                <a:solidFill>
                  <a:srgbClr val="FFFF00"/>
                </a:solidFill>
              </a:rPr>
              <a:t>upper portion </a:t>
            </a:r>
            <a:r>
              <a:rPr lang="en-US" b="1" dirty="0">
                <a:solidFill>
                  <a:srgbClr val="FFFF00"/>
                </a:solidFill>
              </a:rPr>
              <a:t>of each retina.</a:t>
            </a:r>
          </a:p>
          <a:p>
            <a:pPr lvl="1"/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“Top goes to bottom”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362200" y="228600"/>
            <a:ext cx="4264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BFF00"/>
                </a:solidFill>
              </a:rPr>
              <a:t>LGN Projections</a:t>
            </a: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32771" name="Picture 2" descr="File:ERP - optic cab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990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2667000" y="904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hlinkClick r:id="rId4"/>
              </a:rPr>
              <a:t>http://en.wikipedia.org/wiki/File:ERP_-_optic_cabling.jpg</a:t>
            </a:r>
            <a:endParaRPr lang="en-US" altLang="en-US" sz="1200">
              <a:solidFill>
                <a:srgbClr val="FF0000"/>
              </a:solidFill>
            </a:endParaRPr>
          </a:p>
          <a:p>
            <a:endParaRPr lang="en-US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 b="1" dirty="0" smtClean="0">
                <a:solidFill>
                  <a:srgbClr val="FBFF00"/>
                </a:solidFill>
              </a:rPr>
              <a:t>Hearing</a:t>
            </a:r>
            <a:endParaRPr lang="en-US" altLang="en-US" sz="9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tx1"/>
                </a:solidFill>
              </a:rPr>
              <a:t>Longitudinal Wave</a:t>
            </a:r>
            <a:endParaRPr lang="en-US" altLang="en-US" sz="4800" smtClean="0">
              <a:solidFill>
                <a:schemeClr val="tx1"/>
              </a:solidFill>
            </a:endParaRPr>
          </a:p>
        </p:txBody>
      </p:sp>
      <p:pic>
        <p:nvPicPr>
          <p:cNvPr id="34819" name="Picture 2" descr="File:Onde compression impulsion 1d 30 pet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8725"/>
            <a:ext cx="2905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1981200" y="265113"/>
            <a:ext cx="556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http://en.wikipedia.org/wiki/File:Onde_compression_impulsion_1d_30_petit.gif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tx1"/>
                </a:solidFill>
              </a:rPr>
              <a:t>Sound Waves</a:t>
            </a:r>
            <a:endParaRPr lang="en-US" altLang="en-US" sz="4800" smtClean="0">
              <a:solidFill>
                <a:schemeClr val="tx1"/>
              </a:solidFill>
            </a:endParaRPr>
          </a:p>
        </p:txBody>
      </p:sp>
      <p:pic>
        <p:nvPicPr>
          <p:cNvPr id="35843" name="Picture 6" descr="File:Spherical pressure wav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667000" y="15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hlinkClick r:id="rId4"/>
              </a:rPr>
              <a:t>http://en.wikipedia.org/wiki/File:Spherical_pressure_waves.gif</a:t>
            </a:r>
            <a:endParaRPr lang="en-US" altLang="en-US" sz="1200">
              <a:solidFill>
                <a:schemeClr val="tx1"/>
              </a:solidFill>
            </a:endParaRPr>
          </a:p>
          <a:p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tx1"/>
                </a:solidFill>
              </a:rPr>
              <a:t>The Stimulus for Hearing</a:t>
            </a:r>
            <a:endParaRPr lang="en-US" altLang="en-US" sz="4800" smtClean="0">
              <a:solidFill>
                <a:schemeClr val="tx1"/>
              </a:solidFill>
            </a:endParaRP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Loudness – the psychological correlate of acoustic intensity.</a:t>
            </a:r>
          </a:p>
          <a:p>
            <a:pPr lvl="1"/>
            <a:r>
              <a:rPr lang="en-US" altLang="en-US" dirty="0" smtClean="0"/>
              <a:t>Measured in Decibels 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Pitch – The psychological correlate of frequency</a:t>
            </a:r>
          </a:p>
          <a:p>
            <a:pPr lvl="1"/>
            <a:r>
              <a:rPr lang="en-US" altLang="en-US" dirty="0" smtClean="0"/>
              <a:t>Measured in Hz (cycles per second)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121400" y="1495425"/>
            <a:ext cx="2800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The eye is said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to have two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optical components: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2A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The Cornea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2A"/>
                </a:solidFill>
              </a:rPr>
              <a:t>The Lens</a:t>
            </a:r>
          </a:p>
        </p:txBody>
      </p:sp>
      <p:pic>
        <p:nvPicPr>
          <p:cNvPr id="18436" name="Picture 6" descr="File:Blausen 0388 EyeAnatomy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0825"/>
            <a:ext cx="566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1530350" y="254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>
                <a:hlinkClick r:id="rId4"/>
              </a:rPr>
              <a:t>http://en.wikipedia.org/wiki/File:Blausen_0388_EyeAnatomy_01.png</a:t>
            </a:r>
            <a:endParaRPr lang="en-US" altLang="en-US" sz="1600"/>
          </a:p>
          <a:p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tx1"/>
                </a:solidFill>
              </a:rPr>
              <a:t>Sound Localization</a:t>
            </a:r>
            <a:endParaRPr lang="en-US" altLang="en-US" sz="4800" smtClean="0">
              <a:solidFill>
                <a:schemeClr val="tx1"/>
              </a:solidFill>
            </a:endParaRPr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Interaural</a:t>
            </a:r>
            <a:r>
              <a:rPr lang="en-US" altLang="en-US" dirty="0" smtClean="0"/>
              <a:t> Intensity Differences </a:t>
            </a:r>
          </a:p>
          <a:p>
            <a:pPr lvl="1"/>
            <a:r>
              <a:rPr lang="en-US" altLang="en-US" dirty="0" smtClean="0"/>
              <a:t>Acoustic energy is greater at the ear nearest to the distal stimulus.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Interaural</a:t>
            </a:r>
            <a:r>
              <a:rPr lang="en-US" altLang="en-US" dirty="0" smtClean="0"/>
              <a:t> Time Differences</a:t>
            </a:r>
          </a:p>
          <a:p>
            <a:pPr lvl="1"/>
            <a:r>
              <a:rPr lang="en-US" altLang="en-US" dirty="0" smtClean="0"/>
              <a:t>Acoustic energy arrives first at the ear nearest to the distal stimulus.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tx1"/>
                </a:solidFill>
              </a:rPr>
              <a:t>The Human Ear</a:t>
            </a:r>
            <a:endParaRPr lang="en-US" altLang="en-US" sz="480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362200" y="30163"/>
            <a:ext cx="502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http://en.wikipedia.org/wiki/File:Anatomy_of_the_Human_Ear.svg</a:t>
            </a:r>
          </a:p>
        </p:txBody>
      </p:sp>
      <p:pic>
        <p:nvPicPr>
          <p:cNvPr id="38916" name="Picture 4" descr="File:Anatomy of the Human E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6046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Cranial Nerves</a:t>
            </a:r>
            <a:endParaRPr lang="en-US" altLang="en-US" sz="4800" smtClean="0"/>
          </a:p>
        </p:txBody>
      </p:sp>
      <p:pic>
        <p:nvPicPr>
          <p:cNvPr id="31747" name="Picture 2" descr="File:Blausen 0284 CranialNer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>
                <a:hlinkClick r:id="rId4"/>
              </a:rPr>
              <a:t>http://commons.wikimedia.org/wiki/File:Blausen_0284_CranialNerves.png</a:t>
            </a:r>
            <a:endParaRPr lang="en-US" altLang="en-US" sz="1200"/>
          </a:p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614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  <a:endParaRPr lang="en-US" altLang="en-US" sz="4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3733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Image formation on the retina depends on the cornea.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The cornea refracts (or “bends”) light. That is, it changes the direction of light entering the eye.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Because the cornea is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convex,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it makes incoming light rays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converge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to a focal point.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The refractive power of the cornea, or any other optical device, is measured in diopters (40 for the cornea).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1752600" lvl="3" indent="-381000" eaLnBrk="1" hangingPunct="1">
              <a:lnSpc>
                <a:spcPct val="90000"/>
              </a:lnSpc>
            </a:pPr>
            <a:endParaRPr lang="en-US" altLang="en-US" sz="1600" b="1" dirty="0" smtClean="0">
              <a:solidFill>
                <a:schemeClr val="bg1"/>
              </a:solidFill>
            </a:endParaRPr>
          </a:p>
          <a:p>
            <a:pPr marL="1752600" lvl="3" indent="-381000" eaLnBrk="1" hangingPunct="1">
              <a:lnSpc>
                <a:spcPct val="90000"/>
              </a:lnSpc>
            </a:pPr>
            <a:endParaRPr lang="en-US" alt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127125" y="1417638"/>
            <a:ext cx="67135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Diopter  =   1  /  focal length in meters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Focal length is the distance from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optical device, to the focal point.</a:t>
            </a:r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2819400" y="4114800"/>
            <a:ext cx="457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048000" y="41148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V="1">
            <a:off x="3048000" y="48768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3276600" y="4876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3276600" y="4495800"/>
            <a:ext cx="1828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3276600" y="4876800"/>
            <a:ext cx="1752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>
            <a:off x="2133600" y="41148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 flipH="1">
            <a:off x="2133600" y="56388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>
            <a:off x="2133600" y="44958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 flipH="1">
            <a:off x="2133600" y="48768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>
            <a:off x="2133600" y="52578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5105400" y="4648200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Focal Point</a:t>
            </a: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3276600" y="6096000"/>
            <a:ext cx="161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Focal Length</a:t>
            </a: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3200400" y="60198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  <a:endParaRPr lang="en-US" altLang="en-US" sz="4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Image formation on the retina also depends on the crystalline lens.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Unlike the cornea, the crystalline lens can change shape, providing additional optical power of 10 to 30 diopters. This variability in the lens’ shape is called accommodation.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</a:rPr>
              <a:t>Together, the cornea and the lens provide refraction ranging from 50 and 70 diopters --at least in healthy, young eyes.</a:t>
            </a:r>
          </a:p>
          <a:p>
            <a:pPr marL="1752600" lvl="3" indent="-381000" eaLnBrk="1" hangingPunct="1">
              <a:lnSpc>
                <a:spcPct val="90000"/>
              </a:lnSpc>
            </a:pPr>
            <a:endParaRPr lang="en-US" alt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6950" y="1371600"/>
            <a:ext cx="7431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Myopic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Near-sighted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The eye ball is “too long”,  given the refraction. 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819400" y="3657600"/>
            <a:ext cx="457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048000" y="36576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048000" y="44196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276600" y="44196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276600" y="4038600"/>
            <a:ext cx="1828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3276600" y="4419600"/>
            <a:ext cx="1752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2133600" y="3657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133600" y="5181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133600" y="4038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2133600" y="4419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2133600" y="4800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6172200" y="53340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Retina</a:t>
            </a: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5791200" y="3505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21"/>
          <p:cNvSpPr>
            <a:spLocks noChangeShapeType="1"/>
          </p:cNvSpPr>
          <p:nvPr/>
        </p:nvSpPr>
        <p:spPr bwMode="auto">
          <a:xfrm flipH="1" flipV="1">
            <a:off x="5867400" y="5257800"/>
            <a:ext cx="3810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Text Box 22"/>
          <p:cNvSpPr txBox="1">
            <a:spLocks noChangeArrowheads="1"/>
          </p:cNvSpPr>
          <p:nvPr/>
        </p:nvSpPr>
        <p:spPr bwMode="auto">
          <a:xfrm>
            <a:off x="1447800" y="6096000"/>
            <a:ext cx="6443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Can be corrected with a concave “-” lens.</a:t>
            </a:r>
            <a:endParaRPr lang="en-US" alt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0275" y="1371600"/>
            <a:ext cx="756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Hyperopic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Far-sighted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The eye ball is “too short”,  given the refraction. 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819400" y="3657600"/>
            <a:ext cx="457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48000" y="36576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3048000" y="4419600"/>
            <a:ext cx="2057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276600" y="44196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276600" y="4038600"/>
            <a:ext cx="1828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276600" y="4419600"/>
            <a:ext cx="1752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2133600" y="3657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2133600" y="5181600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2133600" y="4038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2133600" y="4419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2133600" y="48006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76800" y="53340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Retina</a:t>
            </a: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495800" y="3505200"/>
            <a:ext cx="0" cy="1828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 flipV="1">
            <a:off x="4572000" y="5257800"/>
            <a:ext cx="3810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447800" y="6096000"/>
            <a:ext cx="6370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Can be corrected with a convex “+” lens.</a:t>
            </a:r>
            <a:endParaRPr lang="en-US" alt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9938" y="1219200"/>
            <a:ext cx="7926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Presbyopic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“Old Sight”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Caused by sclerosis (hardening) of crystalline lens,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i.e., reduced refraction. 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533400" y="4021138"/>
            <a:ext cx="82089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Corrected with bifocals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Reading is corrected with a strong convex lens.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Distance can be corrected with a weaker convex lens.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rgbClr val="FBFF00"/>
                </a:solidFill>
              </a:rPr>
              <a:t>The Eye &amp; Physiological Optics</a:t>
            </a:r>
            <a:endParaRPr lang="en-US" altLang="en-US" sz="4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1534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“blind spot” is a perceptual phenomenon that arises from the optic disc (an anatomical structure on the nasal side of each retina). </a:t>
            </a:r>
          </a:p>
          <a:p>
            <a:pPr marL="609600" indent="-6096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588</Words>
  <Application>Microsoft Office PowerPoint</Application>
  <PresentationFormat>On-screen Show (4:3)</PresentationFormat>
  <Paragraphs>134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Times</vt:lpstr>
      <vt:lpstr>Blank</vt:lpstr>
      <vt:lpstr>Vision  &amp; Hearing</vt:lpstr>
      <vt:lpstr>The Eye &amp; Physiological Optics</vt:lpstr>
      <vt:lpstr>The Eye &amp; Physiological Optics</vt:lpstr>
      <vt:lpstr>The Eye &amp; Physiological Optics</vt:lpstr>
      <vt:lpstr>The Eye &amp; Physiological Optics</vt:lpstr>
      <vt:lpstr>The Eye &amp; Physiological Optics</vt:lpstr>
      <vt:lpstr>The Eye &amp; Physiological Optics</vt:lpstr>
      <vt:lpstr>The Eye &amp; Physiological Optics</vt:lpstr>
      <vt:lpstr>The Eye &amp; Physiological Optics</vt:lpstr>
      <vt:lpstr>Photoreceptors</vt:lpstr>
      <vt:lpstr>Photoreceptors: Cones</vt:lpstr>
      <vt:lpstr>Cranial Nerves</vt:lpstr>
      <vt:lpstr>Optic Inversion</vt:lpstr>
      <vt:lpstr>Optic Inversion</vt:lpstr>
      <vt:lpstr>PowerPoint Presentation</vt:lpstr>
      <vt:lpstr>Hearing</vt:lpstr>
      <vt:lpstr>Longitudinal Wave</vt:lpstr>
      <vt:lpstr>Sound Waves</vt:lpstr>
      <vt:lpstr>The Stimulus for Hearing</vt:lpstr>
      <vt:lpstr>Sound Localization</vt:lpstr>
      <vt:lpstr>The Human Ear</vt:lpstr>
      <vt:lpstr>Cranial Nerves</vt:lpstr>
      <vt:lpstr>PowerPoint Presentation</vt:lpstr>
    </vt:vector>
  </TitlesOfParts>
  <Company>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Denison</dc:creator>
  <cp:lastModifiedBy>Windows User</cp:lastModifiedBy>
  <cp:revision>199</cp:revision>
  <cp:lastPrinted>2003-09-14T18:05:59Z</cp:lastPrinted>
  <dcterms:created xsi:type="dcterms:W3CDTF">2001-08-20T15:14:19Z</dcterms:created>
  <dcterms:modified xsi:type="dcterms:W3CDTF">2017-09-16T23:12:29Z</dcterms:modified>
</cp:coreProperties>
</file>