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301" r:id="rId3"/>
    <p:sldId id="303" r:id="rId4"/>
    <p:sldId id="297" r:id="rId5"/>
    <p:sldId id="299" r:id="rId6"/>
    <p:sldId id="307" r:id="rId7"/>
    <p:sldId id="308" r:id="rId8"/>
    <p:sldId id="264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1003BEE-2861-4BE4-8518-62A8123055A0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4550769-BC72-464A-8CB6-4EC303855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233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9549A76-1274-48EA-8191-BC25CEA50D8B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148300-6706-4A79-8CB1-F132AAA24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45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48300-6706-4A79-8CB1-F132AAA244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59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48300-6706-4A79-8CB1-F132AAA244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697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48300-6706-4A79-8CB1-F132AAA244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01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48300-6706-4A79-8CB1-F132AAA2449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59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48300-6706-4A79-8CB1-F132AAA2449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288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48300-6706-4A79-8CB1-F132AAA2449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89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48300-6706-4A79-8CB1-F132AAA2449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96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pubmed/26162104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pubmed/26162104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pa.org/pubs/journals/features/edu-a0037478.pdf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6"/>
          <p:cNvSpPr txBox="1">
            <a:spLocks noChangeArrowheads="1"/>
          </p:cNvSpPr>
          <p:nvPr/>
        </p:nvSpPr>
        <p:spPr bwMode="auto">
          <a:xfrm>
            <a:off x="852811" y="1143000"/>
            <a:ext cx="7452681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charset="2"/>
              <a:buChar char="q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charset="2"/>
              <a:buChar char="q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charset="2"/>
              <a:buChar char="q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Why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Psychology Matters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To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College Students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78067" y="5486400"/>
            <a:ext cx="44021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0000FF"/>
                </a:solidFill>
              </a:rPr>
              <a:t>Learning Styles</a:t>
            </a:r>
            <a:endParaRPr lang="en-US" sz="5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11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Learning Styles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0000FF"/>
                </a:solidFill>
                <a:effectLst/>
              </a:rPr>
              <a:t>Learning Styles – An approach for explaining 			</a:t>
            </a:r>
            <a:r>
              <a:rPr lang="en-US" dirty="0">
                <a:solidFill>
                  <a:srgbClr val="0000FF"/>
                </a:solidFill>
              </a:rPr>
              <a:t>	</a:t>
            </a:r>
            <a:r>
              <a:rPr lang="en-US" dirty="0" smtClean="0">
                <a:solidFill>
                  <a:srgbClr val="0000FF"/>
                </a:solidFill>
              </a:rPr>
              <a:t>individual </a:t>
            </a:r>
            <a:r>
              <a:rPr lang="en-US" dirty="0">
                <a:solidFill>
                  <a:srgbClr val="0000FF"/>
                </a:solidFill>
              </a:rPr>
              <a:t>differences </a:t>
            </a:r>
            <a:r>
              <a:rPr lang="en-US" dirty="0" smtClean="0">
                <a:solidFill>
                  <a:srgbClr val="0000FF"/>
                </a:solidFill>
                <a:effectLst/>
              </a:rPr>
              <a:t>in learning.</a:t>
            </a:r>
          </a:p>
          <a:p>
            <a:pPr lvl="1"/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Examples: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  <a:effectLst/>
              </a:rPr>
              <a:t>Visual Learners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Auditory Learners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  <a:effectLst/>
              </a:rPr>
              <a:t>Kinesthetic Learners</a:t>
            </a:r>
          </a:p>
          <a:p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Meshing Hypothesis – Learning is best when 	information is presented in a manner that 	matches (“meshes with”) the student’s learning 	style.</a:t>
            </a:r>
            <a:endParaRPr lang="en-US" dirty="0">
              <a:solidFill>
                <a:srgbClr val="0000FF"/>
              </a:solidFill>
            </a:endParaRPr>
          </a:p>
          <a:p>
            <a:endParaRPr lang="en-US" dirty="0" smtClean="0">
              <a:solidFill>
                <a:srgbClr val="0000FF"/>
              </a:solidFill>
              <a:effectLst/>
            </a:endParaRPr>
          </a:p>
          <a:p>
            <a:endParaRPr lang="en-US" dirty="0"/>
          </a:p>
          <a:p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03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Research on </a:t>
            </a:r>
            <a:r>
              <a:rPr lang="en-US" b="1" dirty="0" smtClean="0">
                <a:solidFill>
                  <a:srgbClr val="FF0000"/>
                </a:solidFill>
              </a:rPr>
              <a:t>Learning Styles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rgbClr val="0000FF"/>
                </a:solidFill>
              </a:rPr>
              <a:t>Learning Styles: Concepts and Evidence.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	</a:t>
            </a:r>
            <a:r>
              <a:rPr lang="en-US" sz="1900" dirty="0" err="1" smtClean="0">
                <a:solidFill>
                  <a:srgbClr val="0000FF"/>
                </a:solidFill>
              </a:rPr>
              <a:t>Pashler</a:t>
            </a:r>
            <a:r>
              <a:rPr lang="en-US" sz="1900" dirty="0">
                <a:solidFill>
                  <a:srgbClr val="0000FF"/>
                </a:solidFill>
              </a:rPr>
              <a:t>, McDaniel, Rohrer &amp; Bjork, 2014. </a:t>
            </a:r>
            <a:endParaRPr lang="en-US" sz="19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0000FF"/>
                </a:solidFill>
              </a:rPr>
              <a:t>	</a:t>
            </a:r>
            <a:r>
              <a:rPr lang="en-US" sz="1900" i="1" dirty="0" smtClean="0">
                <a:solidFill>
                  <a:srgbClr val="0000FF"/>
                </a:solidFill>
              </a:rPr>
              <a:t>Psychological Science </a:t>
            </a:r>
            <a:r>
              <a:rPr lang="en-US" sz="1900" i="1" dirty="0">
                <a:solidFill>
                  <a:srgbClr val="0000FF"/>
                </a:solidFill>
              </a:rPr>
              <a:t>in the Public Interest. </a:t>
            </a:r>
            <a:r>
              <a:rPr lang="en-US" sz="1900" dirty="0">
                <a:solidFill>
                  <a:srgbClr val="0000FF"/>
                </a:solidFill>
              </a:rPr>
              <a:t>	</a:t>
            </a:r>
            <a:r>
              <a:rPr lang="en-US" sz="1900" dirty="0">
                <a:solidFill>
                  <a:srgbClr val="0000FF"/>
                </a:solidFill>
                <a:hlinkClick r:id="rId3"/>
              </a:rPr>
              <a:t>https://</a:t>
            </a:r>
            <a:r>
              <a:rPr lang="en-US" sz="1900" dirty="0" smtClean="0">
                <a:solidFill>
                  <a:srgbClr val="0000FF"/>
                </a:solidFill>
                <a:hlinkClick r:id="rId3"/>
              </a:rPr>
              <a:t>www.ncbi.nlm.nih.gov/pubmed/26162104</a:t>
            </a:r>
            <a:endParaRPr lang="en-US" sz="19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19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fr-FR" sz="12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fr-FR" sz="12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de-DE" sz="1200" dirty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What they did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Meta-Analyses – An analysis of other analyses (e.g., prior research)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Established Criteria for Evaluation</a:t>
            </a:r>
            <a:endParaRPr lang="en-US" dirty="0" smtClean="0">
              <a:solidFill>
                <a:srgbClr val="0000FF"/>
              </a:solidFill>
            </a:endParaRPr>
          </a:p>
          <a:p>
            <a:pPr marL="914400" lvl="2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1. Group students by their alleged learning style (A vs V)</a:t>
            </a:r>
          </a:p>
          <a:p>
            <a:pPr marL="914400" lvl="2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2. Randomly assign students to audio versus visual presentations</a:t>
            </a:r>
          </a:p>
          <a:p>
            <a:pPr marL="914400" lvl="2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3. </a:t>
            </a:r>
            <a:r>
              <a:rPr lang="en-US" dirty="0" smtClean="0">
                <a:solidFill>
                  <a:srgbClr val="0000FF"/>
                </a:solidFill>
              </a:rPr>
              <a:t>Have all students complete the same comprehension test</a:t>
            </a:r>
          </a:p>
          <a:p>
            <a:pPr marL="914400" lvl="2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4. Test the Learning-Style by Presentation-Format </a:t>
            </a:r>
            <a:r>
              <a:rPr lang="en-US" u="sng" dirty="0" smtClean="0">
                <a:solidFill>
                  <a:srgbClr val="0000FF"/>
                </a:solidFill>
              </a:rPr>
              <a:t>Interaction</a:t>
            </a:r>
            <a:endParaRPr lang="en-US" u="sng" dirty="0" smtClean="0">
              <a:solidFill>
                <a:srgbClr val="0000FF"/>
              </a:solidFill>
            </a:endParaRPr>
          </a:p>
          <a:p>
            <a:pPr lvl="1"/>
            <a:endParaRPr lang="en-US" dirty="0" smtClean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r>
              <a:rPr lang="en-US" dirty="0" smtClean="0"/>
              <a:t>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5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Interaction Effects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06321"/>
            <a:ext cx="82296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0000FF"/>
                </a:solidFill>
                <a:effectLst/>
              </a:rPr>
              <a:t>Dependent Variable(s) 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effectLst/>
              </a:rPr>
              <a:t>Comprehension (test score)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  <a:effectLst/>
              </a:rPr>
              <a:t>Independent Variable(s)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Information Presentation </a:t>
            </a:r>
            <a:r>
              <a:rPr lang="en-US" dirty="0" smtClean="0">
                <a:solidFill>
                  <a:srgbClr val="0000FF"/>
                </a:solidFill>
              </a:rPr>
              <a:t>Format </a:t>
            </a:r>
            <a:r>
              <a:rPr lang="en-US" dirty="0">
                <a:solidFill>
                  <a:srgbClr val="0000FF"/>
                </a:solidFill>
              </a:rPr>
              <a:t>(auditory vs visual)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Student’s Learning Style (auditory vs visual)</a:t>
            </a:r>
          </a:p>
          <a:p>
            <a:pPr lvl="1"/>
            <a:endParaRPr lang="en-US" dirty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Interaction Effect – Occurs when the influence of one 	independent variable changes across the levels of a 	different independent variable.</a:t>
            </a:r>
          </a:p>
          <a:p>
            <a:pPr lvl="1"/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Example: 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Auditory </a:t>
            </a:r>
            <a:r>
              <a:rPr lang="en-US" dirty="0">
                <a:solidFill>
                  <a:srgbClr val="0000FF"/>
                </a:solidFill>
              </a:rPr>
              <a:t>Presentations </a:t>
            </a:r>
            <a:r>
              <a:rPr lang="en-US" dirty="0">
                <a:solidFill>
                  <a:srgbClr val="0000FF"/>
                </a:solidFill>
                <a:sym typeface="Wingdings" panose="05000000000000000000" pitchFamily="2" charset="2"/>
              </a:rPr>
              <a:t> Auditory</a:t>
            </a:r>
            <a:r>
              <a:rPr lang="en-US" dirty="0">
                <a:solidFill>
                  <a:srgbClr val="0000FF"/>
                </a:solidFill>
              </a:rPr>
              <a:t> Learners &gt; Visual Learners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Visual Presentations </a:t>
            </a:r>
            <a:r>
              <a:rPr lang="en-US" dirty="0" smtClean="0">
                <a:solidFill>
                  <a:srgbClr val="0000FF"/>
                </a:solidFill>
                <a:sym typeface="Wingdings" panose="05000000000000000000" pitchFamily="2" charset="2"/>
              </a:rPr>
              <a:t> Visual </a:t>
            </a:r>
            <a:r>
              <a:rPr lang="en-US" dirty="0" smtClean="0">
                <a:solidFill>
                  <a:srgbClr val="0000FF"/>
                </a:solidFill>
              </a:rPr>
              <a:t>Learners &gt; Auditory Learners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43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762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Learning </a:t>
            </a:r>
            <a:r>
              <a:rPr lang="en-US" b="1" dirty="0" smtClean="0">
                <a:solidFill>
                  <a:srgbClr val="FF0000"/>
                </a:solidFill>
              </a:rPr>
              <a:t>Styles Prediction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918558"/>
            <a:ext cx="6901270" cy="5889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5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918558"/>
            <a:ext cx="6901270" cy="5889246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762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Learning </a:t>
            </a:r>
            <a:r>
              <a:rPr lang="en-US" b="1" dirty="0" smtClean="0">
                <a:solidFill>
                  <a:srgbClr val="FF0000"/>
                </a:solidFill>
              </a:rPr>
              <a:t>Styles Disconfirmation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75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Research on </a:t>
            </a:r>
            <a:r>
              <a:rPr lang="en-US" b="1" dirty="0" smtClean="0">
                <a:solidFill>
                  <a:srgbClr val="FF0000"/>
                </a:solidFill>
              </a:rPr>
              <a:t>Learning Styles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rgbClr val="0000FF"/>
                </a:solidFill>
              </a:rPr>
              <a:t>Learning Styles: Concepts and Evidence</a:t>
            </a:r>
            <a:r>
              <a:rPr lang="de-DE" dirty="0" smtClean="0">
                <a:solidFill>
                  <a:srgbClr val="0000FF"/>
                </a:solidFill>
              </a:rPr>
              <a:t>. </a:t>
            </a:r>
            <a:endParaRPr lang="de-DE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de-DE" sz="2300" dirty="0">
                <a:solidFill>
                  <a:srgbClr val="0000FF"/>
                </a:solidFill>
              </a:rPr>
              <a:t>	</a:t>
            </a:r>
            <a:r>
              <a:rPr lang="fr-FR" sz="2300" dirty="0" err="1" smtClean="0">
                <a:solidFill>
                  <a:srgbClr val="0000FF"/>
                </a:solidFill>
              </a:rPr>
              <a:t>Pashler</a:t>
            </a:r>
            <a:r>
              <a:rPr lang="fr-FR" sz="2300" dirty="0" smtClean="0">
                <a:solidFill>
                  <a:srgbClr val="0000FF"/>
                </a:solidFill>
              </a:rPr>
              <a:t>, </a:t>
            </a:r>
            <a:r>
              <a:rPr lang="fr-FR" sz="2300" dirty="0" err="1" smtClean="0">
                <a:solidFill>
                  <a:srgbClr val="0000FF"/>
                </a:solidFill>
              </a:rPr>
              <a:t>McDaniel</a:t>
            </a:r>
            <a:r>
              <a:rPr lang="fr-FR" sz="2300" dirty="0" smtClean="0">
                <a:solidFill>
                  <a:srgbClr val="0000FF"/>
                </a:solidFill>
              </a:rPr>
              <a:t>, </a:t>
            </a:r>
            <a:r>
              <a:rPr lang="fr-FR" sz="2300" dirty="0" err="1" smtClean="0">
                <a:solidFill>
                  <a:srgbClr val="0000FF"/>
                </a:solidFill>
              </a:rPr>
              <a:t>Rohrer</a:t>
            </a:r>
            <a:r>
              <a:rPr lang="fr-FR" sz="2300" dirty="0">
                <a:solidFill>
                  <a:srgbClr val="0000FF"/>
                </a:solidFill>
              </a:rPr>
              <a:t> </a:t>
            </a:r>
            <a:r>
              <a:rPr lang="fr-FR" sz="2300" dirty="0" smtClean="0">
                <a:solidFill>
                  <a:srgbClr val="0000FF"/>
                </a:solidFill>
              </a:rPr>
              <a:t>&amp; </a:t>
            </a:r>
            <a:r>
              <a:rPr lang="fr-FR" sz="2300" dirty="0" err="1" smtClean="0">
                <a:solidFill>
                  <a:srgbClr val="0000FF"/>
                </a:solidFill>
              </a:rPr>
              <a:t>Bjork</a:t>
            </a:r>
            <a:r>
              <a:rPr lang="fr-FR" sz="2300" dirty="0">
                <a:solidFill>
                  <a:srgbClr val="0000FF"/>
                </a:solidFill>
              </a:rPr>
              <a:t>,</a:t>
            </a:r>
            <a:r>
              <a:rPr lang="fr-FR" sz="2300" dirty="0" smtClean="0">
                <a:solidFill>
                  <a:srgbClr val="0000FF"/>
                </a:solidFill>
              </a:rPr>
              <a:t> 2014</a:t>
            </a:r>
            <a:r>
              <a:rPr lang="fr-FR" sz="2300" dirty="0">
                <a:solidFill>
                  <a:srgbClr val="0000FF"/>
                </a:solidFill>
              </a:rPr>
              <a:t>. </a:t>
            </a:r>
            <a:endParaRPr lang="fr-FR" sz="23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fr-FR" sz="2300" dirty="0">
                <a:solidFill>
                  <a:srgbClr val="0000FF"/>
                </a:solidFill>
              </a:rPr>
              <a:t>	</a:t>
            </a:r>
            <a:r>
              <a:rPr lang="fr-FR" sz="2300" i="1" dirty="0" err="1" smtClean="0">
                <a:solidFill>
                  <a:srgbClr val="0000FF"/>
                </a:solidFill>
              </a:rPr>
              <a:t>Psychological</a:t>
            </a:r>
            <a:r>
              <a:rPr lang="fr-FR" sz="2300" i="1" dirty="0" smtClean="0">
                <a:solidFill>
                  <a:srgbClr val="0000FF"/>
                </a:solidFill>
              </a:rPr>
              <a:t> Science</a:t>
            </a:r>
            <a:r>
              <a:rPr lang="fr-FR" sz="2300" i="1" dirty="0" smtClean="0">
                <a:solidFill>
                  <a:srgbClr val="0000FF"/>
                </a:solidFill>
              </a:rPr>
              <a:t> in the Public </a:t>
            </a:r>
            <a:r>
              <a:rPr lang="fr-FR" sz="2300" i="1" dirty="0" err="1" smtClean="0">
                <a:solidFill>
                  <a:srgbClr val="0000FF"/>
                </a:solidFill>
              </a:rPr>
              <a:t>Interest</a:t>
            </a:r>
            <a:r>
              <a:rPr lang="fr-FR" sz="2300" i="1" dirty="0" smtClean="0">
                <a:solidFill>
                  <a:srgbClr val="0000FF"/>
                </a:solidFill>
              </a:rPr>
              <a:t>.</a:t>
            </a:r>
            <a:r>
              <a:rPr lang="fr-FR" sz="2300" i="1" dirty="0" smtClean="0">
                <a:solidFill>
                  <a:srgbClr val="0000FF"/>
                </a:solidFill>
              </a:rPr>
              <a:t> </a:t>
            </a:r>
            <a:r>
              <a:rPr lang="fr-FR" sz="2300" dirty="0" smtClean="0">
                <a:solidFill>
                  <a:srgbClr val="0000FF"/>
                </a:solidFill>
              </a:rPr>
              <a:t>	</a:t>
            </a:r>
            <a:r>
              <a:rPr lang="fr-FR" sz="2300" dirty="0">
                <a:solidFill>
                  <a:srgbClr val="0000FF"/>
                </a:solidFill>
                <a:hlinkClick r:id="rId3"/>
              </a:rPr>
              <a:t>https://</a:t>
            </a:r>
            <a:r>
              <a:rPr lang="fr-FR" sz="2300" dirty="0" smtClean="0">
                <a:solidFill>
                  <a:srgbClr val="0000FF"/>
                </a:solidFill>
                <a:hlinkClick r:id="rId3"/>
              </a:rPr>
              <a:t>www.ncbi.nlm.nih.gov/pubmed/26162104</a:t>
            </a:r>
            <a:endParaRPr lang="fr-FR" sz="23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fr-FR" sz="12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fr-FR" sz="12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de-DE" sz="1200" dirty="0">
              <a:solidFill>
                <a:srgbClr val="0000FF"/>
              </a:solidFill>
            </a:endParaRP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What </a:t>
            </a:r>
            <a:r>
              <a:rPr lang="en-US" dirty="0" smtClean="0">
                <a:solidFill>
                  <a:srgbClr val="0000FF"/>
                </a:solidFill>
              </a:rPr>
              <a:t>they found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Many studies investigated Learning Styles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However, very few studies were conducted with an appropriate (2x2) design</a:t>
            </a:r>
            <a:endParaRPr lang="en-US" dirty="0" smtClean="0">
              <a:solidFill>
                <a:srgbClr val="0000FF"/>
              </a:solidFill>
            </a:endParaRP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The few studies with an appropriate design </a:t>
            </a:r>
            <a:r>
              <a:rPr lang="en-US" i="1" u="sng" dirty="0" smtClean="0">
                <a:solidFill>
                  <a:srgbClr val="0000FF"/>
                </a:solidFill>
              </a:rPr>
              <a:t>dis</a:t>
            </a:r>
            <a:r>
              <a:rPr lang="en-US" dirty="0" smtClean="0">
                <a:solidFill>
                  <a:srgbClr val="0000FF"/>
                </a:solidFill>
              </a:rPr>
              <a:t>confirmed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the LS prediction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Subsequent research also disconfirms the LS prediction</a:t>
            </a:r>
          </a:p>
          <a:p>
            <a:pPr lvl="3"/>
            <a:r>
              <a:rPr lang="en-US" dirty="0" smtClean="0">
                <a:solidFill>
                  <a:srgbClr val="0000FF"/>
                </a:solidFill>
              </a:rPr>
              <a:t>Matching learning style to instructional method: Effects on Comprehension</a:t>
            </a:r>
          </a:p>
          <a:p>
            <a:pPr marL="1371600" lvl="3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	</a:t>
            </a:r>
            <a:r>
              <a:rPr lang="en-US" dirty="0" err="1" smtClean="0">
                <a:solidFill>
                  <a:srgbClr val="0000FF"/>
                </a:solidFill>
              </a:rPr>
              <a:t>Rogowsky</a:t>
            </a:r>
            <a:r>
              <a:rPr lang="en-US" dirty="0" smtClean="0">
                <a:solidFill>
                  <a:srgbClr val="0000FF"/>
                </a:solidFill>
              </a:rPr>
              <a:t>, Calhoun &amp; </a:t>
            </a:r>
            <a:r>
              <a:rPr lang="en-US" dirty="0" err="1" smtClean="0">
                <a:solidFill>
                  <a:srgbClr val="0000FF"/>
                </a:solidFill>
              </a:rPr>
              <a:t>Tallal</a:t>
            </a:r>
            <a:r>
              <a:rPr lang="en-US" dirty="0" smtClean="0">
                <a:solidFill>
                  <a:srgbClr val="0000FF"/>
                </a:solidFill>
              </a:rPr>
              <a:t> (2015). Journal of Educational Psychology</a:t>
            </a:r>
          </a:p>
          <a:p>
            <a:pPr marL="1371600" lvl="3" indent="0">
              <a:buNone/>
            </a:pPr>
            <a:r>
              <a:rPr lang="en-US" dirty="0">
                <a:solidFill>
                  <a:srgbClr val="0000FF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  <a:hlinkClick r:id="rId4"/>
              </a:rPr>
              <a:t>https://</a:t>
            </a:r>
            <a:r>
              <a:rPr lang="en-US" dirty="0" smtClean="0">
                <a:solidFill>
                  <a:srgbClr val="0000FF"/>
                </a:solidFill>
                <a:hlinkClick r:id="rId4"/>
              </a:rPr>
              <a:t>www.apa.org/pubs/journals/features/edu-a0037478.pdf</a:t>
            </a:r>
            <a:endParaRPr lang="en-US" dirty="0" smtClean="0">
              <a:solidFill>
                <a:srgbClr val="0000FF"/>
              </a:solidFill>
            </a:endParaRPr>
          </a:p>
          <a:p>
            <a:pPr marL="1371600" lvl="3" indent="0">
              <a:buNone/>
            </a:pP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Why </a:t>
            </a:r>
            <a:r>
              <a:rPr lang="en-US" dirty="0" smtClean="0">
                <a:solidFill>
                  <a:srgbClr val="0000FF"/>
                </a:solidFill>
              </a:rPr>
              <a:t>it matters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Applied Research – </a:t>
            </a:r>
            <a:r>
              <a:rPr lang="en-US" dirty="0" smtClean="0">
                <a:solidFill>
                  <a:srgbClr val="0000FF"/>
                </a:solidFill>
              </a:rPr>
              <a:t>Evidence does NOT support learning styles.</a:t>
            </a:r>
            <a:endParaRPr lang="en-US" dirty="0" smtClean="0">
              <a:solidFill>
                <a:srgbClr val="0000FF"/>
              </a:solidFill>
            </a:endParaRP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Basic Research – </a:t>
            </a:r>
            <a:r>
              <a:rPr lang="en-US" dirty="0" smtClean="0">
                <a:solidFill>
                  <a:srgbClr val="0000FF"/>
                </a:solidFill>
              </a:rPr>
              <a:t>How does learning work?</a:t>
            </a:r>
            <a:endParaRPr lang="en-US" sz="2200" dirty="0" smtClean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r>
              <a:rPr lang="en-US" dirty="0" smtClean="0"/>
              <a:t>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694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3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90</Words>
  <Application>Microsoft Office PowerPoint</Application>
  <PresentationFormat>On-screen Show (4:3)</PresentationFormat>
  <Paragraphs>75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ＭＳ Ｐゴシック</vt:lpstr>
      <vt:lpstr>Arial</vt:lpstr>
      <vt:lpstr>Calibri</vt:lpstr>
      <vt:lpstr>Wingdings</vt:lpstr>
      <vt:lpstr>Office Theme</vt:lpstr>
      <vt:lpstr>PowerPoint Presentation</vt:lpstr>
      <vt:lpstr>Learning Styles</vt:lpstr>
      <vt:lpstr>Research on Learning Styles</vt:lpstr>
      <vt:lpstr>Interaction Effects</vt:lpstr>
      <vt:lpstr>Learning Styles Prediction</vt:lpstr>
      <vt:lpstr>Learning Styles Disconfirmation</vt:lpstr>
      <vt:lpstr>Research on Learning Styles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35</cp:revision>
  <cp:lastPrinted>2017-08-20T00:43:27Z</cp:lastPrinted>
  <dcterms:created xsi:type="dcterms:W3CDTF">2014-01-20T19:44:22Z</dcterms:created>
  <dcterms:modified xsi:type="dcterms:W3CDTF">2017-08-20T00:45:30Z</dcterms:modified>
</cp:coreProperties>
</file>