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57" r:id="rId2"/>
    <p:sldId id="256" r:id="rId3"/>
    <p:sldId id="295" r:id="rId4"/>
    <p:sldId id="290" r:id="rId5"/>
    <p:sldId id="294" r:id="rId6"/>
    <p:sldId id="264" r:id="rId7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1686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61EB064E-F407-4267-AD42-A9EA6C721FF7}" type="datetimeFigureOut">
              <a:rPr lang="en-US" smtClean="0"/>
              <a:t>8/18/2017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D0E549B6-A4F6-4715-BFDA-508135ADDE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70588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A060697-4A37-44D4-B1C2-0371047DFE2D}" type="datetimeFigureOut">
              <a:rPr lang="en-US" smtClean="0"/>
              <a:t>8/18/2017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14463" y="1162050"/>
            <a:ext cx="4181475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73575"/>
            <a:ext cx="5607050" cy="36607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757345D-5E22-4ECC-96A2-21BE066E93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57311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57345D-5E22-4ECC-96A2-21BE066E931B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72877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57345D-5E22-4ECC-96A2-21BE066E931B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490166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57345D-5E22-4ECC-96A2-21BE066E931B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782214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57345D-5E22-4ECC-96A2-21BE066E931B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573120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57345D-5E22-4ECC-96A2-21BE066E931B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646379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57345D-5E22-4ECC-96A2-21BE066E931B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71567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A941C-4825-416C-913A-FA15D6A21D41}" type="datetimeFigureOut">
              <a:rPr lang="en-US" smtClean="0"/>
              <a:t>8/18/2017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B9E69-9D45-46E6-89DB-568A4A50F9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92121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A941C-4825-416C-913A-FA15D6A21D41}" type="datetimeFigureOut">
              <a:rPr lang="en-US" smtClean="0"/>
              <a:t>8/18/2017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B9E69-9D45-46E6-89DB-568A4A50F9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00315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A941C-4825-416C-913A-FA15D6A21D41}" type="datetimeFigureOut">
              <a:rPr lang="en-US" smtClean="0"/>
              <a:t>8/18/2017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B9E69-9D45-46E6-89DB-568A4A50F9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79294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A941C-4825-416C-913A-FA15D6A21D41}" type="datetimeFigureOut">
              <a:rPr lang="en-US" smtClean="0"/>
              <a:t>8/18/2017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B9E69-9D45-46E6-89DB-568A4A50F9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16533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A941C-4825-416C-913A-FA15D6A21D41}" type="datetimeFigureOut">
              <a:rPr lang="en-US" smtClean="0"/>
              <a:t>8/18/2017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B9E69-9D45-46E6-89DB-568A4A50F9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07360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A941C-4825-416C-913A-FA15D6A21D41}" type="datetimeFigureOut">
              <a:rPr lang="en-US" smtClean="0"/>
              <a:t>8/18/2017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B9E69-9D45-46E6-89DB-568A4A50F9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8524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A941C-4825-416C-913A-FA15D6A21D41}" type="datetimeFigureOut">
              <a:rPr lang="en-US" smtClean="0"/>
              <a:t>8/18/2017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B9E69-9D45-46E6-89DB-568A4A50F9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06381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A941C-4825-416C-913A-FA15D6A21D41}" type="datetimeFigureOut">
              <a:rPr lang="en-US" smtClean="0"/>
              <a:t>8/18/2017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B9E69-9D45-46E6-89DB-568A4A50F9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67323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A941C-4825-416C-913A-FA15D6A21D41}" type="datetimeFigureOut">
              <a:rPr lang="en-US" smtClean="0"/>
              <a:t>8/18/2017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B9E69-9D45-46E6-89DB-568A4A50F9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32268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A941C-4825-416C-913A-FA15D6A21D41}" type="datetimeFigureOut">
              <a:rPr lang="en-US" smtClean="0"/>
              <a:t>8/18/2017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B9E69-9D45-46E6-89DB-568A4A50F9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42337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A941C-4825-416C-913A-FA15D6A21D41}" type="datetimeFigureOut">
              <a:rPr lang="en-US" smtClean="0"/>
              <a:t>8/18/2017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B9E69-9D45-46E6-89DB-568A4A50F9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82289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FA941C-4825-416C-913A-FA15D6A21D41}" type="datetimeFigureOut">
              <a:rPr lang="en-US" smtClean="0"/>
              <a:t>8/18/2017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0B9E69-9D45-46E6-89DB-568A4A50F9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25425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6"/>
          <p:cNvSpPr txBox="1">
            <a:spLocks noChangeArrowheads="1"/>
          </p:cNvSpPr>
          <p:nvPr/>
        </p:nvSpPr>
        <p:spPr bwMode="auto">
          <a:xfrm>
            <a:off x="852811" y="1143000"/>
            <a:ext cx="7452681" cy="37856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rgbClr val="A9432B"/>
              </a:buClr>
              <a:buFont typeface="Wingdings" charset="2"/>
              <a:buChar char="q"/>
              <a:defRPr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648C61"/>
              </a:buClr>
              <a:buFont typeface="Wingdings" charset="2"/>
              <a:buChar char="q"/>
              <a:defRPr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A96D2B"/>
              </a:buClr>
              <a:buFont typeface="Wingdings" charset="2"/>
              <a:buChar char="q"/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695C54"/>
              </a:buClr>
              <a:buFont typeface="Wingdings" charset="2"/>
              <a:buChar char="q"/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998700"/>
              </a:buClr>
              <a:buFont typeface="Wingdings" charset="2"/>
              <a:buChar char="q"/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8700"/>
              </a:buClr>
              <a:buFont typeface="Wingdings" charset="2"/>
              <a:buChar char="q"/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8700"/>
              </a:buClr>
              <a:buFont typeface="Wingdings" charset="2"/>
              <a:buChar char="q"/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8700"/>
              </a:buClr>
              <a:buFont typeface="Wingdings" charset="2"/>
              <a:buChar char="q"/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8700"/>
              </a:buClr>
              <a:buFont typeface="Wingdings" charset="2"/>
              <a:buChar char="q"/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6000" b="1" dirty="0" smtClean="0">
                <a:solidFill>
                  <a:srgbClr val="FF0000"/>
                </a:solidFill>
              </a:rPr>
              <a:t>Why 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6000" b="1" dirty="0" smtClean="0">
                <a:solidFill>
                  <a:srgbClr val="FF0000"/>
                </a:solidFill>
              </a:rPr>
              <a:t>Psychology Matters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6000" b="1" dirty="0" smtClean="0">
                <a:solidFill>
                  <a:srgbClr val="FF0000"/>
                </a:solidFill>
              </a:rPr>
              <a:t>To 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6000" b="1" dirty="0" smtClean="0">
                <a:solidFill>
                  <a:srgbClr val="FF0000"/>
                </a:solidFill>
              </a:rPr>
              <a:t>College Students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1856803" y="5334000"/>
            <a:ext cx="5444696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dirty="0" smtClean="0">
                <a:solidFill>
                  <a:srgbClr val="0000FF"/>
                </a:solidFill>
              </a:rPr>
              <a:t>To Learn, Retrieve!</a:t>
            </a:r>
            <a:endParaRPr lang="en-US" sz="5400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01169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Meta-Cognition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FF"/>
                </a:solidFill>
                <a:sym typeface="Wingdings" panose="05000000000000000000" pitchFamily="2" charset="2"/>
              </a:rPr>
              <a:t>Meta-Cognition  Thinking about thinking</a:t>
            </a:r>
          </a:p>
          <a:p>
            <a:pPr lvl="1"/>
            <a:r>
              <a:rPr lang="en-US" dirty="0" smtClean="0">
                <a:solidFill>
                  <a:srgbClr val="0000FF"/>
                </a:solidFill>
                <a:sym typeface="Wingdings" panose="05000000000000000000" pitchFamily="2" charset="2"/>
              </a:rPr>
              <a:t>Common Meta-Cognitive Errors </a:t>
            </a:r>
          </a:p>
          <a:p>
            <a:pPr lvl="2"/>
            <a:endParaRPr lang="en-US" dirty="0" smtClean="0">
              <a:solidFill>
                <a:srgbClr val="0000FF"/>
              </a:solidFill>
              <a:sym typeface="Wingdings" panose="05000000000000000000" pitchFamily="2" charset="2"/>
            </a:endParaRPr>
          </a:p>
          <a:p>
            <a:pPr lvl="2"/>
            <a:r>
              <a:rPr lang="en-US" dirty="0" smtClean="0">
                <a:solidFill>
                  <a:srgbClr val="0000FF"/>
                </a:solidFill>
                <a:sym typeface="Wingdings" panose="05000000000000000000" pitchFamily="2" charset="2"/>
              </a:rPr>
              <a:t>“I’m good at multi-tasking”</a:t>
            </a:r>
          </a:p>
          <a:p>
            <a:pPr lvl="2"/>
            <a:endParaRPr lang="en-US" dirty="0" smtClean="0">
              <a:solidFill>
                <a:srgbClr val="0000FF"/>
              </a:solidFill>
              <a:sym typeface="Wingdings" panose="05000000000000000000" pitchFamily="2" charset="2"/>
            </a:endParaRPr>
          </a:p>
          <a:p>
            <a:pPr lvl="2"/>
            <a:r>
              <a:rPr lang="en-US" dirty="0" smtClean="0">
                <a:solidFill>
                  <a:srgbClr val="0000FF"/>
                </a:solidFill>
                <a:sym typeface="Wingdings" panose="05000000000000000000" pitchFamily="2" charset="2"/>
              </a:rPr>
              <a:t>“</a:t>
            </a:r>
            <a:r>
              <a:rPr lang="en-US" i="1" u="sng" dirty="0" smtClean="0">
                <a:solidFill>
                  <a:srgbClr val="0000FF"/>
                </a:solidFill>
                <a:sym typeface="Wingdings" panose="05000000000000000000" pitchFamily="2" charset="2"/>
              </a:rPr>
              <a:t>Re</a:t>
            </a:r>
            <a:r>
              <a:rPr lang="en-US" dirty="0" smtClean="0">
                <a:solidFill>
                  <a:srgbClr val="0000FF"/>
                </a:solidFill>
                <a:sym typeface="Wingdings" panose="05000000000000000000" pitchFamily="2" charset="2"/>
              </a:rPr>
              <a:t>-reading the text is a good learning strategy”</a:t>
            </a:r>
          </a:p>
          <a:p>
            <a:pPr lvl="2"/>
            <a:endParaRPr lang="en-US" dirty="0">
              <a:solidFill>
                <a:srgbClr val="0000FF"/>
              </a:solidFill>
              <a:sym typeface="Wingdings" panose="05000000000000000000" pitchFamily="2" charset="2"/>
            </a:endParaRPr>
          </a:p>
          <a:p>
            <a:pPr lvl="2"/>
            <a:r>
              <a:rPr lang="en-US" dirty="0" smtClean="0">
                <a:solidFill>
                  <a:srgbClr val="0000FF"/>
                </a:solidFill>
                <a:sym typeface="Wingdings" panose="05000000000000000000" pitchFamily="2" charset="2"/>
              </a:rPr>
              <a:t>“Learning should be easy”</a:t>
            </a:r>
            <a:endParaRPr lang="en-US" dirty="0">
              <a:solidFill>
                <a:srgbClr val="0000FF"/>
              </a:solidFill>
              <a:sym typeface="Wingdings" panose="05000000000000000000" pitchFamily="2" charset="2"/>
            </a:endParaRPr>
          </a:p>
          <a:p>
            <a:pPr lvl="2"/>
            <a:endParaRPr lang="en-US" dirty="0" smtClean="0">
              <a:solidFill>
                <a:srgbClr val="0000FF"/>
              </a:solidFill>
              <a:sym typeface="Wingdings" panose="05000000000000000000" pitchFamily="2" charset="2"/>
            </a:endParaRPr>
          </a:p>
          <a:p>
            <a:pPr lvl="2"/>
            <a:endParaRPr lang="en-US" dirty="0">
              <a:solidFill>
                <a:srgbClr val="0000FF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26556" y="2104027"/>
            <a:ext cx="2868892" cy="1909606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0189" y="4449560"/>
            <a:ext cx="1718729" cy="2223583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2514600" y="6532517"/>
            <a:ext cx="4572000" cy="215444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800" dirty="0" smtClean="0">
                <a:solidFill>
                  <a:schemeClr val="bg1">
                    <a:lumMod val="65000"/>
                  </a:schemeClr>
                </a:solidFill>
              </a:rPr>
              <a:t>https://commons.wikimedia.org/wiki/File:College_Textbooks_--Free_and_Inexpensive.pdf</a:t>
            </a:r>
            <a:endParaRPr lang="en-US" sz="80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762000" y="6704112"/>
            <a:ext cx="7620000" cy="1538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" dirty="0">
                <a:solidFill>
                  <a:schemeClr val="bg1">
                    <a:lumMod val="65000"/>
                  </a:schemeClr>
                </a:solidFill>
              </a:rPr>
              <a:t>https://commons.wikimedia.org/w/index.php?title=Special:Search&amp;limit=100&amp;offset=20&amp;profile=default&amp;search=multitasking&amp;searchToken=f2gbwii3fkadx2nvu8d59b30m#/media/File:%E8%86%9D%E3%81%ABPC_%E5%8F%B3%E6%89%8B%E3%81%AB%E3%82%AC%E3%83%A9%E3%82%B1%E3%83%BC_2011_(5861970938).jpg</a:t>
            </a:r>
          </a:p>
        </p:txBody>
      </p:sp>
    </p:spTree>
    <p:extLst>
      <p:ext uri="{BB962C8B-B14F-4D97-AF65-F5344CB8AC3E}">
        <p14:creationId xmlns:p14="http://schemas.microsoft.com/office/powerpoint/2010/main" val="19925843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“ Learning Is Effortful! ”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>
              <a:effectLst/>
            </a:endParaRPr>
          </a:p>
          <a:p>
            <a:r>
              <a:rPr lang="en-US" dirty="0" smtClean="0">
                <a:solidFill>
                  <a:srgbClr val="0000FF"/>
                </a:solidFill>
              </a:rPr>
              <a:t>Desirable Difficulties</a:t>
            </a:r>
            <a:endParaRPr lang="en-US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71847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“ To Learn, Retrieve! ”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600200"/>
            <a:ext cx="8458200" cy="4525963"/>
          </a:xfrm>
        </p:spPr>
        <p:txBody>
          <a:bodyPr/>
          <a:lstStyle/>
          <a:p>
            <a:endParaRPr lang="en-US" dirty="0" smtClean="0">
              <a:effectLst/>
            </a:endParaRPr>
          </a:p>
          <a:p>
            <a:r>
              <a:rPr lang="en-US" b="1" dirty="0" smtClean="0">
                <a:solidFill>
                  <a:srgbClr val="0000FF"/>
                </a:solidFill>
              </a:rPr>
              <a:t>Retrieve</a:t>
            </a:r>
            <a:r>
              <a:rPr lang="en-US" b="1" dirty="0" smtClean="0">
                <a:solidFill>
                  <a:srgbClr val="0000FF"/>
                </a:solidFill>
                <a:sym typeface="Wingdings" panose="05000000000000000000" pitchFamily="2" charset="2"/>
              </a:rPr>
              <a:t> To recall from memory</a:t>
            </a:r>
          </a:p>
          <a:p>
            <a:endParaRPr lang="en-US" b="1" dirty="0">
              <a:solidFill>
                <a:srgbClr val="0000FF"/>
              </a:solidFill>
              <a:sym typeface="Wingdings" panose="05000000000000000000" pitchFamily="2" charset="2"/>
            </a:endParaRPr>
          </a:p>
          <a:p>
            <a:r>
              <a:rPr lang="en-US" b="1" dirty="0" smtClean="0">
                <a:solidFill>
                  <a:srgbClr val="0000FF"/>
                </a:solidFill>
              </a:rPr>
              <a:t>To </a:t>
            </a:r>
            <a:r>
              <a:rPr lang="en-US" b="1" dirty="0">
                <a:solidFill>
                  <a:srgbClr val="0000FF"/>
                </a:solidFill>
              </a:rPr>
              <a:t>Learn, </a:t>
            </a:r>
            <a:r>
              <a:rPr lang="en-US" b="1" dirty="0" smtClean="0">
                <a:solidFill>
                  <a:srgbClr val="0000FF"/>
                </a:solidFill>
              </a:rPr>
              <a:t>Retrieve...Space…&amp; INTER-LEAVE!</a:t>
            </a:r>
          </a:p>
          <a:p>
            <a:endParaRPr lang="en-US" b="1" dirty="0" smtClean="0">
              <a:solidFill>
                <a:srgbClr val="0000FF"/>
              </a:solidFill>
            </a:endParaRPr>
          </a:p>
          <a:p>
            <a:r>
              <a:rPr lang="en-US" b="1" dirty="0" smtClean="0">
                <a:solidFill>
                  <a:srgbClr val="0000FF"/>
                </a:solidFill>
              </a:rPr>
              <a:t>Retrieval Practice (Testing) Improves Learning.</a:t>
            </a:r>
            <a:endParaRPr lang="en-US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98869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Sleep &amp; Learning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600200"/>
            <a:ext cx="8382000" cy="4525963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>
                <a:solidFill>
                  <a:srgbClr val="0000FF"/>
                </a:solidFill>
              </a:rPr>
              <a:t>Learning - [12 hour interval] - Learning - Sleep</a:t>
            </a:r>
            <a:endParaRPr lang="en-US" dirty="0" smtClean="0">
              <a:solidFill>
                <a:srgbClr val="0000FF"/>
              </a:solidFill>
              <a:effectLst/>
            </a:endParaRPr>
          </a:p>
          <a:p>
            <a:pPr lvl="1"/>
            <a:r>
              <a:rPr lang="en-US" dirty="0" smtClean="0">
                <a:solidFill>
                  <a:srgbClr val="0000FF"/>
                </a:solidFill>
              </a:rPr>
              <a:t>Same Day</a:t>
            </a:r>
          </a:p>
          <a:p>
            <a:pPr lvl="1"/>
            <a:endParaRPr lang="en-US" dirty="0">
              <a:solidFill>
                <a:srgbClr val="0000FF"/>
              </a:solidFill>
            </a:endParaRPr>
          </a:p>
          <a:p>
            <a:pPr lvl="1"/>
            <a:endParaRPr lang="en-US" dirty="0" smtClean="0">
              <a:solidFill>
                <a:srgbClr val="0000FF"/>
              </a:solidFill>
            </a:endParaRPr>
          </a:p>
          <a:p>
            <a:r>
              <a:rPr lang="en-US" dirty="0" smtClean="0">
                <a:solidFill>
                  <a:srgbClr val="0000FF"/>
                </a:solidFill>
              </a:rPr>
              <a:t>Learning </a:t>
            </a:r>
            <a:r>
              <a:rPr lang="en-US" dirty="0">
                <a:solidFill>
                  <a:srgbClr val="0000FF"/>
                </a:solidFill>
              </a:rPr>
              <a:t>- </a:t>
            </a:r>
            <a:r>
              <a:rPr lang="en-US" dirty="0" smtClean="0">
                <a:solidFill>
                  <a:srgbClr val="0000FF"/>
                </a:solidFill>
              </a:rPr>
              <a:t>Sleep within 12 </a:t>
            </a:r>
            <a:r>
              <a:rPr lang="en-US" dirty="0">
                <a:solidFill>
                  <a:srgbClr val="0000FF"/>
                </a:solidFill>
              </a:rPr>
              <a:t>hour </a:t>
            </a:r>
            <a:r>
              <a:rPr lang="en-US" dirty="0" smtClean="0">
                <a:solidFill>
                  <a:srgbClr val="0000FF"/>
                </a:solidFill>
              </a:rPr>
              <a:t>interval - Learning </a:t>
            </a:r>
          </a:p>
          <a:p>
            <a:pPr lvl="1"/>
            <a:r>
              <a:rPr lang="en-US" dirty="0" smtClean="0">
                <a:solidFill>
                  <a:srgbClr val="0000FF"/>
                </a:solidFill>
              </a:rPr>
              <a:t>Sleep between learning</a:t>
            </a:r>
          </a:p>
          <a:p>
            <a:pPr lvl="1"/>
            <a:endParaRPr lang="en-US" dirty="0" smtClean="0">
              <a:solidFill>
                <a:srgbClr val="0000FF"/>
              </a:solidFill>
            </a:endParaRPr>
          </a:p>
          <a:p>
            <a:pPr lvl="1"/>
            <a:endParaRPr lang="en-US" dirty="0">
              <a:solidFill>
                <a:srgbClr val="0000FF"/>
              </a:solidFill>
            </a:endParaRPr>
          </a:p>
          <a:p>
            <a:r>
              <a:rPr lang="en-US" dirty="0" smtClean="0">
                <a:solidFill>
                  <a:srgbClr val="0000FF"/>
                </a:solidFill>
              </a:rPr>
              <a:t>Sleeping between learning sessions improves long-term retention!</a:t>
            </a:r>
          </a:p>
          <a:p>
            <a:pPr lvl="1"/>
            <a:endParaRPr lang="en-US" dirty="0" smtClean="0"/>
          </a:p>
          <a:p>
            <a:pPr lvl="2"/>
            <a:r>
              <a:rPr lang="en-US" sz="1800" dirty="0" err="1" smtClean="0">
                <a:solidFill>
                  <a:srgbClr val="0000FF"/>
                </a:solidFill>
              </a:rPr>
              <a:t>Mazza</a:t>
            </a:r>
            <a:r>
              <a:rPr lang="en-US" sz="1800" dirty="0" smtClean="0">
                <a:solidFill>
                  <a:srgbClr val="0000FF"/>
                </a:solidFill>
              </a:rPr>
              <a:t> et al., (2016). Relearn </a:t>
            </a:r>
            <a:r>
              <a:rPr lang="en-US" sz="1800" dirty="0">
                <a:solidFill>
                  <a:srgbClr val="0000FF"/>
                </a:solidFill>
              </a:rPr>
              <a:t>Faster and Retain Longer</a:t>
            </a:r>
            <a:r>
              <a:rPr lang="en-US" sz="1800" dirty="0" smtClean="0">
                <a:solidFill>
                  <a:srgbClr val="0000FF"/>
                </a:solidFill>
              </a:rPr>
              <a:t>. </a:t>
            </a:r>
            <a:r>
              <a:rPr lang="en-US" sz="1800" dirty="0">
                <a:solidFill>
                  <a:srgbClr val="0000FF"/>
                </a:solidFill>
              </a:rPr>
              <a:t>Psychological Science. https://www.ncbi.nlm.nih.gov/pubmed/?term=27530500</a:t>
            </a:r>
            <a:endParaRPr lang="en-US" sz="1800" dirty="0">
              <a:solidFill>
                <a:srgbClr val="0000FF"/>
              </a:solidFill>
            </a:endParaRP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78947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62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293426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520</TotalTime>
  <Words>161</Words>
  <Application>Microsoft Office PowerPoint</Application>
  <PresentationFormat>On-screen Show (4:3)</PresentationFormat>
  <Paragraphs>44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ＭＳ Ｐゴシック</vt:lpstr>
      <vt:lpstr>Arial</vt:lpstr>
      <vt:lpstr>Calibri</vt:lpstr>
      <vt:lpstr>Wingdings</vt:lpstr>
      <vt:lpstr>Office Theme</vt:lpstr>
      <vt:lpstr>PowerPoint Presentation</vt:lpstr>
      <vt:lpstr>Meta-Cognition</vt:lpstr>
      <vt:lpstr>“ Learning Is Effortful! ”</vt:lpstr>
      <vt:lpstr>“ To Learn, Retrieve! ”</vt:lpstr>
      <vt:lpstr>Sleep &amp; Learning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Windows User</cp:lastModifiedBy>
  <cp:revision>34</cp:revision>
  <cp:lastPrinted>2017-08-17T21:18:36Z</cp:lastPrinted>
  <dcterms:created xsi:type="dcterms:W3CDTF">2014-01-20T19:44:22Z</dcterms:created>
  <dcterms:modified xsi:type="dcterms:W3CDTF">2017-08-18T18:35:34Z</dcterms:modified>
</cp:coreProperties>
</file>