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3.xml" ContentType="application/vnd.openxmlformats-officedocument.drawingml.chart+xml"/>
  <Override PartName="/ppt/viewProps.xml" ContentType="application/vnd.openxmlformats-officedocument.presentationml.viewProps+xml"/>
  <Override PartName="/ppt/slideLayouts/slideLayout9.xml" ContentType="application/vnd.openxmlformats-officedocument.presentationml.slideLayout+xml"/>
  <Default Extension="sldx" ContentType="application/vnd.openxmlformats-officedocument.presentationml.slide"/>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Lst>
  <p:sldSz cx="32918400" cy="16459200"/>
  <p:notesSz cx="16459200" cy="32918400"/>
  <p:defaultTextStyle>
    <a:defPPr>
      <a:defRPr lang="en-US"/>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99"/>
    <a:srgbClr val="000099"/>
    <a:srgbClr val="CBF5FD"/>
    <a:srgbClr val="DDEFEB"/>
    <a:srgbClr val="CCFFFF"/>
    <a:srgbClr val="00FFFF"/>
    <a:srgbClr val="E7F4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750" autoAdjust="0"/>
    <p:restoredTop sz="99647" autoAdjust="0"/>
  </p:normalViewPr>
  <p:slideViewPr>
    <p:cSldViewPr>
      <p:cViewPr>
        <p:scale>
          <a:sx n="100" d="100"/>
          <a:sy n="100" d="100"/>
        </p:scale>
        <p:origin x="5394" y="1974"/>
      </p:cViewPr>
      <p:guideLst>
        <p:guide orient="horz" pos="518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NESO\SHARED\MATTHEWSN\PSYC341-01\Work%20Area\Andrew%20&amp;%20Jenny\Data%20Project%202\Final%20Copy%20with%20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PROTEUS\PERSONAL\EWING_J\paste%20Jenny's%20Semester%202%20Data%20Here%20for%20ONE%20COLOR.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PROTEUS\PERSONAL\EWING_J\paste%20Jenny's%20Semester%202%20Data%20Here%20for%20TWO%20COLO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Proficiency</a:t>
            </a:r>
          </a:p>
        </c:rich>
      </c:tx>
      <c:layout/>
    </c:title>
    <c:plotArea>
      <c:layout>
        <c:manualLayout>
          <c:layoutTarget val="inner"/>
          <c:xMode val="edge"/>
          <c:yMode val="edge"/>
          <c:x val="0.23096062992125985"/>
          <c:y val="0.16702573636628792"/>
          <c:w val="0.52102690288713849"/>
          <c:h val="0.60294692330125388"/>
        </c:manualLayout>
      </c:layout>
      <c:barChart>
        <c:barDir val="col"/>
        <c:grouping val="clustered"/>
        <c:ser>
          <c:idx val="0"/>
          <c:order val="0"/>
          <c:tx>
            <c:strRef>
              <c:f>'Proficiency d'' over RT correct'!$L$30</c:f>
              <c:strCache>
                <c:ptCount val="1"/>
                <c:pt idx="0">
                  <c:v>One</c:v>
                </c:pt>
              </c:strCache>
            </c:strRef>
          </c:tx>
          <c:spPr>
            <a:solidFill>
              <a:srgbClr val="FF0000"/>
            </a:solidFill>
          </c:spPr>
          <c:errBars>
            <c:errBarType val="both"/>
            <c:errValType val="cust"/>
            <c:plus>
              <c:numRef>
                <c:f>'Proficiency d'' over RT correct'!$O$31:$O$33</c:f>
                <c:numCache>
                  <c:formatCode>General</c:formatCode>
                  <c:ptCount val="3"/>
                  <c:pt idx="0">
                    <c:v>5.2199266435861688E-2</c:v>
                  </c:pt>
                  <c:pt idx="1">
                    <c:v>5.2714123254616975E-2</c:v>
                  </c:pt>
                  <c:pt idx="2">
                    <c:v>4.1489380430646594E-2</c:v>
                  </c:pt>
                </c:numCache>
              </c:numRef>
            </c:plus>
            <c:minus>
              <c:numRef>
                <c:f>'Proficiency d'' over RT correct'!$O$31:$O$33</c:f>
                <c:numCache>
                  <c:formatCode>General</c:formatCode>
                  <c:ptCount val="3"/>
                  <c:pt idx="0">
                    <c:v>5.2199266435861688E-2</c:v>
                  </c:pt>
                  <c:pt idx="1">
                    <c:v>5.2714123254616975E-2</c:v>
                  </c:pt>
                  <c:pt idx="2">
                    <c:v>4.1489380430646594E-2</c:v>
                  </c:pt>
                </c:numCache>
              </c:numRef>
            </c:minus>
          </c:errBars>
          <c:cat>
            <c:strRef>
              <c:f>'Proficiency d'' over RT correct'!$K$31:$K$33</c:f>
              <c:strCache>
                <c:ptCount val="3"/>
                <c:pt idx="0">
                  <c:v>Bilateral</c:v>
                </c:pt>
                <c:pt idx="1">
                  <c:v>Diagonal</c:v>
                </c:pt>
                <c:pt idx="2">
                  <c:v>Unilateral</c:v>
                </c:pt>
              </c:strCache>
            </c:strRef>
          </c:cat>
          <c:val>
            <c:numRef>
              <c:f>'Proficiency d'' over RT correct'!$L$31:$L$33</c:f>
              <c:numCache>
                <c:formatCode>General</c:formatCode>
                <c:ptCount val="3"/>
                <c:pt idx="0">
                  <c:v>0.31802220197829173</c:v>
                </c:pt>
                <c:pt idx="1">
                  <c:v>0.41141800221630281</c:v>
                </c:pt>
                <c:pt idx="2">
                  <c:v>0.32374621287433486</c:v>
                </c:pt>
              </c:numCache>
            </c:numRef>
          </c:val>
        </c:ser>
        <c:ser>
          <c:idx val="1"/>
          <c:order val="1"/>
          <c:tx>
            <c:strRef>
              <c:f>'Proficiency d'' over RT correct'!$M$30</c:f>
              <c:strCache>
                <c:ptCount val="1"/>
                <c:pt idx="0">
                  <c:v>Two</c:v>
                </c:pt>
              </c:strCache>
            </c:strRef>
          </c:tx>
          <c:errBars>
            <c:errBarType val="both"/>
            <c:errValType val="cust"/>
            <c:plus>
              <c:numRef>
                <c:f>'Proficiency d'' over RT correct'!$P$31:$P$33</c:f>
                <c:numCache>
                  <c:formatCode>General</c:formatCode>
                  <c:ptCount val="3"/>
                  <c:pt idx="0">
                    <c:v>4.8391004579734824E-2</c:v>
                  </c:pt>
                  <c:pt idx="1">
                    <c:v>5.8673498736615634E-2</c:v>
                  </c:pt>
                  <c:pt idx="2">
                    <c:v>4.5085958051942931E-2</c:v>
                  </c:pt>
                </c:numCache>
              </c:numRef>
            </c:plus>
            <c:minus>
              <c:numRef>
                <c:f>'Proficiency d'' over RT correct'!$P$31:$P$33</c:f>
                <c:numCache>
                  <c:formatCode>General</c:formatCode>
                  <c:ptCount val="3"/>
                  <c:pt idx="0">
                    <c:v>4.8391004579734824E-2</c:v>
                  </c:pt>
                  <c:pt idx="1">
                    <c:v>5.8673498736615634E-2</c:v>
                  </c:pt>
                  <c:pt idx="2">
                    <c:v>4.5085958051942931E-2</c:v>
                  </c:pt>
                </c:numCache>
              </c:numRef>
            </c:minus>
          </c:errBars>
          <c:cat>
            <c:strRef>
              <c:f>'Proficiency d'' over RT correct'!$K$31:$K$33</c:f>
              <c:strCache>
                <c:ptCount val="3"/>
                <c:pt idx="0">
                  <c:v>Bilateral</c:v>
                </c:pt>
                <c:pt idx="1">
                  <c:v>Diagonal</c:v>
                </c:pt>
                <c:pt idx="2">
                  <c:v>Unilateral</c:v>
                </c:pt>
              </c:strCache>
            </c:strRef>
          </c:cat>
          <c:val>
            <c:numRef>
              <c:f>'Proficiency d'' over RT correct'!$M$31:$M$33</c:f>
              <c:numCache>
                <c:formatCode>General</c:formatCode>
                <c:ptCount val="3"/>
                <c:pt idx="0">
                  <c:v>0.58076865607075989</c:v>
                </c:pt>
                <c:pt idx="1">
                  <c:v>0.46222537616802917</c:v>
                </c:pt>
                <c:pt idx="2">
                  <c:v>0.21624449097671736</c:v>
                </c:pt>
              </c:numCache>
            </c:numRef>
          </c:val>
        </c:ser>
        <c:axId val="43990016"/>
        <c:axId val="44016768"/>
      </c:barChart>
      <c:catAx>
        <c:axId val="43990016"/>
        <c:scaling>
          <c:orientation val="minMax"/>
        </c:scaling>
        <c:axPos val="b"/>
        <c:title>
          <c:tx>
            <c:rich>
              <a:bodyPr/>
              <a:lstStyle/>
              <a:p>
                <a:pPr>
                  <a:defRPr/>
                </a:pPr>
                <a:r>
                  <a:rPr lang="en-US"/>
                  <a:t>Laterality</a:t>
                </a:r>
              </a:p>
            </c:rich>
          </c:tx>
          <c:layout/>
        </c:title>
        <c:numFmt formatCode="General" sourceLinked="1"/>
        <c:tickLblPos val="nextTo"/>
        <c:crossAx val="44016768"/>
        <c:crosses val="autoZero"/>
        <c:auto val="1"/>
        <c:lblAlgn val="ctr"/>
        <c:lblOffset val="100"/>
      </c:catAx>
      <c:valAx>
        <c:axId val="44016768"/>
        <c:scaling>
          <c:orientation val="minMax"/>
        </c:scaling>
        <c:axPos val="l"/>
        <c:majorGridlines/>
        <c:title>
          <c:tx>
            <c:rich>
              <a:bodyPr rot="-5400000" vert="horz"/>
              <a:lstStyle/>
              <a:p>
                <a:pPr>
                  <a:defRPr/>
                </a:pPr>
                <a:r>
                  <a:rPr lang="en-US"/>
                  <a:t>Proficiency (d'/reaction time)</a:t>
                </a:r>
              </a:p>
            </c:rich>
          </c:tx>
          <c:layout/>
        </c:title>
        <c:numFmt formatCode="General" sourceLinked="1"/>
        <c:tickLblPos val="nextTo"/>
        <c:crossAx val="43990016"/>
        <c:crosses val="autoZero"/>
        <c:crossBetween val="between"/>
      </c:valAx>
    </c:plotArea>
    <c:legend>
      <c:legendPos val="r"/>
      <c:layout/>
    </c:legend>
    <c:plotVisOnly val="1"/>
  </c:chart>
  <c:spPr>
    <a:solidFill>
      <a:schemeClr val="bg1"/>
    </a:solidFill>
    <a:ln>
      <a:solidFill>
        <a:schemeClr val="tx1"/>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1400" dirty="0"/>
              <a:t>Proficiency </a:t>
            </a:r>
            <a:r>
              <a:rPr lang="en-US" sz="1400" dirty="0" smtClean="0"/>
              <a:t>One </a:t>
            </a:r>
            <a:r>
              <a:rPr lang="en-US" sz="1400" dirty="0"/>
              <a:t>Color over </a:t>
            </a:r>
            <a:r>
              <a:rPr lang="en-US" sz="1400" dirty="0" smtClean="0"/>
              <a:t>Four </a:t>
            </a:r>
            <a:r>
              <a:rPr lang="en-US" sz="1400" dirty="0"/>
              <a:t>Days</a:t>
            </a:r>
          </a:p>
        </c:rich>
      </c:tx>
      <c:layout>
        <c:manualLayout>
          <c:xMode val="edge"/>
          <c:yMode val="edge"/>
          <c:x val="0.11722222222222224"/>
          <c:y val="2.1276595744680847E-2"/>
        </c:manualLayout>
      </c:layout>
      <c:overlay val="1"/>
    </c:title>
    <c:plotArea>
      <c:layout>
        <c:manualLayout>
          <c:layoutTarget val="inner"/>
          <c:xMode val="edge"/>
          <c:yMode val="edge"/>
          <c:x val="0.14983553467106941"/>
          <c:y val="0.13421956514694924"/>
          <c:w val="0.69806867891513591"/>
          <c:h val="0.70005358705161858"/>
        </c:manualLayout>
      </c:layout>
      <c:scatterChart>
        <c:scatterStyle val="lineMarker"/>
        <c:ser>
          <c:idx val="0"/>
          <c:order val="0"/>
          <c:tx>
            <c:strRef>
              <c:f>Graphs!$B$5</c:f>
              <c:strCache>
                <c:ptCount val="1"/>
                <c:pt idx="0">
                  <c:v>Unilateral</c:v>
                </c:pt>
              </c:strCache>
            </c:strRef>
          </c:tx>
          <c:spPr>
            <a:ln w="28575">
              <a:noFill/>
            </a:ln>
          </c:spPr>
          <c:marker>
            <c:spPr>
              <a:solidFill>
                <a:srgbClr val="FF0000"/>
              </a:solidFill>
            </c:spPr>
          </c:marker>
          <c:trendline>
            <c:spPr>
              <a:ln>
                <a:solidFill>
                  <a:srgbClr val="FF0000"/>
                </a:solidFill>
              </a:ln>
            </c:spPr>
            <c:trendlineType val="power"/>
            <c:dispRSqr val="1"/>
            <c:dispEq val="1"/>
            <c:trendlineLbl>
              <c:layout>
                <c:manualLayout>
                  <c:x val="-1.2380196427059519E-2"/>
                  <c:y val="-5.8824730242053119E-2"/>
                </c:manualLayout>
              </c:layout>
              <c:tx>
                <c:rich>
                  <a:bodyPr/>
                  <a:lstStyle/>
                  <a:p>
                    <a:pPr>
                      <a:defRPr/>
                    </a:pPr>
                    <a:r>
                      <a:rPr lang="en-US" baseline="0" dirty="0">
                        <a:solidFill>
                          <a:srgbClr val="FF0000"/>
                        </a:solidFill>
                      </a:rPr>
                      <a:t>y = 0.9026x</a:t>
                    </a:r>
                    <a:r>
                      <a:rPr lang="en-US" baseline="30000" dirty="0">
                        <a:solidFill>
                          <a:srgbClr val="FF0000"/>
                        </a:solidFill>
                      </a:rPr>
                      <a:t>0.5981</a:t>
                    </a:r>
                    <a:r>
                      <a:rPr lang="en-US" baseline="0" dirty="0">
                        <a:solidFill>
                          <a:srgbClr val="FF0000"/>
                        </a:solidFill>
                      </a:rPr>
                      <a:t>
R² = 0.9909</a:t>
                    </a:r>
                    <a:endParaRPr lang="en-US" dirty="0">
                      <a:solidFill>
                        <a:srgbClr val="FF0000"/>
                      </a:solidFill>
                    </a:endParaRPr>
                  </a:p>
                </c:rich>
              </c:tx>
              <c:numFmt formatCode="General" sourceLinked="0"/>
            </c:trendlineLbl>
          </c:trendline>
          <c:errBars>
            <c:errDir val="y"/>
            <c:errBarType val="both"/>
            <c:errValType val="cust"/>
            <c:plus>
              <c:numRef>
                <c:f>Graphs!$C$9:$F$9</c:f>
                <c:numCache>
                  <c:formatCode>General</c:formatCode>
                  <c:ptCount val="4"/>
                  <c:pt idx="0">
                    <c:v>0.15750575957344379</c:v>
                  </c:pt>
                  <c:pt idx="1">
                    <c:v>0.26455808856669344</c:v>
                  </c:pt>
                  <c:pt idx="2">
                    <c:v>0.20587064434615535</c:v>
                  </c:pt>
                  <c:pt idx="3">
                    <c:v>0.29288366488526618</c:v>
                  </c:pt>
                </c:numCache>
              </c:numRef>
            </c:plus>
            <c:minus>
              <c:numRef>
                <c:f>Graphs!$C$9:$F$9</c:f>
                <c:numCache>
                  <c:formatCode>General</c:formatCode>
                  <c:ptCount val="4"/>
                  <c:pt idx="0">
                    <c:v>0.15750575957344379</c:v>
                  </c:pt>
                  <c:pt idx="1">
                    <c:v>0.26455808856669344</c:v>
                  </c:pt>
                  <c:pt idx="2">
                    <c:v>0.20587064434615535</c:v>
                  </c:pt>
                  <c:pt idx="3">
                    <c:v>0.29288366488526618</c:v>
                  </c:pt>
                </c:numCache>
              </c:numRef>
            </c:minus>
          </c:errBars>
          <c:xVal>
            <c:numRef>
              <c:f>Graphs!$C$4:$F$4</c:f>
              <c:numCache>
                <c:formatCode>General</c:formatCode>
                <c:ptCount val="4"/>
                <c:pt idx="0">
                  <c:v>1</c:v>
                </c:pt>
                <c:pt idx="1">
                  <c:v>2</c:v>
                </c:pt>
                <c:pt idx="2">
                  <c:v>3</c:v>
                </c:pt>
                <c:pt idx="3">
                  <c:v>4</c:v>
                </c:pt>
              </c:numCache>
            </c:numRef>
          </c:xVal>
          <c:yVal>
            <c:numRef>
              <c:f>Graphs!$C$5:$F$5</c:f>
              <c:numCache>
                <c:formatCode>General</c:formatCode>
                <c:ptCount val="4"/>
                <c:pt idx="0">
                  <c:v>0.88094164560442356</c:v>
                </c:pt>
                <c:pt idx="1">
                  <c:v>1.4297846702352093</c:v>
                </c:pt>
                <c:pt idx="2">
                  <c:v>1.7549663046025088</c:v>
                </c:pt>
                <c:pt idx="3">
                  <c:v>2.0092222482363535</c:v>
                </c:pt>
              </c:numCache>
            </c:numRef>
          </c:yVal>
        </c:ser>
        <c:ser>
          <c:idx val="1"/>
          <c:order val="1"/>
          <c:tx>
            <c:strRef>
              <c:f>Graphs!$B$6</c:f>
              <c:strCache>
                <c:ptCount val="1"/>
                <c:pt idx="0">
                  <c:v>Bilateral</c:v>
                </c:pt>
              </c:strCache>
            </c:strRef>
          </c:tx>
          <c:spPr>
            <a:ln w="28575">
              <a:noFill/>
            </a:ln>
          </c:spPr>
          <c:trendline>
            <c:spPr>
              <a:ln>
                <a:solidFill>
                  <a:schemeClr val="accent2"/>
                </a:solidFill>
              </a:ln>
            </c:spPr>
            <c:trendlineType val="power"/>
            <c:dispRSqr val="1"/>
            <c:dispEq val="1"/>
            <c:trendlineLbl>
              <c:layout>
                <c:manualLayout>
                  <c:x val="-0.24189632545931791"/>
                  <c:y val="0.33797543825540466"/>
                </c:manualLayout>
              </c:layout>
              <c:tx>
                <c:rich>
                  <a:bodyPr/>
                  <a:lstStyle/>
                  <a:p>
                    <a:pPr>
                      <a:defRPr/>
                    </a:pPr>
                    <a:r>
                      <a:rPr lang="en-US" baseline="0">
                        <a:solidFill>
                          <a:schemeClr val="accent2"/>
                        </a:solidFill>
                      </a:rPr>
                      <a:t>y = 0.7964x</a:t>
                    </a:r>
                    <a:r>
                      <a:rPr lang="en-US" baseline="30000">
                        <a:solidFill>
                          <a:schemeClr val="accent2"/>
                        </a:solidFill>
                      </a:rPr>
                      <a:t>0.643</a:t>
                    </a:r>
                    <a:r>
                      <a:rPr lang="en-US" baseline="0">
                        <a:solidFill>
                          <a:schemeClr val="accent2"/>
                        </a:solidFill>
                      </a:rPr>
                      <a:t>
R² = 0.99</a:t>
                    </a:r>
                    <a:endParaRPr lang="en-US">
                      <a:solidFill>
                        <a:schemeClr val="accent2"/>
                      </a:solidFill>
                    </a:endParaRPr>
                  </a:p>
                </c:rich>
              </c:tx>
              <c:numFmt formatCode="General" sourceLinked="0"/>
            </c:trendlineLbl>
          </c:trendline>
          <c:errBars>
            <c:errDir val="y"/>
            <c:errBarType val="both"/>
            <c:errValType val="cust"/>
            <c:plus>
              <c:numRef>
                <c:f>Graphs!$C$10:$F$10</c:f>
                <c:numCache>
                  <c:formatCode>General</c:formatCode>
                  <c:ptCount val="4"/>
                  <c:pt idx="0">
                    <c:v>0.12710522792018572</c:v>
                  </c:pt>
                  <c:pt idx="1">
                    <c:v>0.21981505959670958</c:v>
                  </c:pt>
                  <c:pt idx="2">
                    <c:v>0.22661586201375117</c:v>
                  </c:pt>
                  <c:pt idx="3">
                    <c:v>0.23874402809244147</c:v>
                  </c:pt>
                </c:numCache>
              </c:numRef>
            </c:plus>
            <c:minus>
              <c:numRef>
                <c:f>Graphs!$C$10:$F$10</c:f>
                <c:numCache>
                  <c:formatCode>General</c:formatCode>
                  <c:ptCount val="4"/>
                  <c:pt idx="0">
                    <c:v>0.12710522792018572</c:v>
                  </c:pt>
                  <c:pt idx="1">
                    <c:v>0.21981505959670958</c:v>
                  </c:pt>
                  <c:pt idx="2">
                    <c:v>0.22661586201375117</c:v>
                  </c:pt>
                  <c:pt idx="3">
                    <c:v>0.23874402809244147</c:v>
                  </c:pt>
                </c:numCache>
              </c:numRef>
            </c:minus>
          </c:errBars>
          <c:xVal>
            <c:numRef>
              <c:f>Graphs!$C$4:$F$4</c:f>
              <c:numCache>
                <c:formatCode>General</c:formatCode>
                <c:ptCount val="4"/>
                <c:pt idx="0">
                  <c:v>1</c:v>
                </c:pt>
                <c:pt idx="1">
                  <c:v>2</c:v>
                </c:pt>
                <c:pt idx="2">
                  <c:v>3</c:v>
                </c:pt>
                <c:pt idx="3">
                  <c:v>4</c:v>
                </c:pt>
              </c:numCache>
            </c:numRef>
          </c:xVal>
          <c:yVal>
            <c:numRef>
              <c:f>Graphs!$C$6:$F$6</c:f>
              <c:numCache>
                <c:formatCode>General</c:formatCode>
                <c:ptCount val="4"/>
                <c:pt idx="0">
                  <c:v>0.77494472182345464</c:v>
                </c:pt>
                <c:pt idx="1">
                  <c:v>1.3150130552808572</c:v>
                </c:pt>
                <c:pt idx="2">
                  <c:v>1.6100026467247095</c:v>
                </c:pt>
                <c:pt idx="3">
                  <c:v>1.8925462305757401</c:v>
                </c:pt>
              </c:numCache>
            </c:numRef>
          </c:yVal>
        </c:ser>
        <c:axId val="43603456"/>
        <c:axId val="43605376"/>
      </c:scatterChart>
      <c:valAx>
        <c:axId val="43603456"/>
        <c:scaling>
          <c:orientation val="minMax"/>
          <c:max val="4"/>
        </c:scaling>
        <c:axPos val="b"/>
        <c:title>
          <c:tx>
            <c:rich>
              <a:bodyPr/>
              <a:lstStyle/>
              <a:p>
                <a:pPr>
                  <a:defRPr/>
                </a:pPr>
                <a:r>
                  <a:rPr lang="en-US"/>
                  <a:t>Day</a:t>
                </a:r>
              </a:p>
            </c:rich>
          </c:tx>
          <c:layout/>
        </c:title>
        <c:numFmt formatCode="General" sourceLinked="1"/>
        <c:tickLblPos val="nextTo"/>
        <c:crossAx val="43605376"/>
        <c:crosses val="autoZero"/>
        <c:crossBetween val="midCat"/>
      </c:valAx>
      <c:valAx>
        <c:axId val="43605376"/>
        <c:scaling>
          <c:orientation val="minMax"/>
        </c:scaling>
        <c:axPos val="l"/>
        <c:majorGridlines/>
        <c:title>
          <c:tx>
            <c:rich>
              <a:bodyPr rot="-5400000" vert="horz"/>
              <a:lstStyle/>
              <a:p>
                <a:pPr>
                  <a:defRPr/>
                </a:pPr>
                <a:r>
                  <a:rPr lang="en-US"/>
                  <a:t>Proficiency Scores</a:t>
                </a:r>
              </a:p>
            </c:rich>
          </c:tx>
          <c:layout/>
        </c:title>
        <c:numFmt formatCode="General" sourceLinked="1"/>
        <c:tickLblPos val="nextTo"/>
        <c:crossAx val="43603456"/>
        <c:crosses val="autoZero"/>
        <c:crossBetween val="midCat"/>
      </c:valAx>
    </c:plotArea>
    <c:legend>
      <c:legendPos val="r"/>
      <c:legendEntry>
        <c:idx val="0"/>
        <c:txPr>
          <a:bodyPr/>
          <a:lstStyle/>
          <a:p>
            <a:pPr>
              <a:defRPr>
                <a:solidFill>
                  <a:srgbClr val="FF0000"/>
                </a:solidFill>
              </a:defRPr>
            </a:pPr>
            <a:endParaRPr lang="en-US"/>
          </a:p>
        </c:txPr>
      </c:legendEntry>
      <c:legendEntry>
        <c:idx val="1"/>
        <c:txPr>
          <a:bodyPr/>
          <a:lstStyle/>
          <a:p>
            <a:pPr>
              <a:defRPr>
                <a:solidFill>
                  <a:schemeClr val="accent2"/>
                </a:solidFill>
              </a:defRPr>
            </a:pPr>
            <a:endParaRPr lang="en-US"/>
          </a:p>
        </c:txPr>
      </c:legendEntry>
      <c:legendEntry>
        <c:idx val="2"/>
        <c:delete val="1"/>
      </c:legendEntry>
      <c:legendEntry>
        <c:idx val="3"/>
        <c:delete val="1"/>
      </c:legendEntry>
      <c:layout/>
    </c:legend>
    <c:plotVisOnly val="1"/>
  </c:chart>
  <c:spPr>
    <a:solidFill>
      <a:prstClr val="white"/>
    </a:solidFill>
    <a:ln>
      <a:solidFill>
        <a:prstClr val="black"/>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00"/>
            </a:pPr>
            <a:r>
              <a:rPr lang="en-US" sz="1400"/>
              <a:t>Proficiency Two Colors over Four days</a:t>
            </a:r>
          </a:p>
        </c:rich>
      </c:tx>
      <c:layout/>
      <c:overlay val="1"/>
    </c:title>
    <c:plotArea>
      <c:layout>
        <c:manualLayout>
          <c:layoutTarget val="inner"/>
          <c:xMode val="edge"/>
          <c:yMode val="edge"/>
          <c:x val="0.1470750635541874"/>
          <c:y val="0.12552304862185482"/>
          <c:w val="0.6582569909606093"/>
          <c:h val="0.7466728242547418"/>
        </c:manualLayout>
      </c:layout>
      <c:scatterChart>
        <c:scatterStyle val="lineMarker"/>
        <c:ser>
          <c:idx val="0"/>
          <c:order val="0"/>
          <c:tx>
            <c:strRef>
              <c:f>Graph!$B$4</c:f>
              <c:strCache>
                <c:ptCount val="1"/>
                <c:pt idx="0">
                  <c:v>Unilateral</c:v>
                </c:pt>
              </c:strCache>
            </c:strRef>
          </c:tx>
          <c:spPr>
            <a:ln w="28575">
              <a:noFill/>
            </a:ln>
          </c:spPr>
          <c:marker>
            <c:spPr>
              <a:solidFill>
                <a:srgbClr val="FF0000"/>
              </a:solidFill>
            </c:spPr>
          </c:marker>
          <c:trendline>
            <c:spPr>
              <a:ln>
                <a:solidFill>
                  <a:srgbClr val="FF0000"/>
                </a:solidFill>
              </a:ln>
            </c:spPr>
            <c:trendlineType val="power"/>
            <c:dispRSqr val="1"/>
            <c:dispEq val="1"/>
            <c:trendlineLbl>
              <c:layout>
                <c:manualLayout>
                  <c:x val="-4.3537789603411564E-2"/>
                  <c:y val="-3.7404268747931436E-2"/>
                </c:manualLayout>
              </c:layout>
              <c:tx>
                <c:rich>
                  <a:bodyPr/>
                  <a:lstStyle/>
                  <a:p>
                    <a:pPr>
                      <a:defRPr/>
                    </a:pPr>
                    <a:r>
                      <a:rPr lang="en-US" baseline="0" dirty="0">
                        <a:solidFill>
                          <a:srgbClr val="FF0000"/>
                        </a:solidFill>
                      </a:rPr>
                      <a:t>y = 1.0495x</a:t>
                    </a:r>
                    <a:r>
                      <a:rPr lang="en-US" baseline="30000" dirty="0">
                        <a:solidFill>
                          <a:srgbClr val="FF0000"/>
                        </a:solidFill>
                      </a:rPr>
                      <a:t>0.6541</a:t>
                    </a:r>
                    <a:r>
                      <a:rPr lang="en-US" baseline="0" dirty="0">
                        <a:solidFill>
                          <a:srgbClr val="FF0000"/>
                        </a:solidFill>
                      </a:rPr>
                      <a:t>
R² = 0.9695</a:t>
                    </a:r>
                    <a:endParaRPr lang="en-US" dirty="0">
                      <a:solidFill>
                        <a:srgbClr val="FF0000"/>
                      </a:solidFill>
                    </a:endParaRPr>
                  </a:p>
                </c:rich>
              </c:tx>
              <c:numFmt formatCode="General" sourceLinked="0"/>
            </c:trendlineLbl>
          </c:trendline>
          <c:errBars>
            <c:errDir val="y"/>
            <c:errBarType val="both"/>
            <c:errValType val="cust"/>
            <c:plus>
              <c:numRef>
                <c:f>Graph!$C$7:$F$7</c:f>
                <c:numCache>
                  <c:formatCode>General</c:formatCode>
                  <c:ptCount val="4"/>
                  <c:pt idx="0">
                    <c:v>0.15853930158605875</c:v>
                  </c:pt>
                  <c:pt idx="1">
                    <c:v>0.27545651333655546</c:v>
                  </c:pt>
                  <c:pt idx="2">
                    <c:v>0.37252740724017364</c:v>
                  </c:pt>
                  <c:pt idx="3">
                    <c:v>0.36809829305225533</c:v>
                  </c:pt>
                </c:numCache>
              </c:numRef>
            </c:plus>
            <c:minus>
              <c:numRef>
                <c:f>Graph!$C$7:$F$7</c:f>
                <c:numCache>
                  <c:formatCode>General</c:formatCode>
                  <c:ptCount val="4"/>
                  <c:pt idx="0">
                    <c:v>0.15853930158605875</c:v>
                  </c:pt>
                  <c:pt idx="1">
                    <c:v>0.27545651333655546</c:v>
                  </c:pt>
                  <c:pt idx="2">
                    <c:v>0.37252740724017364</c:v>
                  </c:pt>
                  <c:pt idx="3">
                    <c:v>0.36809829305225533</c:v>
                  </c:pt>
                </c:numCache>
              </c:numRef>
            </c:minus>
          </c:errBars>
          <c:xVal>
            <c:numRef>
              <c:f>Graph!$C$3:$F$3</c:f>
              <c:numCache>
                <c:formatCode>General</c:formatCode>
                <c:ptCount val="4"/>
                <c:pt idx="0">
                  <c:v>1</c:v>
                </c:pt>
                <c:pt idx="1">
                  <c:v>2</c:v>
                </c:pt>
                <c:pt idx="2">
                  <c:v>3</c:v>
                </c:pt>
                <c:pt idx="3">
                  <c:v>4</c:v>
                </c:pt>
              </c:numCache>
            </c:numRef>
          </c:xVal>
          <c:yVal>
            <c:numRef>
              <c:f>Graph!$C$4:$F$4</c:f>
              <c:numCache>
                <c:formatCode>General</c:formatCode>
                <c:ptCount val="4"/>
                <c:pt idx="0">
                  <c:v>1.0084586059908769</c:v>
                </c:pt>
                <c:pt idx="1">
                  <c:v>1.827367466797662</c:v>
                </c:pt>
                <c:pt idx="2">
                  <c:v>2.0442393078301082</c:v>
                </c:pt>
                <c:pt idx="3">
                  <c:v>2.5742244621530048</c:v>
                </c:pt>
              </c:numCache>
            </c:numRef>
          </c:yVal>
        </c:ser>
        <c:ser>
          <c:idx val="1"/>
          <c:order val="1"/>
          <c:tx>
            <c:strRef>
              <c:f>Graph!$B$5</c:f>
              <c:strCache>
                <c:ptCount val="1"/>
                <c:pt idx="0">
                  <c:v>Bilateral</c:v>
                </c:pt>
              </c:strCache>
            </c:strRef>
          </c:tx>
          <c:spPr>
            <a:ln w="28575">
              <a:noFill/>
            </a:ln>
          </c:spPr>
          <c:trendline>
            <c:spPr>
              <a:ln>
                <a:solidFill>
                  <a:schemeClr val="accent2"/>
                </a:solidFill>
              </a:ln>
            </c:spPr>
            <c:trendlineType val="power"/>
            <c:dispRSqr val="1"/>
            <c:dispEq val="1"/>
            <c:trendlineLbl>
              <c:layout>
                <c:manualLayout>
                  <c:x val="-0.17304436210179616"/>
                  <c:y val="0.30102082984307826"/>
                </c:manualLayout>
              </c:layout>
              <c:tx>
                <c:rich>
                  <a:bodyPr/>
                  <a:lstStyle/>
                  <a:p>
                    <a:pPr>
                      <a:defRPr/>
                    </a:pPr>
                    <a:r>
                      <a:rPr lang="en-US" baseline="0">
                        <a:solidFill>
                          <a:schemeClr val="accent2"/>
                        </a:solidFill>
                      </a:rPr>
                      <a:t>y = 0.914x</a:t>
                    </a:r>
                    <a:r>
                      <a:rPr lang="en-US" baseline="30000">
                        <a:solidFill>
                          <a:schemeClr val="accent2"/>
                        </a:solidFill>
                      </a:rPr>
                      <a:t>0.6363</a:t>
                    </a:r>
                    <a:r>
                      <a:rPr lang="en-US" baseline="0">
                        <a:solidFill>
                          <a:schemeClr val="accent2"/>
                        </a:solidFill>
                      </a:rPr>
                      <a:t>
R² = 0.9884</a:t>
                    </a:r>
                    <a:endParaRPr lang="en-US">
                      <a:solidFill>
                        <a:schemeClr val="accent2"/>
                      </a:solidFill>
                    </a:endParaRPr>
                  </a:p>
                </c:rich>
              </c:tx>
              <c:numFmt formatCode="General" sourceLinked="0"/>
            </c:trendlineLbl>
          </c:trendline>
          <c:errBars>
            <c:errDir val="y"/>
            <c:errBarType val="both"/>
            <c:errValType val="cust"/>
            <c:plus>
              <c:numRef>
                <c:f>Graph!$C$8:$F$8</c:f>
                <c:numCache>
                  <c:formatCode>General</c:formatCode>
                  <c:ptCount val="4"/>
                  <c:pt idx="0">
                    <c:v>0.11047423904349803</c:v>
                  </c:pt>
                  <c:pt idx="1">
                    <c:v>0.18640839939820947</c:v>
                  </c:pt>
                  <c:pt idx="2">
                    <c:v>0.16682059741419392</c:v>
                  </c:pt>
                  <c:pt idx="3">
                    <c:v>0.25082785780522482</c:v>
                  </c:pt>
                </c:numCache>
              </c:numRef>
            </c:plus>
            <c:minus>
              <c:numRef>
                <c:f>Graph!$C$8:$F$8</c:f>
                <c:numCache>
                  <c:formatCode>General</c:formatCode>
                  <c:ptCount val="4"/>
                  <c:pt idx="0">
                    <c:v>0.11047423904349803</c:v>
                  </c:pt>
                  <c:pt idx="1">
                    <c:v>0.18640839939820947</c:v>
                  </c:pt>
                  <c:pt idx="2">
                    <c:v>0.16682059741419392</c:v>
                  </c:pt>
                  <c:pt idx="3">
                    <c:v>0.25082785780522482</c:v>
                  </c:pt>
                </c:numCache>
              </c:numRef>
            </c:minus>
          </c:errBars>
          <c:xVal>
            <c:numRef>
              <c:f>Graph!$C$3:$F$3</c:f>
              <c:numCache>
                <c:formatCode>General</c:formatCode>
                <c:ptCount val="4"/>
                <c:pt idx="0">
                  <c:v>1</c:v>
                </c:pt>
                <c:pt idx="1">
                  <c:v>2</c:v>
                </c:pt>
                <c:pt idx="2">
                  <c:v>3</c:v>
                </c:pt>
                <c:pt idx="3">
                  <c:v>4</c:v>
                </c:pt>
              </c:numCache>
            </c:numRef>
          </c:xVal>
          <c:yVal>
            <c:numRef>
              <c:f>Graph!$C$5:$F$5</c:f>
              <c:numCache>
                <c:formatCode>General</c:formatCode>
                <c:ptCount val="4"/>
                <c:pt idx="0">
                  <c:v>0.88955098134841459</c:v>
                </c:pt>
                <c:pt idx="1">
                  <c:v>1.5112333751633698</c:v>
                </c:pt>
                <c:pt idx="2">
                  <c:v>1.80620289865057</c:v>
                </c:pt>
                <c:pt idx="3">
                  <c:v>2.1716652019871647</c:v>
                </c:pt>
              </c:numCache>
            </c:numRef>
          </c:yVal>
        </c:ser>
        <c:axId val="43479424"/>
        <c:axId val="43481344"/>
      </c:scatterChart>
      <c:valAx>
        <c:axId val="43479424"/>
        <c:scaling>
          <c:orientation val="minMax"/>
          <c:max val="4"/>
        </c:scaling>
        <c:axPos val="b"/>
        <c:title>
          <c:tx>
            <c:rich>
              <a:bodyPr/>
              <a:lstStyle/>
              <a:p>
                <a:pPr>
                  <a:defRPr/>
                </a:pPr>
                <a:r>
                  <a:rPr lang="en-US"/>
                  <a:t>Day</a:t>
                </a:r>
              </a:p>
            </c:rich>
          </c:tx>
          <c:layout/>
        </c:title>
        <c:numFmt formatCode="General" sourceLinked="1"/>
        <c:tickLblPos val="nextTo"/>
        <c:crossAx val="43481344"/>
        <c:crosses val="autoZero"/>
        <c:crossBetween val="midCat"/>
      </c:valAx>
      <c:valAx>
        <c:axId val="43481344"/>
        <c:scaling>
          <c:orientation val="minMax"/>
        </c:scaling>
        <c:axPos val="l"/>
        <c:majorGridlines/>
        <c:title>
          <c:tx>
            <c:rich>
              <a:bodyPr rot="-5400000" vert="horz"/>
              <a:lstStyle/>
              <a:p>
                <a:pPr>
                  <a:defRPr/>
                </a:pPr>
                <a:r>
                  <a:rPr lang="en-US"/>
                  <a:t>Proficiency score</a:t>
                </a:r>
              </a:p>
            </c:rich>
          </c:tx>
          <c:layout/>
        </c:title>
        <c:numFmt formatCode="General" sourceLinked="1"/>
        <c:tickLblPos val="nextTo"/>
        <c:crossAx val="43479424"/>
        <c:crosses val="autoZero"/>
        <c:crossBetween val="midCat"/>
      </c:valAx>
    </c:plotArea>
    <c:legend>
      <c:legendPos val="r"/>
      <c:legendEntry>
        <c:idx val="0"/>
        <c:txPr>
          <a:bodyPr/>
          <a:lstStyle/>
          <a:p>
            <a:pPr>
              <a:defRPr>
                <a:solidFill>
                  <a:srgbClr val="FF0000"/>
                </a:solidFill>
              </a:defRPr>
            </a:pPr>
            <a:endParaRPr lang="en-US"/>
          </a:p>
        </c:txPr>
      </c:legendEntry>
      <c:legendEntry>
        <c:idx val="1"/>
        <c:txPr>
          <a:bodyPr/>
          <a:lstStyle/>
          <a:p>
            <a:pPr>
              <a:defRPr>
                <a:solidFill>
                  <a:schemeClr val="accent2"/>
                </a:solidFill>
              </a:defRPr>
            </a:pPr>
            <a:endParaRPr lang="en-US"/>
          </a:p>
        </c:txPr>
      </c:legendEntry>
      <c:legendEntry>
        <c:idx val="2"/>
        <c:delete val="1"/>
      </c:legendEntry>
      <c:legendEntry>
        <c:idx val="3"/>
        <c:delete val="1"/>
      </c:legendEntry>
      <c:layout/>
    </c:legend>
    <c:plotVisOnly val="1"/>
  </c:chart>
  <c:spPr>
    <a:solidFill>
      <a:prstClr val="white"/>
    </a:solidFill>
    <a:ln>
      <a:solidFill>
        <a:prstClr val="black"/>
      </a:solidFill>
    </a:ln>
  </c:spPr>
  <c:externalData r:id="rId1"/>
</c:chartSpace>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4"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C89BF3-9691-4039-B6CE-D7B30E15B92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32C35B-6691-4131-8985-2F930E4B223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463675"/>
            <a:ext cx="6994525" cy="13166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463675"/>
            <a:ext cx="20834350" cy="13166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8C4251-879B-4475-90E1-85F3D7AA59A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ABF66B-8E59-441E-8E6E-A1D85243806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7CC021-647B-4383-B0EA-FE6BB29DD26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4754563"/>
            <a:ext cx="13914437"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4754563"/>
            <a:ext cx="13914438"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2104C6-7D6D-4EB1-9DA8-301447A6DD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3B754B3-DBB7-418E-A64B-B1E3EA0EEA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49307ED-9F54-4C17-A1A7-E1C094F82D0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2F32791-453D-427B-9022-3020CCBFA58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B27F11-673C-422B-84F5-2F904A04A25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1E8F56-6318-4A2B-9368-64F2D5AD4B7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468563" y="1463675"/>
            <a:ext cx="27981275" cy="2743200"/>
          </a:xfrm>
          <a:prstGeom prst="rect">
            <a:avLst/>
          </a:prstGeom>
          <a:noFill/>
          <a:ln w="9525">
            <a:noFill/>
            <a:miter lim="800000"/>
            <a:headEnd/>
            <a:tailEnd/>
          </a:ln>
        </p:spPr>
        <p:txBody>
          <a:bodyPr vert="horz" wrap="square" lIns="282156" tIns="141078" rIns="282156" bIns="141078"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2468563" y="4754563"/>
            <a:ext cx="27981275" cy="9875837"/>
          </a:xfrm>
          <a:prstGeom prst="rect">
            <a:avLst/>
          </a:prstGeom>
          <a:noFill/>
          <a:ln w="9525">
            <a:noFill/>
            <a:miter lim="800000"/>
            <a:headEnd/>
            <a:tailEnd/>
          </a:ln>
        </p:spPr>
        <p:txBody>
          <a:bodyPr vert="horz" wrap="square" lIns="282156" tIns="141078" rIns="282156" bIns="14107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defRPr sz="4300" b="0">
                <a:latin typeface="Times"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11247438" y="14995525"/>
            <a:ext cx="10423525"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ctr">
              <a:defRPr sz="4300" b="0">
                <a:latin typeface="Times"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23591838"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r">
              <a:defRPr sz="4300" b="0">
                <a:latin typeface="Times" pitchFamily="18" charset="0"/>
              </a:defRPr>
            </a:lvl1pPr>
          </a:lstStyle>
          <a:p>
            <a:pPr>
              <a:defRPr/>
            </a:pPr>
            <a:fld id="{C5BD9A70-93CA-4EB8-9C20-33F485DAAF1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0988" rtl="0" eaLnBrk="0" fontAlgn="base" hangingPunct="0">
        <a:spcBef>
          <a:spcPct val="0"/>
        </a:spcBef>
        <a:spcAft>
          <a:spcPct val="0"/>
        </a:spcAft>
        <a:defRPr sz="13600">
          <a:solidFill>
            <a:schemeClr val="tx2"/>
          </a:solidFill>
          <a:latin typeface="+mj-lt"/>
          <a:ea typeface="+mj-ea"/>
          <a:cs typeface="+mj-cs"/>
        </a:defRPr>
      </a:lvl1pPr>
      <a:lvl2pPr algn="ctr" defTabSz="2820988" rtl="0" eaLnBrk="0" fontAlgn="base" hangingPunct="0">
        <a:spcBef>
          <a:spcPct val="0"/>
        </a:spcBef>
        <a:spcAft>
          <a:spcPct val="0"/>
        </a:spcAft>
        <a:defRPr sz="13600">
          <a:solidFill>
            <a:schemeClr val="tx2"/>
          </a:solidFill>
          <a:latin typeface="Times" pitchFamily="18" charset="0"/>
        </a:defRPr>
      </a:lvl2pPr>
      <a:lvl3pPr algn="ctr" defTabSz="2820988" rtl="0" eaLnBrk="0" fontAlgn="base" hangingPunct="0">
        <a:spcBef>
          <a:spcPct val="0"/>
        </a:spcBef>
        <a:spcAft>
          <a:spcPct val="0"/>
        </a:spcAft>
        <a:defRPr sz="13600">
          <a:solidFill>
            <a:schemeClr val="tx2"/>
          </a:solidFill>
          <a:latin typeface="Times" pitchFamily="18" charset="0"/>
        </a:defRPr>
      </a:lvl3pPr>
      <a:lvl4pPr algn="ctr" defTabSz="2820988" rtl="0" eaLnBrk="0" fontAlgn="base" hangingPunct="0">
        <a:spcBef>
          <a:spcPct val="0"/>
        </a:spcBef>
        <a:spcAft>
          <a:spcPct val="0"/>
        </a:spcAft>
        <a:defRPr sz="13600">
          <a:solidFill>
            <a:schemeClr val="tx2"/>
          </a:solidFill>
          <a:latin typeface="Times" pitchFamily="18" charset="0"/>
        </a:defRPr>
      </a:lvl4pPr>
      <a:lvl5pPr algn="ctr" defTabSz="2820988" rtl="0" eaLnBrk="0" fontAlgn="base" hangingPunct="0">
        <a:spcBef>
          <a:spcPct val="0"/>
        </a:spcBef>
        <a:spcAft>
          <a:spcPct val="0"/>
        </a:spcAft>
        <a:defRPr sz="13600">
          <a:solidFill>
            <a:schemeClr val="tx2"/>
          </a:solidFill>
          <a:latin typeface="Times" pitchFamily="18" charset="0"/>
        </a:defRPr>
      </a:lvl5pPr>
      <a:lvl6pPr marL="457200" algn="ctr" defTabSz="2820988" rtl="0" fontAlgn="base">
        <a:spcBef>
          <a:spcPct val="0"/>
        </a:spcBef>
        <a:spcAft>
          <a:spcPct val="0"/>
        </a:spcAft>
        <a:defRPr sz="13600">
          <a:solidFill>
            <a:schemeClr val="tx2"/>
          </a:solidFill>
          <a:latin typeface="Times" pitchFamily="18" charset="0"/>
        </a:defRPr>
      </a:lvl6pPr>
      <a:lvl7pPr marL="914400" algn="ctr" defTabSz="2820988" rtl="0" fontAlgn="base">
        <a:spcBef>
          <a:spcPct val="0"/>
        </a:spcBef>
        <a:spcAft>
          <a:spcPct val="0"/>
        </a:spcAft>
        <a:defRPr sz="13600">
          <a:solidFill>
            <a:schemeClr val="tx2"/>
          </a:solidFill>
          <a:latin typeface="Times" pitchFamily="18" charset="0"/>
        </a:defRPr>
      </a:lvl7pPr>
      <a:lvl8pPr marL="1371600" algn="ctr" defTabSz="2820988" rtl="0" fontAlgn="base">
        <a:spcBef>
          <a:spcPct val="0"/>
        </a:spcBef>
        <a:spcAft>
          <a:spcPct val="0"/>
        </a:spcAft>
        <a:defRPr sz="13600">
          <a:solidFill>
            <a:schemeClr val="tx2"/>
          </a:solidFill>
          <a:latin typeface="Times" pitchFamily="18" charset="0"/>
        </a:defRPr>
      </a:lvl8pPr>
      <a:lvl9pPr marL="1828800" algn="ctr" defTabSz="2820988" rtl="0" fontAlgn="base">
        <a:spcBef>
          <a:spcPct val="0"/>
        </a:spcBef>
        <a:spcAft>
          <a:spcPct val="0"/>
        </a:spcAft>
        <a:defRPr sz="13600">
          <a:solidFill>
            <a:schemeClr val="tx2"/>
          </a:solidFill>
          <a:latin typeface="Times" pitchFamily="18" charset="0"/>
        </a:defRPr>
      </a:lvl9pPr>
    </p:titleStyle>
    <p:bodyStyle>
      <a:lvl1pPr marL="1058863" indent="-1058863" algn="l" defTabSz="2820988" rtl="0" eaLnBrk="0" fontAlgn="base" hangingPunct="0">
        <a:spcBef>
          <a:spcPct val="20000"/>
        </a:spcBef>
        <a:spcAft>
          <a:spcPct val="0"/>
        </a:spcAft>
        <a:buChar char="•"/>
        <a:defRPr sz="9900">
          <a:solidFill>
            <a:schemeClr val="tx1"/>
          </a:solidFill>
          <a:latin typeface="+mn-lt"/>
          <a:ea typeface="+mn-ea"/>
          <a:cs typeface="+mn-cs"/>
        </a:defRPr>
      </a:lvl1pPr>
      <a:lvl2pPr marL="2292350" indent="-881063" algn="l" defTabSz="2820988" rtl="0" eaLnBrk="0" fontAlgn="base" hangingPunct="0">
        <a:spcBef>
          <a:spcPct val="20000"/>
        </a:spcBef>
        <a:spcAft>
          <a:spcPct val="0"/>
        </a:spcAft>
        <a:buChar char="–"/>
        <a:defRPr sz="8600">
          <a:solidFill>
            <a:schemeClr val="tx1"/>
          </a:solidFill>
          <a:latin typeface="+mn-lt"/>
        </a:defRPr>
      </a:lvl2pPr>
      <a:lvl3pPr marL="3527425" indent="-706438" algn="l" defTabSz="2820988" rtl="0" eaLnBrk="0" fontAlgn="base" hangingPunct="0">
        <a:spcBef>
          <a:spcPct val="20000"/>
        </a:spcBef>
        <a:spcAft>
          <a:spcPct val="0"/>
        </a:spcAft>
        <a:buChar char="•"/>
        <a:defRPr sz="7400">
          <a:solidFill>
            <a:schemeClr val="tx1"/>
          </a:solidFill>
          <a:latin typeface="+mn-lt"/>
        </a:defRPr>
      </a:lvl3pPr>
      <a:lvl4pPr marL="4937125" indent="-704850" algn="l" defTabSz="2820988" rtl="0" eaLnBrk="0" fontAlgn="base" hangingPunct="0">
        <a:spcBef>
          <a:spcPct val="20000"/>
        </a:spcBef>
        <a:spcAft>
          <a:spcPct val="0"/>
        </a:spcAft>
        <a:buChar char="–"/>
        <a:defRPr sz="6200">
          <a:solidFill>
            <a:schemeClr val="tx1"/>
          </a:solidFill>
          <a:latin typeface="+mn-lt"/>
        </a:defRPr>
      </a:lvl4pPr>
      <a:lvl5pPr marL="6348413" indent="-704850" algn="l" defTabSz="2820988" rtl="0" eaLnBrk="0" fontAlgn="base" hangingPunct="0">
        <a:spcBef>
          <a:spcPct val="20000"/>
        </a:spcBef>
        <a:spcAft>
          <a:spcPct val="0"/>
        </a:spcAft>
        <a:buChar char="»"/>
        <a:defRPr sz="6200">
          <a:solidFill>
            <a:schemeClr val="tx1"/>
          </a:solidFill>
          <a:latin typeface="+mn-lt"/>
        </a:defRPr>
      </a:lvl5pPr>
      <a:lvl6pPr marL="6805613" indent="-704850" algn="l" defTabSz="2820988" rtl="0" fontAlgn="base">
        <a:spcBef>
          <a:spcPct val="20000"/>
        </a:spcBef>
        <a:spcAft>
          <a:spcPct val="0"/>
        </a:spcAft>
        <a:buChar char="»"/>
        <a:defRPr sz="6200">
          <a:solidFill>
            <a:schemeClr val="tx1"/>
          </a:solidFill>
          <a:latin typeface="+mn-lt"/>
        </a:defRPr>
      </a:lvl6pPr>
      <a:lvl7pPr marL="7262813" indent="-704850" algn="l" defTabSz="2820988" rtl="0" fontAlgn="base">
        <a:spcBef>
          <a:spcPct val="20000"/>
        </a:spcBef>
        <a:spcAft>
          <a:spcPct val="0"/>
        </a:spcAft>
        <a:buChar char="»"/>
        <a:defRPr sz="6200">
          <a:solidFill>
            <a:schemeClr val="tx1"/>
          </a:solidFill>
          <a:latin typeface="+mn-lt"/>
        </a:defRPr>
      </a:lvl7pPr>
      <a:lvl8pPr marL="7720013" indent="-704850" algn="l" defTabSz="2820988" rtl="0" fontAlgn="base">
        <a:spcBef>
          <a:spcPct val="20000"/>
        </a:spcBef>
        <a:spcAft>
          <a:spcPct val="0"/>
        </a:spcAft>
        <a:buChar char="»"/>
        <a:defRPr sz="6200">
          <a:solidFill>
            <a:schemeClr val="tx1"/>
          </a:solidFill>
          <a:latin typeface="+mn-lt"/>
        </a:defRPr>
      </a:lvl8pPr>
      <a:lvl9pPr marL="8177213" indent="-704850" algn="l" defTabSz="2820988" rtl="0" fontAlgn="base">
        <a:spcBef>
          <a:spcPct val="20000"/>
        </a:spcBef>
        <a:spcAft>
          <a:spcPct val="0"/>
        </a:spcAft>
        <a:buChar char="»"/>
        <a:defRPr sz="6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package" Target="../embeddings/Microsoft_Office_PowerPoint_Slide1.sldx"/><Relationship Id="rId7" Type="http://schemas.openxmlformats.org/officeDocument/2006/relationships/package" Target="../embeddings/Microsoft_Office_PowerPoint_Slide5.sldx"/><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package" Target="../embeddings/Microsoft_Office_PowerPoint_Slide4.sldx"/><Relationship Id="rId5" Type="http://schemas.openxmlformats.org/officeDocument/2006/relationships/package" Target="../embeddings/Microsoft_Office_PowerPoint_Slide3.sldx"/><Relationship Id="rId10" Type="http://schemas.openxmlformats.org/officeDocument/2006/relationships/chart" Target="../charts/chart3.xml"/><Relationship Id="rId4" Type="http://schemas.openxmlformats.org/officeDocument/2006/relationships/package" Target="../embeddings/Microsoft_Office_PowerPoint_Slide2.sldx"/><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Line 68"/>
          <p:cNvSpPr>
            <a:spLocks noChangeShapeType="1"/>
          </p:cNvSpPr>
          <p:nvPr/>
        </p:nvSpPr>
        <p:spPr bwMode="auto">
          <a:xfrm>
            <a:off x="0" y="2057400"/>
            <a:ext cx="32918400" cy="0"/>
          </a:xfrm>
          <a:prstGeom prst="line">
            <a:avLst/>
          </a:prstGeom>
          <a:noFill/>
          <a:ln w="63500">
            <a:solidFill>
              <a:schemeClr val="tx1"/>
            </a:solidFill>
            <a:round/>
            <a:headEnd/>
            <a:tailEnd/>
          </a:ln>
        </p:spPr>
        <p:txBody>
          <a:bodyPr wrap="none" anchor="ctr"/>
          <a:lstStyle/>
          <a:p>
            <a:endParaRPr lang="en-US"/>
          </a:p>
        </p:txBody>
      </p:sp>
      <p:sp>
        <p:nvSpPr>
          <p:cNvPr id="1036" name="Line 70"/>
          <p:cNvSpPr>
            <a:spLocks noChangeShapeType="1"/>
          </p:cNvSpPr>
          <p:nvPr/>
        </p:nvSpPr>
        <p:spPr bwMode="auto">
          <a:xfrm>
            <a:off x="8534400" y="2057400"/>
            <a:ext cx="0" cy="13563600"/>
          </a:xfrm>
          <a:prstGeom prst="line">
            <a:avLst/>
          </a:prstGeom>
          <a:noFill/>
          <a:ln w="63500">
            <a:solidFill>
              <a:schemeClr val="tx1"/>
            </a:solidFill>
            <a:round/>
            <a:headEnd/>
            <a:tailEnd/>
          </a:ln>
        </p:spPr>
        <p:txBody>
          <a:bodyPr wrap="none" anchor="ctr"/>
          <a:lstStyle/>
          <a:p>
            <a:endParaRPr lang="en-US"/>
          </a:p>
        </p:txBody>
      </p:sp>
      <p:sp>
        <p:nvSpPr>
          <p:cNvPr id="1037" name="Rectangle 77"/>
          <p:cNvSpPr>
            <a:spLocks noChangeArrowheads="1"/>
          </p:cNvSpPr>
          <p:nvPr/>
        </p:nvSpPr>
        <p:spPr bwMode="auto">
          <a:xfrm>
            <a:off x="4229100" y="0"/>
            <a:ext cx="24460200" cy="1016000"/>
          </a:xfrm>
          <a:prstGeom prst="rect">
            <a:avLst/>
          </a:prstGeom>
          <a:noFill/>
          <a:ln w="9525">
            <a:noFill/>
            <a:miter lim="800000"/>
            <a:headEnd/>
            <a:tailEnd/>
          </a:ln>
        </p:spPr>
        <p:txBody>
          <a:bodyPr>
            <a:spAutoFit/>
          </a:bodyPr>
          <a:lstStyle/>
          <a:p>
            <a:pPr algn="ctr"/>
            <a:r>
              <a:rPr lang="en-US" sz="6000" dirty="0"/>
              <a:t>Attentionally Dependent Bilateral Advantage on Numerosity Judgments</a:t>
            </a:r>
            <a:endParaRPr lang="en-US" sz="6000" b="0" dirty="0">
              <a:latin typeface="Helvetica" pitchFamily="34" charset="0"/>
            </a:endParaRPr>
          </a:p>
        </p:txBody>
      </p:sp>
      <p:sp>
        <p:nvSpPr>
          <p:cNvPr id="1038" name="Text Box 80"/>
          <p:cNvSpPr txBox="1">
            <a:spLocks noChangeArrowheads="1"/>
          </p:cNvSpPr>
          <p:nvPr/>
        </p:nvSpPr>
        <p:spPr bwMode="auto">
          <a:xfrm>
            <a:off x="8039100" y="838200"/>
            <a:ext cx="16840200" cy="762000"/>
          </a:xfrm>
          <a:prstGeom prst="rect">
            <a:avLst/>
          </a:prstGeom>
          <a:noFill/>
          <a:ln w="9525">
            <a:noFill/>
            <a:miter lim="800000"/>
            <a:headEnd/>
            <a:tailEnd/>
          </a:ln>
        </p:spPr>
        <p:txBody>
          <a:bodyPr>
            <a:spAutoFit/>
          </a:bodyPr>
          <a:lstStyle/>
          <a:p>
            <a:pPr algn="ctr"/>
            <a:r>
              <a:rPr lang="en-US" sz="4400" b="0">
                <a:latin typeface="Helvetica" pitchFamily="34" charset="0"/>
              </a:rPr>
              <a:t>Jenny Ewing &amp; Nestor Matthews</a:t>
            </a:r>
            <a:endParaRPr lang="en-US"/>
          </a:p>
        </p:txBody>
      </p:sp>
      <p:sp>
        <p:nvSpPr>
          <p:cNvPr id="1039" name="Text Box 81"/>
          <p:cNvSpPr txBox="1">
            <a:spLocks noChangeArrowheads="1"/>
          </p:cNvSpPr>
          <p:nvPr/>
        </p:nvSpPr>
        <p:spPr bwMode="auto">
          <a:xfrm>
            <a:off x="8164513" y="1371600"/>
            <a:ext cx="16590962" cy="701675"/>
          </a:xfrm>
          <a:prstGeom prst="rect">
            <a:avLst/>
          </a:prstGeom>
          <a:noFill/>
          <a:ln w="9525">
            <a:noFill/>
            <a:miter lim="800000"/>
            <a:headEnd/>
            <a:tailEnd/>
          </a:ln>
        </p:spPr>
        <p:txBody>
          <a:bodyPr wrap="none">
            <a:spAutoFit/>
          </a:bodyPr>
          <a:lstStyle/>
          <a:p>
            <a:r>
              <a:rPr lang="en-US" sz="4000" b="0">
                <a:latin typeface="Helvetica" pitchFamily="34" charset="0"/>
              </a:rPr>
              <a:t>Department of Psychology, Denison University, Granville OH 43023 USA</a:t>
            </a:r>
            <a:endParaRPr lang="en-US" sz="4800" b="0">
              <a:latin typeface="Helvetica" pitchFamily="34" charset="0"/>
            </a:endParaRPr>
          </a:p>
        </p:txBody>
      </p:sp>
      <p:sp>
        <p:nvSpPr>
          <p:cNvPr id="1040" name="Rectangle 82"/>
          <p:cNvSpPr>
            <a:spLocks noChangeArrowheads="1"/>
          </p:cNvSpPr>
          <p:nvPr/>
        </p:nvSpPr>
        <p:spPr bwMode="auto">
          <a:xfrm>
            <a:off x="0" y="2667000"/>
            <a:ext cx="8458200" cy="13106400"/>
          </a:xfrm>
          <a:prstGeom prst="rect">
            <a:avLst/>
          </a:prstGeom>
          <a:noFill/>
          <a:ln w="9525">
            <a:noFill/>
            <a:miter lim="800000"/>
            <a:headEnd/>
            <a:tailEnd/>
          </a:ln>
        </p:spPr>
        <p:txBody>
          <a:bodyPr/>
          <a:lstStyle/>
          <a:p>
            <a:pPr algn="ctr"/>
            <a:r>
              <a:rPr lang="en-US" sz="2200" b="0" dirty="0">
                <a:solidFill>
                  <a:schemeClr val="accent2"/>
                </a:solidFill>
                <a:latin typeface="+mj-lt"/>
              </a:rPr>
              <a:t> </a:t>
            </a:r>
            <a:r>
              <a:rPr lang="en-US" sz="2200" dirty="0" smtClean="0">
                <a:solidFill>
                  <a:srgbClr val="000099"/>
                </a:solidFill>
              </a:rPr>
              <a:t>The Motivating Syllogism</a:t>
            </a:r>
          </a:p>
          <a:p>
            <a:pPr algn="ctr"/>
            <a:r>
              <a:rPr lang="en-US" sz="2200" dirty="0" smtClean="0">
                <a:solidFill>
                  <a:srgbClr val="000099"/>
                </a:solidFill>
              </a:rPr>
              <a:t>Premise 1 -  Laterality affects attention.</a:t>
            </a:r>
          </a:p>
          <a:p>
            <a:pPr algn="ctr"/>
            <a:r>
              <a:rPr lang="en-US" sz="2200" dirty="0" smtClean="0">
                <a:solidFill>
                  <a:srgbClr val="000099"/>
                </a:solidFill>
              </a:rPr>
              <a:t>Premise 2 - Attention affects perceptual learning.</a:t>
            </a:r>
          </a:p>
          <a:p>
            <a:pPr algn="ctr"/>
            <a:r>
              <a:rPr lang="en-US" sz="2200" dirty="0" smtClean="0">
                <a:solidFill>
                  <a:srgbClr val="000099"/>
                </a:solidFill>
              </a:rPr>
              <a:t>Prediction -  Laterality affects perceptual learning.</a:t>
            </a:r>
          </a:p>
          <a:p>
            <a:pPr algn="just"/>
            <a:r>
              <a:rPr lang="en-US" sz="2200" b="0" dirty="0" smtClean="0">
                <a:solidFill>
                  <a:srgbClr val="000099"/>
                </a:solidFill>
              </a:rPr>
              <a:t>	</a:t>
            </a:r>
          </a:p>
          <a:p>
            <a:pPr algn="just"/>
            <a:r>
              <a:rPr lang="en-US" sz="2200" b="0" dirty="0" smtClean="0">
                <a:solidFill>
                  <a:srgbClr val="000099"/>
                </a:solidFill>
              </a:rPr>
              <a:t>	Operational Definitions: </a:t>
            </a:r>
            <a:r>
              <a:rPr lang="en-US" sz="2200" dirty="0" smtClean="0">
                <a:solidFill>
                  <a:srgbClr val="000099"/>
                </a:solidFill>
              </a:rPr>
              <a:t>Laterality</a:t>
            </a:r>
            <a:r>
              <a:rPr lang="en-US" sz="2200" b="0" dirty="0" smtClean="0">
                <a:solidFill>
                  <a:srgbClr val="000099"/>
                </a:solidFill>
              </a:rPr>
              <a:t> is a variable that describes the spatial distribution of  stimuli. Unilateral stimuli are restricted either entirely to the left hemifield, </a:t>
            </a:r>
            <a:r>
              <a:rPr lang="en-US" sz="2200" b="0" i="1" dirty="0" smtClean="0">
                <a:solidFill>
                  <a:srgbClr val="000099"/>
                </a:solidFill>
              </a:rPr>
              <a:t>or</a:t>
            </a:r>
            <a:r>
              <a:rPr lang="en-US" sz="2200" b="0" dirty="0" smtClean="0">
                <a:solidFill>
                  <a:srgbClr val="000099"/>
                </a:solidFill>
              </a:rPr>
              <a:t> entirely to the right hemifield. Bilateral stimuli are distributed across the left </a:t>
            </a:r>
            <a:r>
              <a:rPr lang="en-US" sz="2200" b="0" i="1" dirty="0" smtClean="0">
                <a:solidFill>
                  <a:srgbClr val="000099"/>
                </a:solidFill>
              </a:rPr>
              <a:t>and</a:t>
            </a:r>
            <a:r>
              <a:rPr lang="en-US" sz="2200" b="0" dirty="0" smtClean="0">
                <a:solidFill>
                  <a:srgbClr val="000099"/>
                </a:solidFill>
              </a:rPr>
              <a:t> right hemifields. </a:t>
            </a:r>
            <a:r>
              <a:rPr lang="en-US" sz="2200" dirty="0" smtClean="0">
                <a:solidFill>
                  <a:srgbClr val="000099"/>
                </a:solidFill>
                <a:latin typeface="Times" pitchFamily="18" charset="0"/>
              </a:rPr>
              <a:t>Attention</a:t>
            </a:r>
            <a:r>
              <a:rPr lang="en-US" sz="2200" b="0" dirty="0" smtClean="0">
                <a:solidFill>
                  <a:srgbClr val="000099"/>
                </a:solidFill>
                <a:latin typeface="Times" pitchFamily="18" charset="0"/>
              </a:rPr>
              <a:t> is the selection of a sensory event. </a:t>
            </a:r>
            <a:r>
              <a:rPr lang="en-US" sz="2200" dirty="0" smtClean="0">
                <a:solidFill>
                  <a:srgbClr val="000099"/>
                </a:solidFill>
                <a:latin typeface="Times" pitchFamily="18" charset="0"/>
              </a:rPr>
              <a:t>Perceptual learning </a:t>
            </a:r>
            <a:r>
              <a:rPr lang="en-US" sz="2200" b="0" dirty="0" smtClean="0">
                <a:solidFill>
                  <a:srgbClr val="000099"/>
                </a:solidFill>
                <a:latin typeface="Times" pitchFamily="18" charset="0"/>
              </a:rPr>
              <a:t>–in vision- is any  practice-driven improvement in visual ability.  </a:t>
            </a:r>
          </a:p>
          <a:p>
            <a:pPr algn="just"/>
            <a:r>
              <a:rPr lang="en-US" sz="2200" b="0" dirty="0" smtClean="0">
                <a:solidFill>
                  <a:srgbClr val="000099"/>
                </a:solidFill>
                <a:latin typeface="Times" pitchFamily="18" charset="0"/>
              </a:rPr>
              <a:t>	Several previous studies support the premise that laterality affects attention. Specifically, a bilateral attentional advantage has been reported on several attentional tasks. These include motion tracking (Alvarez &amp; </a:t>
            </a:r>
            <a:r>
              <a:rPr lang="en-US" sz="2200" b="0" dirty="0" err="1" smtClean="0">
                <a:solidFill>
                  <a:srgbClr val="000099"/>
                </a:solidFill>
                <a:latin typeface="Times" pitchFamily="18" charset="0"/>
              </a:rPr>
              <a:t>Cavanagh</a:t>
            </a:r>
            <a:r>
              <a:rPr lang="en-US" sz="2200" b="0" dirty="0" smtClean="0">
                <a:solidFill>
                  <a:srgbClr val="000099"/>
                </a:solidFill>
                <a:latin typeface="Times" pitchFamily="18" charset="0"/>
              </a:rPr>
              <a:t>, 2005), letter identification (</a:t>
            </a:r>
            <a:r>
              <a:rPr lang="en-US" sz="2200" b="0" dirty="0" err="1" smtClean="0">
                <a:solidFill>
                  <a:srgbClr val="000099"/>
                </a:solidFill>
                <a:latin typeface="Times" pitchFamily="18" charset="0"/>
              </a:rPr>
              <a:t>Awh</a:t>
            </a:r>
            <a:r>
              <a:rPr lang="en-US" sz="2200" b="0" dirty="0" smtClean="0">
                <a:solidFill>
                  <a:srgbClr val="000099"/>
                </a:solidFill>
                <a:latin typeface="Times" pitchFamily="18" charset="0"/>
              </a:rPr>
              <a:t> &amp; </a:t>
            </a:r>
            <a:r>
              <a:rPr lang="en-US" sz="2200" b="0" dirty="0" err="1" smtClean="0">
                <a:solidFill>
                  <a:srgbClr val="000099"/>
                </a:solidFill>
                <a:latin typeface="Times" pitchFamily="18" charset="0"/>
              </a:rPr>
              <a:t>Pashler</a:t>
            </a:r>
            <a:r>
              <a:rPr lang="en-US" sz="2200" b="0" dirty="0" smtClean="0">
                <a:solidFill>
                  <a:srgbClr val="000099"/>
                </a:solidFill>
                <a:latin typeface="Times" pitchFamily="18" charset="0"/>
              </a:rPr>
              <a:t>, 2000), letter-orientation discrimination in displays that exhibit crowding (</a:t>
            </a:r>
            <a:r>
              <a:rPr lang="en-US" sz="2200" b="0" dirty="0" err="1" smtClean="0">
                <a:solidFill>
                  <a:srgbClr val="000099"/>
                </a:solidFill>
                <a:latin typeface="Times" pitchFamily="18" charset="0"/>
              </a:rPr>
              <a:t>Chakravarthi</a:t>
            </a:r>
            <a:r>
              <a:rPr lang="en-US" sz="2200" b="0" dirty="0" smtClean="0">
                <a:solidFill>
                  <a:srgbClr val="000099"/>
                </a:solidFill>
                <a:latin typeface="Times" pitchFamily="18" charset="0"/>
              </a:rPr>
              <a:t> &amp; </a:t>
            </a:r>
            <a:r>
              <a:rPr lang="en-US" sz="2200" b="0" dirty="0" err="1" smtClean="0">
                <a:solidFill>
                  <a:srgbClr val="000099"/>
                </a:solidFill>
                <a:latin typeface="Times" pitchFamily="18" charset="0"/>
              </a:rPr>
              <a:t>Cavanagh</a:t>
            </a:r>
            <a:r>
              <a:rPr lang="en-US" sz="2200" b="0" dirty="0" smtClean="0">
                <a:solidFill>
                  <a:srgbClr val="000099"/>
                </a:solidFill>
                <a:latin typeface="Times" pitchFamily="18" charset="0"/>
              </a:rPr>
              <a:t>, 2009), and detecting Gabor targets while ignoring Gabor distractors (Reardon, Kelly &amp; Matthews, 2009). </a:t>
            </a:r>
            <a:r>
              <a:rPr lang="en-US" sz="2200" dirty="0" smtClean="0">
                <a:solidFill>
                  <a:srgbClr val="000099"/>
                </a:solidFill>
                <a:latin typeface="Times" pitchFamily="18" charset="0"/>
                <a:cs typeface="Times" pitchFamily="18" charset="0"/>
              </a:rPr>
              <a:t>A preliminary study also indicated a bilateral advantage for numerosity judgments (</a:t>
            </a:r>
            <a:r>
              <a:rPr lang="en-US" sz="2200" dirty="0" err="1" smtClean="0">
                <a:solidFill>
                  <a:srgbClr val="000099"/>
                </a:solidFill>
                <a:latin typeface="Times" pitchFamily="18" charset="0"/>
                <a:cs typeface="Times" pitchFamily="18" charset="0"/>
              </a:rPr>
              <a:t>Delvenne</a:t>
            </a:r>
            <a:r>
              <a:rPr lang="en-US" sz="2200" dirty="0" smtClean="0">
                <a:solidFill>
                  <a:srgbClr val="000099"/>
                </a:solidFill>
                <a:latin typeface="Times" pitchFamily="18" charset="0"/>
                <a:cs typeface="Times" pitchFamily="18" charset="0"/>
              </a:rPr>
              <a:t> et al., 2009). </a:t>
            </a:r>
          </a:p>
          <a:p>
            <a:pPr algn="just"/>
            <a:r>
              <a:rPr lang="en-US" sz="2200" b="0" dirty="0" smtClean="0">
                <a:solidFill>
                  <a:srgbClr val="000099"/>
                </a:solidFill>
                <a:latin typeface="Times" pitchFamily="18" charset="0"/>
              </a:rPr>
              <a:t>	The premise that attention affects perceptual learning is supported by studies showing practice-driven improvements for attended, </a:t>
            </a:r>
            <a:r>
              <a:rPr lang="en-US" sz="2200" b="0" i="1" dirty="0" smtClean="0">
                <a:solidFill>
                  <a:srgbClr val="000099"/>
                </a:solidFill>
                <a:latin typeface="Times" pitchFamily="18" charset="0"/>
              </a:rPr>
              <a:t>but not unattended, </a:t>
            </a:r>
            <a:r>
              <a:rPr lang="en-US" sz="2200" b="0" dirty="0" smtClean="0">
                <a:solidFill>
                  <a:srgbClr val="000099"/>
                </a:solidFill>
                <a:latin typeface="Times" pitchFamily="18" charset="0"/>
              </a:rPr>
              <a:t>features of a given training stimulus. Such </a:t>
            </a:r>
            <a:r>
              <a:rPr lang="en-US" sz="2200" b="0" dirty="0" err="1" smtClean="0">
                <a:solidFill>
                  <a:srgbClr val="000099"/>
                </a:solidFill>
                <a:latin typeface="Times" pitchFamily="18" charset="0"/>
              </a:rPr>
              <a:t>attentionally</a:t>
            </a:r>
            <a:r>
              <a:rPr lang="en-US" sz="2200" b="0" dirty="0" smtClean="0">
                <a:solidFill>
                  <a:srgbClr val="000099"/>
                </a:solidFill>
                <a:latin typeface="Times" pitchFamily="18" charset="0"/>
              </a:rPr>
              <a:t> specific perceptual learning has been reported for a variety of features: Luminance </a:t>
            </a:r>
            <a:r>
              <a:rPr lang="en-US" sz="2200" b="0" dirty="0" err="1" smtClean="0">
                <a:solidFill>
                  <a:srgbClr val="000099"/>
                </a:solidFill>
                <a:latin typeface="Times" pitchFamily="18" charset="0"/>
              </a:rPr>
              <a:t>vs</a:t>
            </a:r>
            <a:r>
              <a:rPr lang="en-US" sz="2200" b="0" dirty="0" smtClean="0">
                <a:solidFill>
                  <a:srgbClr val="000099"/>
                </a:solidFill>
                <a:latin typeface="Times" pitchFamily="18" charset="0"/>
              </a:rPr>
              <a:t> orientation (</a:t>
            </a:r>
            <a:r>
              <a:rPr lang="en-US" sz="2200" b="0" dirty="0" err="1" smtClean="0">
                <a:solidFill>
                  <a:srgbClr val="000099"/>
                </a:solidFill>
                <a:latin typeface="Times" pitchFamily="18" charset="0"/>
              </a:rPr>
              <a:t>Shiu</a:t>
            </a:r>
            <a:r>
              <a:rPr lang="en-US" sz="2200" b="0" dirty="0" smtClean="0">
                <a:solidFill>
                  <a:srgbClr val="000099"/>
                </a:solidFill>
                <a:latin typeface="Times" pitchFamily="18" charset="0"/>
              </a:rPr>
              <a:t> &amp; Pashler,1992); local </a:t>
            </a:r>
            <a:r>
              <a:rPr lang="en-US" sz="2200" b="0" dirty="0" err="1" smtClean="0">
                <a:solidFill>
                  <a:srgbClr val="000099"/>
                </a:solidFill>
                <a:latin typeface="Times" pitchFamily="18" charset="0"/>
              </a:rPr>
              <a:t>vs</a:t>
            </a:r>
            <a:r>
              <a:rPr lang="en-US" sz="2200" b="0" dirty="0" smtClean="0">
                <a:solidFill>
                  <a:srgbClr val="000099"/>
                </a:solidFill>
                <a:latin typeface="Times" pitchFamily="18" charset="0"/>
              </a:rPr>
              <a:t> global orientation (</a:t>
            </a:r>
            <a:r>
              <a:rPr lang="en-US" sz="2200" b="0" dirty="0" err="1" smtClean="0">
                <a:solidFill>
                  <a:srgbClr val="000099"/>
                </a:solidFill>
                <a:latin typeface="Times" pitchFamily="18" charset="0"/>
              </a:rPr>
              <a:t>Ahissar</a:t>
            </a:r>
            <a:r>
              <a:rPr lang="en-US" sz="2200" b="0" dirty="0" smtClean="0">
                <a:solidFill>
                  <a:srgbClr val="000099"/>
                </a:solidFill>
                <a:latin typeface="Times" pitchFamily="18" charset="0"/>
              </a:rPr>
              <a:t> &amp; Hochstein, 1994); direction of motion </a:t>
            </a:r>
            <a:r>
              <a:rPr lang="en-US" sz="2200" b="0" dirty="0" err="1" smtClean="0">
                <a:solidFill>
                  <a:srgbClr val="000099"/>
                </a:solidFill>
                <a:latin typeface="Times" pitchFamily="18" charset="0"/>
              </a:rPr>
              <a:t>vs</a:t>
            </a:r>
            <a:r>
              <a:rPr lang="en-US" sz="2200" b="0" dirty="0" smtClean="0">
                <a:solidFill>
                  <a:srgbClr val="000099"/>
                </a:solidFill>
                <a:latin typeface="Times" pitchFamily="18" charset="0"/>
              </a:rPr>
              <a:t> speed of motion (</a:t>
            </a:r>
            <a:r>
              <a:rPr lang="en-US" sz="2200" b="0" dirty="0" err="1" smtClean="0">
                <a:solidFill>
                  <a:srgbClr val="000099"/>
                </a:solidFill>
                <a:latin typeface="Times" pitchFamily="18" charset="0"/>
              </a:rPr>
              <a:t>Saffell</a:t>
            </a:r>
            <a:r>
              <a:rPr lang="en-US" sz="2200" b="0" dirty="0" smtClean="0">
                <a:solidFill>
                  <a:srgbClr val="000099"/>
                </a:solidFill>
                <a:latin typeface="Times" pitchFamily="18" charset="0"/>
              </a:rPr>
              <a:t> &amp; Matthews, 2003).</a:t>
            </a:r>
          </a:p>
          <a:p>
            <a:pPr algn="just"/>
            <a:r>
              <a:rPr lang="en-US" sz="2200" b="0" dirty="0" smtClean="0">
                <a:solidFill>
                  <a:srgbClr val="000099"/>
                </a:solidFill>
                <a:latin typeface="Times" pitchFamily="18" charset="0"/>
              </a:rPr>
              <a:t>	Synthesizing those prior findings, here we tested the prediction that laterality affects perceptual learning –with attention as the mediating factor. Building on </a:t>
            </a:r>
            <a:r>
              <a:rPr lang="en-US" sz="2200" b="0" dirty="0" err="1" smtClean="0">
                <a:solidFill>
                  <a:srgbClr val="000099"/>
                </a:solidFill>
                <a:latin typeface="Times" pitchFamily="18" charset="0"/>
                <a:cs typeface="Times" pitchFamily="18" charset="0"/>
              </a:rPr>
              <a:t>Delvenne</a:t>
            </a:r>
            <a:r>
              <a:rPr lang="en-US" sz="2200" b="0" dirty="0" smtClean="0">
                <a:solidFill>
                  <a:srgbClr val="000099"/>
                </a:solidFill>
                <a:latin typeface="Times" pitchFamily="18" charset="0"/>
                <a:cs typeface="Times" pitchFamily="18" charset="0"/>
              </a:rPr>
              <a:t> et al. (2009</a:t>
            </a:r>
            <a:r>
              <a:rPr lang="en-US" sz="2200" b="0" dirty="0" smtClean="0">
                <a:solidFill>
                  <a:srgbClr val="000099"/>
                </a:solidFill>
                <a:latin typeface="Times" pitchFamily="18" charset="0"/>
              </a:rPr>
              <a:t>), laterality was investigated while participants judged the numerosity of dot ensembles having a single color, or two colors. The two color condition was designed to reduce similarity-based perceptual grouping, thereby increasing the attentional load and the concomitant bilateral superiority. All participants trained unilaterally for three days. On the fourth day, participants were tested either unilaterally again, or bilaterally for transfer of learning. Measuring transfer was particularly interesting, as the stimuli, task, and spatial positions were identical in our training and test phases -which differed only in the attended laterality (unilateral versus bilateral).</a:t>
            </a:r>
            <a:endParaRPr lang="en-US" sz="2200" b="0" dirty="0">
              <a:solidFill>
                <a:schemeClr val="accent2"/>
              </a:solidFill>
              <a:latin typeface="+mj-lt"/>
            </a:endParaRPr>
          </a:p>
        </p:txBody>
      </p:sp>
      <p:sp>
        <p:nvSpPr>
          <p:cNvPr id="1041" name="Rectangle 106"/>
          <p:cNvSpPr>
            <a:spLocks noChangeArrowheads="1"/>
          </p:cNvSpPr>
          <p:nvPr/>
        </p:nvSpPr>
        <p:spPr bwMode="auto">
          <a:xfrm>
            <a:off x="27127200" y="2209800"/>
            <a:ext cx="2895601" cy="579437"/>
          </a:xfrm>
          <a:prstGeom prst="rect">
            <a:avLst/>
          </a:prstGeom>
          <a:noFill/>
          <a:ln w="9525">
            <a:noFill/>
            <a:miter lim="800000"/>
            <a:headEnd/>
            <a:tailEnd/>
          </a:ln>
        </p:spPr>
        <p:txBody>
          <a:bodyPr wrap="square">
            <a:spAutoFit/>
          </a:bodyPr>
          <a:lstStyle/>
          <a:p>
            <a:pPr algn="ctr"/>
            <a:r>
              <a:rPr lang="en-US" sz="3200" dirty="0">
                <a:solidFill>
                  <a:srgbClr val="FF0000"/>
                </a:solidFill>
                <a:latin typeface="Helvetica" pitchFamily="34" charset="0"/>
              </a:rPr>
              <a:t>Discussion</a:t>
            </a:r>
            <a:r>
              <a:rPr lang="en-US" sz="3200" dirty="0">
                <a:solidFill>
                  <a:srgbClr val="FF0000"/>
                </a:solidFill>
                <a:latin typeface="Times" pitchFamily="18" charset="0"/>
              </a:rPr>
              <a:t> </a:t>
            </a:r>
          </a:p>
        </p:txBody>
      </p:sp>
      <p:sp>
        <p:nvSpPr>
          <p:cNvPr id="1042" name="Line 145"/>
          <p:cNvSpPr>
            <a:spLocks noChangeShapeType="1"/>
          </p:cNvSpPr>
          <p:nvPr/>
        </p:nvSpPr>
        <p:spPr bwMode="auto">
          <a:xfrm>
            <a:off x="24460200" y="2057400"/>
            <a:ext cx="0" cy="13563600"/>
          </a:xfrm>
          <a:prstGeom prst="line">
            <a:avLst/>
          </a:prstGeom>
          <a:noFill/>
          <a:ln w="63500">
            <a:solidFill>
              <a:schemeClr val="tx1"/>
            </a:solidFill>
            <a:round/>
            <a:headEnd/>
            <a:tailEnd/>
          </a:ln>
        </p:spPr>
        <p:txBody>
          <a:bodyPr wrap="none" anchor="ctr"/>
          <a:lstStyle/>
          <a:p>
            <a:endParaRPr lang="en-US"/>
          </a:p>
        </p:txBody>
      </p:sp>
      <p:sp>
        <p:nvSpPr>
          <p:cNvPr id="1043" name="Text Box 357"/>
          <p:cNvSpPr txBox="1">
            <a:spLocks noChangeArrowheads="1"/>
          </p:cNvSpPr>
          <p:nvPr/>
        </p:nvSpPr>
        <p:spPr bwMode="auto">
          <a:xfrm>
            <a:off x="3013075" y="2133600"/>
            <a:ext cx="2549525" cy="579437"/>
          </a:xfrm>
          <a:prstGeom prst="rect">
            <a:avLst/>
          </a:prstGeom>
          <a:noFill/>
          <a:ln w="9525">
            <a:noFill/>
            <a:miter lim="800000"/>
            <a:headEnd/>
            <a:tailEnd/>
          </a:ln>
        </p:spPr>
        <p:txBody>
          <a:bodyPr wrap="none">
            <a:spAutoFit/>
          </a:bodyPr>
          <a:lstStyle/>
          <a:p>
            <a:r>
              <a:rPr lang="en-US" sz="3200" dirty="0">
                <a:solidFill>
                  <a:srgbClr val="FF0000"/>
                </a:solidFill>
                <a:latin typeface="Helvetica" pitchFamily="34" charset="0"/>
              </a:rPr>
              <a:t>Introduction</a:t>
            </a:r>
          </a:p>
        </p:txBody>
      </p:sp>
      <p:sp>
        <p:nvSpPr>
          <p:cNvPr id="1044" name="Text Box 358"/>
          <p:cNvSpPr txBox="1">
            <a:spLocks noChangeArrowheads="1"/>
          </p:cNvSpPr>
          <p:nvPr/>
        </p:nvSpPr>
        <p:spPr bwMode="auto">
          <a:xfrm>
            <a:off x="9478963" y="56388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5" name="Text Box 359"/>
          <p:cNvSpPr txBox="1">
            <a:spLocks noChangeArrowheads="1"/>
          </p:cNvSpPr>
          <p:nvPr/>
        </p:nvSpPr>
        <p:spPr bwMode="auto">
          <a:xfrm>
            <a:off x="12923838" y="55626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6" name="Text Box 361"/>
          <p:cNvSpPr txBox="1">
            <a:spLocks noChangeArrowheads="1"/>
          </p:cNvSpPr>
          <p:nvPr/>
        </p:nvSpPr>
        <p:spPr bwMode="auto">
          <a:xfrm>
            <a:off x="20193000" y="57150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7" name="Text Box 362"/>
          <p:cNvSpPr txBox="1">
            <a:spLocks noChangeArrowheads="1"/>
          </p:cNvSpPr>
          <p:nvPr/>
        </p:nvSpPr>
        <p:spPr bwMode="auto">
          <a:xfrm>
            <a:off x="22783800" y="57150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8" name="Text Box 409"/>
          <p:cNvSpPr txBox="1">
            <a:spLocks noChangeArrowheads="1"/>
          </p:cNvSpPr>
          <p:nvPr/>
        </p:nvSpPr>
        <p:spPr bwMode="auto">
          <a:xfrm>
            <a:off x="27279600" y="9753600"/>
            <a:ext cx="2371725" cy="579438"/>
          </a:xfrm>
          <a:prstGeom prst="rect">
            <a:avLst/>
          </a:prstGeom>
          <a:noFill/>
          <a:ln w="9525">
            <a:noFill/>
            <a:miter lim="800000"/>
            <a:headEnd/>
            <a:tailEnd/>
          </a:ln>
        </p:spPr>
        <p:txBody>
          <a:bodyPr wrap="none">
            <a:spAutoFit/>
          </a:bodyPr>
          <a:lstStyle/>
          <a:p>
            <a:r>
              <a:rPr lang="en-US" sz="3200" dirty="0">
                <a:solidFill>
                  <a:srgbClr val="FF0000"/>
                </a:solidFill>
                <a:latin typeface="Helvetica" pitchFamily="34" charset="0"/>
              </a:rPr>
              <a:t>References</a:t>
            </a:r>
          </a:p>
        </p:txBody>
      </p:sp>
      <p:sp>
        <p:nvSpPr>
          <p:cNvPr id="1049" name="Text Box 622"/>
          <p:cNvSpPr txBox="1">
            <a:spLocks noChangeArrowheads="1"/>
          </p:cNvSpPr>
          <p:nvPr/>
        </p:nvSpPr>
        <p:spPr bwMode="auto">
          <a:xfrm>
            <a:off x="13868400" y="2209800"/>
            <a:ext cx="5181600" cy="579438"/>
          </a:xfrm>
          <a:prstGeom prst="rect">
            <a:avLst/>
          </a:prstGeom>
          <a:noFill/>
          <a:ln w="9525">
            <a:noFill/>
            <a:miter lim="800000"/>
            <a:headEnd/>
            <a:tailEnd/>
          </a:ln>
        </p:spPr>
        <p:txBody>
          <a:bodyPr>
            <a:spAutoFit/>
          </a:bodyPr>
          <a:lstStyle/>
          <a:p>
            <a:pPr algn="ctr"/>
            <a:r>
              <a:rPr lang="en-US" sz="3200" dirty="0">
                <a:solidFill>
                  <a:srgbClr val="FF0000"/>
                </a:solidFill>
                <a:latin typeface="Helvetica" pitchFamily="34" charset="0"/>
              </a:rPr>
              <a:t>Method</a:t>
            </a:r>
          </a:p>
        </p:txBody>
      </p:sp>
      <p:sp>
        <p:nvSpPr>
          <p:cNvPr id="1050" name="Text Box 623"/>
          <p:cNvSpPr txBox="1">
            <a:spLocks noChangeArrowheads="1"/>
          </p:cNvSpPr>
          <p:nvPr/>
        </p:nvSpPr>
        <p:spPr bwMode="auto">
          <a:xfrm>
            <a:off x="9067800" y="2819400"/>
            <a:ext cx="5181600" cy="457200"/>
          </a:xfrm>
          <a:prstGeom prst="rect">
            <a:avLst/>
          </a:prstGeom>
          <a:noFill/>
          <a:ln w="9525">
            <a:noFill/>
            <a:miter lim="800000"/>
            <a:headEnd/>
            <a:tailEnd/>
          </a:ln>
        </p:spPr>
        <p:txBody>
          <a:bodyPr>
            <a:spAutoFit/>
          </a:bodyPr>
          <a:lstStyle/>
          <a:p>
            <a:pPr algn="ctr"/>
            <a:r>
              <a:rPr lang="en-US" dirty="0" smtClean="0">
                <a:solidFill>
                  <a:srgbClr val="000099"/>
                </a:solidFill>
                <a:latin typeface="Times" pitchFamily="18" charset="0"/>
              </a:rPr>
              <a:t>Stimuli </a:t>
            </a:r>
            <a:r>
              <a:rPr lang="en-US" dirty="0">
                <a:solidFill>
                  <a:srgbClr val="000099"/>
                </a:solidFill>
                <a:latin typeface="Times" pitchFamily="18" charset="0"/>
              </a:rPr>
              <a:t>in </a:t>
            </a:r>
            <a:r>
              <a:rPr lang="en-US" dirty="0" smtClean="0">
                <a:solidFill>
                  <a:srgbClr val="000099"/>
                </a:solidFill>
                <a:latin typeface="Times" pitchFamily="18" charset="0"/>
              </a:rPr>
              <a:t>One </a:t>
            </a:r>
            <a:r>
              <a:rPr lang="en-US" dirty="0">
                <a:solidFill>
                  <a:srgbClr val="000099"/>
                </a:solidFill>
                <a:latin typeface="Times" pitchFamily="18" charset="0"/>
              </a:rPr>
              <a:t>Color Condition</a:t>
            </a:r>
          </a:p>
        </p:txBody>
      </p:sp>
      <p:sp>
        <p:nvSpPr>
          <p:cNvPr id="1051" name="Text Box 625"/>
          <p:cNvSpPr txBox="1">
            <a:spLocks noChangeArrowheads="1"/>
          </p:cNvSpPr>
          <p:nvPr/>
        </p:nvSpPr>
        <p:spPr bwMode="auto">
          <a:xfrm>
            <a:off x="14020800" y="9067800"/>
            <a:ext cx="5105400" cy="584200"/>
          </a:xfrm>
          <a:prstGeom prst="rect">
            <a:avLst/>
          </a:prstGeom>
          <a:noFill/>
          <a:ln w="9525">
            <a:noFill/>
            <a:miter lim="800000"/>
            <a:headEnd/>
            <a:tailEnd/>
          </a:ln>
        </p:spPr>
        <p:txBody>
          <a:bodyPr>
            <a:spAutoFit/>
          </a:bodyPr>
          <a:lstStyle/>
          <a:p>
            <a:pPr algn="ctr"/>
            <a:r>
              <a:rPr lang="en-US" sz="3200" dirty="0">
                <a:solidFill>
                  <a:srgbClr val="FF0000"/>
                </a:solidFill>
                <a:latin typeface="Helvetica" pitchFamily="34" charset="0"/>
              </a:rPr>
              <a:t>Results</a:t>
            </a:r>
          </a:p>
        </p:txBody>
      </p:sp>
      <p:sp>
        <p:nvSpPr>
          <p:cNvPr id="1052" name="Text Box 672"/>
          <p:cNvSpPr txBox="1">
            <a:spLocks noChangeArrowheads="1"/>
          </p:cNvSpPr>
          <p:nvPr/>
        </p:nvSpPr>
        <p:spPr bwMode="auto">
          <a:xfrm>
            <a:off x="10515600" y="13106400"/>
            <a:ext cx="242888" cy="274638"/>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3" name="Text Box 695"/>
          <p:cNvSpPr txBox="1">
            <a:spLocks noChangeArrowheads="1"/>
          </p:cNvSpPr>
          <p:nvPr/>
        </p:nvSpPr>
        <p:spPr bwMode="auto">
          <a:xfrm>
            <a:off x="18973800" y="9906000"/>
            <a:ext cx="242888" cy="274638"/>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4" name="Text Box 698"/>
          <p:cNvSpPr txBox="1">
            <a:spLocks noChangeArrowheads="1"/>
          </p:cNvSpPr>
          <p:nvPr/>
        </p:nvSpPr>
        <p:spPr bwMode="auto">
          <a:xfrm>
            <a:off x="23545800" y="8335963"/>
            <a:ext cx="242888" cy="274637"/>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5" name="Text Box 701"/>
          <p:cNvSpPr txBox="1">
            <a:spLocks noChangeArrowheads="1"/>
          </p:cNvSpPr>
          <p:nvPr/>
        </p:nvSpPr>
        <p:spPr bwMode="auto">
          <a:xfrm>
            <a:off x="19126200" y="12954000"/>
            <a:ext cx="242888" cy="274638"/>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2773" name="Text Box 725"/>
          <p:cNvSpPr txBox="1">
            <a:spLocks noChangeArrowheads="1"/>
          </p:cNvSpPr>
          <p:nvPr/>
        </p:nvSpPr>
        <p:spPr bwMode="auto">
          <a:xfrm>
            <a:off x="24460200" y="10210800"/>
            <a:ext cx="8397875" cy="5638800"/>
          </a:xfrm>
          <a:prstGeom prst="rect">
            <a:avLst/>
          </a:prstGeom>
          <a:noFill/>
          <a:ln w="9525">
            <a:noFill/>
            <a:miter lim="800000"/>
            <a:headEnd/>
            <a:tailEnd/>
          </a:ln>
          <a:effectLst/>
        </p:spPr>
        <p:txBody>
          <a:bodyPr/>
          <a:lstStyle/>
          <a:p>
            <a:pPr>
              <a:defRPr/>
            </a:pPr>
            <a:r>
              <a:rPr lang="en-US" sz="1800" b="0" dirty="0" err="1" smtClean="0"/>
              <a:t>Ahissar</a:t>
            </a:r>
            <a:r>
              <a:rPr lang="en-US" sz="1800" b="0" dirty="0" smtClean="0"/>
              <a:t> &amp; Hochstein (1993). Attentional control of early perceptual learning. 	</a:t>
            </a:r>
            <a:r>
              <a:rPr lang="en-US" sz="1800" b="0" i="1" dirty="0" smtClean="0"/>
              <a:t>Proceedings of the National Academy of Sciences, 90</a:t>
            </a:r>
            <a:r>
              <a:rPr lang="en-US" sz="1800" b="0" dirty="0" smtClean="0"/>
              <a:t>(12), 5718-5722.</a:t>
            </a:r>
          </a:p>
          <a:p>
            <a:pPr>
              <a:defRPr/>
            </a:pPr>
            <a:r>
              <a:rPr lang="en-US" sz="1800" b="0" dirty="0" smtClean="0"/>
              <a:t>Alvarez</a:t>
            </a:r>
            <a:r>
              <a:rPr lang="en-US" sz="1800" b="0" dirty="0"/>
              <a:t>, G. &amp; Cavanagh, P., (2005). Independent Resources for Attentional </a:t>
            </a:r>
            <a:r>
              <a:rPr lang="en-US" sz="1800" b="0" dirty="0" smtClean="0"/>
              <a:t>Tracking </a:t>
            </a:r>
            <a:r>
              <a:rPr lang="en-US" sz="1800" b="0" dirty="0"/>
              <a:t>in </a:t>
            </a:r>
            <a:r>
              <a:rPr lang="en-US" sz="1800" b="0" dirty="0" smtClean="0"/>
              <a:t>	the Left </a:t>
            </a:r>
            <a:r>
              <a:rPr lang="en-US" sz="1800" b="0" dirty="0"/>
              <a:t>and Right visual Hemifields. </a:t>
            </a:r>
            <a:r>
              <a:rPr lang="en-US" sz="1800" b="0" i="1" dirty="0"/>
              <a:t>Psychological Science</a:t>
            </a:r>
            <a:r>
              <a:rPr lang="en-US" sz="1800" b="0" dirty="0"/>
              <a:t>, </a:t>
            </a:r>
            <a:r>
              <a:rPr lang="en-US" sz="1800" b="0" dirty="0" smtClean="0"/>
              <a:t>16(8</a:t>
            </a:r>
            <a:r>
              <a:rPr lang="en-US" sz="1800" b="0" dirty="0"/>
              <a:t>), </a:t>
            </a:r>
            <a:r>
              <a:rPr lang="en-US" sz="1800" b="0" dirty="0" smtClean="0"/>
              <a:t>637-643.</a:t>
            </a:r>
          </a:p>
          <a:p>
            <a:pPr>
              <a:defRPr/>
            </a:pPr>
            <a:r>
              <a:rPr lang="en-US" sz="1800" b="0" dirty="0" err="1" smtClean="0"/>
              <a:t>Awh</a:t>
            </a:r>
            <a:r>
              <a:rPr lang="en-US" sz="1800" b="0" dirty="0" smtClean="0"/>
              <a:t>, E., &amp; </a:t>
            </a:r>
            <a:r>
              <a:rPr lang="en-US" sz="1800" b="0" dirty="0" err="1" smtClean="0"/>
              <a:t>Pashler</a:t>
            </a:r>
            <a:r>
              <a:rPr lang="en-US" sz="1800" b="0" dirty="0" smtClean="0"/>
              <a:t>, H. (2000). Evidence for split attentional foci. </a:t>
            </a:r>
            <a:r>
              <a:rPr lang="en-US" sz="1800" b="0" i="1" dirty="0" smtClean="0"/>
              <a:t>Journal of 	Experimental Psychology: Human perception and performance, 26</a:t>
            </a:r>
            <a:r>
              <a:rPr lang="en-US" sz="1800" b="0" dirty="0" smtClean="0"/>
              <a:t>(2), 834-	846.</a:t>
            </a:r>
            <a:endParaRPr lang="en-US" sz="1800" b="0" dirty="0"/>
          </a:p>
          <a:p>
            <a:pPr>
              <a:defRPr/>
            </a:pPr>
            <a:r>
              <a:rPr lang="en-US" sz="1800" b="0" dirty="0" err="1" smtClean="0"/>
              <a:t>Chakravarthi</a:t>
            </a:r>
            <a:r>
              <a:rPr lang="en-US" sz="1800" b="0" dirty="0" smtClean="0"/>
              <a:t> &amp; </a:t>
            </a:r>
            <a:r>
              <a:rPr lang="en-US" sz="1800" b="0" dirty="0" err="1" smtClean="0"/>
              <a:t>Cavanagh</a:t>
            </a:r>
            <a:r>
              <a:rPr lang="en-US" sz="1800" b="0" dirty="0" smtClean="0"/>
              <a:t> (2009). Bilateral field advantage in visual crowding. </a:t>
            </a:r>
            <a:r>
              <a:rPr lang="en-US" sz="1800" b="0" i="1" dirty="0" smtClean="0"/>
              <a:t>Vision 	Research, 49</a:t>
            </a:r>
            <a:r>
              <a:rPr lang="en-US" sz="1800" b="0" dirty="0" smtClean="0"/>
              <a:t>(13), 1638-1646.</a:t>
            </a:r>
          </a:p>
          <a:p>
            <a:pPr>
              <a:defRPr/>
            </a:pPr>
            <a:r>
              <a:rPr lang="en-US" sz="1800" b="0" dirty="0" err="1" smtClean="0"/>
              <a:t>Delvenne</a:t>
            </a:r>
            <a:r>
              <a:rPr lang="en-US" sz="1800" b="0" dirty="0"/>
              <a:t>, J.F., </a:t>
            </a:r>
            <a:r>
              <a:rPr lang="en-US" sz="1800" b="0" dirty="0" err="1"/>
              <a:t>Castronovo</a:t>
            </a:r>
            <a:r>
              <a:rPr lang="en-US" sz="1800" b="0" dirty="0"/>
              <a:t>, J., </a:t>
            </a:r>
            <a:r>
              <a:rPr lang="en-US" sz="1800" b="0" dirty="0" err="1"/>
              <a:t>Demeyere</a:t>
            </a:r>
            <a:r>
              <a:rPr lang="en-US" sz="1800" b="0" dirty="0"/>
              <a:t>, N., &amp; Humphreys, G. (2009). </a:t>
            </a:r>
            <a:r>
              <a:rPr lang="en-US" sz="1800" b="0" dirty="0" smtClean="0"/>
              <a:t>	Enumerating </a:t>
            </a:r>
            <a:r>
              <a:rPr lang="en-US" sz="1800" b="0" dirty="0"/>
              <a:t>visual </a:t>
            </a:r>
            <a:r>
              <a:rPr lang="en-US" sz="1800" b="0" dirty="0" smtClean="0"/>
              <a:t>items </a:t>
            </a:r>
            <a:r>
              <a:rPr lang="en-US" sz="1800" b="0" dirty="0"/>
              <a:t>within and across hemifields. </a:t>
            </a:r>
            <a:r>
              <a:rPr lang="en-US" sz="1800" b="0" i="1" dirty="0"/>
              <a:t>Vision Sciences </a:t>
            </a:r>
            <a:r>
              <a:rPr lang="en-US" sz="1800" b="0" i="1" dirty="0" smtClean="0"/>
              <a:t>	Society</a:t>
            </a:r>
            <a:r>
              <a:rPr lang="en-US" sz="1800" b="0" i="1" dirty="0"/>
              <a:t>, 63.406,</a:t>
            </a:r>
            <a:r>
              <a:rPr lang="en-US" sz="1800" b="0" dirty="0"/>
              <a:t> (abstract).</a:t>
            </a:r>
          </a:p>
          <a:p>
            <a:pPr>
              <a:defRPr/>
            </a:pPr>
            <a:r>
              <a:rPr lang="en-US" sz="1800" b="0" dirty="0"/>
              <a:t>Pillow, J., &amp; Rubin, N., (2002). Perceptual Completion across the Vertical Meridian </a:t>
            </a:r>
            <a:r>
              <a:rPr lang="en-US" sz="1800" b="0" dirty="0" smtClean="0"/>
              <a:t>	and </a:t>
            </a:r>
            <a:r>
              <a:rPr lang="en-US" sz="1800" b="0" dirty="0"/>
              <a:t>the 	Role of Early Visual Cortex. </a:t>
            </a:r>
            <a:r>
              <a:rPr lang="en-US" sz="1800" b="0" i="1" dirty="0"/>
              <a:t>Neuron</a:t>
            </a:r>
            <a:r>
              <a:rPr lang="en-US" sz="1800" b="0" dirty="0"/>
              <a:t>, 33, 805-813. </a:t>
            </a:r>
          </a:p>
          <a:p>
            <a:pPr>
              <a:defRPr/>
            </a:pPr>
            <a:r>
              <a:rPr lang="en-US" sz="1800" b="0" dirty="0"/>
              <a:t>Reardon, K., Kelly, J., &amp; Matthews, N., (2009). Bilateral Attentional advantage on </a:t>
            </a:r>
            <a:r>
              <a:rPr lang="en-US" sz="1800" b="0" dirty="0" smtClean="0"/>
              <a:t>	elementary visual </a:t>
            </a:r>
            <a:r>
              <a:rPr lang="en-US" sz="1800" b="0" dirty="0"/>
              <a:t>tasks. </a:t>
            </a:r>
            <a:r>
              <a:rPr lang="en-US" sz="1800" b="0" i="1" dirty="0"/>
              <a:t>Vision Research</a:t>
            </a:r>
            <a:r>
              <a:rPr lang="en-US" sz="1800" b="0" dirty="0"/>
              <a:t>, 49(2009), 691-701</a:t>
            </a:r>
            <a:r>
              <a:rPr lang="en-US" sz="1800" b="0" dirty="0" smtClean="0"/>
              <a:t>.</a:t>
            </a:r>
          </a:p>
          <a:p>
            <a:pPr>
              <a:defRPr/>
            </a:pPr>
            <a:r>
              <a:rPr lang="en-US" sz="1800" b="0" dirty="0" err="1" smtClean="0"/>
              <a:t>Saffell</a:t>
            </a:r>
            <a:r>
              <a:rPr lang="en-US" sz="1800" b="0" dirty="0" smtClean="0"/>
              <a:t>, T., &amp; Matthews, N. (2003). Task-specific perceptual learning on speed and 	direction discrimination. </a:t>
            </a:r>
            <a:r>
              <a:rPr lang="en-US" sz="1800" b="0" i="1" dirty="0" smtClean="0"/>
              <a:t>Vision Research, 43(12),</a:t>
            </a:r>
            <a:r>
              <a:rPr lang="en-US" sz="1800" b="0" dirty="0" smtClean="0"/>
              <a:t> 1365-1374.</a:t>
            </a:r>
          </a:p>
          <a:p>
            <a:pPr>
              <a:defRPr/>
            </a:pPr>
            <a:r>
              <a:rPr lang="en-US" sz="1800" b="0" dirty="0" err="1" smtClean="0"/>
              <a:t>Shiu</a:t>
            </a:r>
            <a:r>
              <a:rPr lang="en-US" sz="1800" b="0" dirty="0" smtClean="0"/>
              <a:t> &amp; </a:t>
            </a:r>
            <a:r>
              <a:rPr lang="en-US" sz="1800" b="0" dirty="0" err="1" smtClean="0"/>
              <a:t>Pashler</a:t>
            </a:r>
            <a:r>
              <a:rPr lang="en-US" sz="1800" b="0" dirty="0" smtClean="0"/>
              <a:t> (1992). Improvement in line orientation discrimination is </a:t>
            </a:r>
            <a:r>
              <a:rPr lang="en-US" sz="1800" b="0" dirty="0" err="1" smtClean="0"/>
              <a:t>retinally</a:t>
            </a:r>
            <a:r>
              <a:rPr lang="en-US" sz="1800" b="0" dirty="0" smtClean="0"/>
              <a:t> local 	but dependent on cognitive set. </a:t>
            </a:r>
            <a:r>
              <a:rPr lang="en-US" sz="1800" b="0" i="1" dirty="0" smtClean="0"/>
              <a:t>Perception &amp; Psychophysics, 52</a:t>
            </a:r>
            <a:r>
              <a:rPr lang="en-US" sz="1800" b="0" dirty="0" smtClean="0"/>
              <a:t>(5), 582-588.</a:t>
            </a:r>
          </a:p>
          <a:p>
            <a:pPr>
              <a:defRPr/>
            </a:pPr>
            <a:endParaRPr lang="en-US" sz="1800" dirty="0" smtClean="0"/>
          </a:p>
          <a:p>
            <a:pPr>
              <a:defRPr/>
            </a:pPr>
            <a:endParaRPr lang="en-US" sz="1600" dirty="0"/>
          </a:p>
          <a:p>
            <a:pPr marL="457200" indent="-457200" algn="just">
              <a:defRPr/>
            </a:pPr>
            <a:endParaRPr lang="en-US" sz="2000" b="0" dirty="0">
              <a:solidFill>
                <a:srgbClr val="000099"/>
              </a:solidFill>
            </a:endParaRPr>
          </a:p>
          <a:p>
            <a:pPr marL="457200" indent="-457200" algn="just">
              <a:defRPr/>
            </a:pPr>
            <a:endParaRPr lang="en-US" sz="2000" b="0" dirty="0">
              <a:solidFill>
                <a:srgbClr val="000099"/>
              </a:solidFill>
            </a:endParaRPr>
          </a:p>
        </p:txBody>
      </p:sp>
      <p:sp>
        <p:nvSpPr>
          <p:cNvPr id="1057" name="Text Box 784"/>
          <p:cNvSpPr txBox="1">
            <a:spLocks noChangeArrowheads="1"/>
          </p:cNvSpPr>
          <p:nvPr/>
        </p:nvSpPr>
        <p:spPr bwMode="auto">
          <a:xfrm>
            <a:off x="14097000" y="2819400"/>
            <a:ext cx="5181600" cy="457200"/>
          </a:xfrm>
          <a:prstGeom prst="rect">
            <a:avLst/>
          </a:prstGeom>
          <a:noFill/>
          <a:ln w="9525">
            <a:noFill/>
            <a:miter lim="800000"/>
            <a:headEnd/>
            <a:tailEnd/>
          </a:ln>
        </p:spPr>
        <p:txBody>
          <a:bodyPr>
            <a:spAutoFit/>
          </a:bodyPr>
          <a:lstStyle/>
          <a:p>
            <a:pPr algn="ctr"/>
            <a:r>
              <a:rPr lang="en-US" dirty="0" smtClean="0">
                <a:solidFill>
                  <a:srgbClr val="000099"/>
                </a:solidFill>
                <a:latin typeface="Times" pitchFamily="18" charset="0"/>
              </a:rPr>
              <a:t>Stimuli </a:t>
            </a:r>
            <a:r>
              <a:rPr lang="en-US" dirty="0">
                <a:solidFill>
                  <a:srgbClr val="000099"/>
                </a:solidFill>
                <a:latin typeface="Times" pitchFamily="18" charset="0"/>
              </a:rPr>
              <a:t>in </a:t>
            </a:r>
            <a:r>
              <a:rPr lang="en-US" dirty="0" smtClean="0">
                <a:solidFill>
                  <a:srgbClr val="000099"/>
                </a:solidFill>
                <a:latin typeface="Times" pitchFamily="18" charset="0"/>
              </a:rPr>
              <a:t>Two </a:t>
            </a:r>
            <a:r>
              <a:rPr lang="en-US" dirty="0">
                <a:solidFill>
                  <a:srgbClr val="000099"/>
                </a:solidFill>
                <a:latin typeface="Times" pitchFamily="18" charset="0"/>
              </a:rPr>
              <a:t>Color Condition</a:t>
            </a:r>
          </a:p>
        </p:txBody>
      </p:sp>
      <p:sp>
        <p:nvSpPr>
          <p:cNvPr id="1058" name="Text Box 792"/>
          <p:cNvSpPr txBox="1">
            <a:spLocks noChangeArrowheads="1"/>
          </p:cNvSpPr>
          <p:nvPr/>
        </p:nvSpPr>
        <p:spPr bwMode="auto">
          <a:xfrm>
            <a:off x="11582400" y="5029200"/>
            <a:ext cx="1186543" cy="461665"/>
          </a:xfrm>
          <a:prstGeom prst="rect">
            <a:avLst/>
          </a:prstGeom>
          <a:noFill/>
          <a:ln w="9525">
            <a:noFill/>
            <a:miter lim="800000"/>
            <a:headEnd/>
            <a:tailEnd/>
          </a:ln>
        </p:spPr>
        <p:txBody>
          <a:bodyPr wrap="none">
            <a:spAutoFit/>
          </a:bodyPr>
          <a:lstStyle/>
          <a:p>
            <a:r>
              <a:rPr lang="en-US" dirty="0" smtClean="0">
                <a:solidFill>
                  <a:srgbClr val="000099"/>
                </a:solidFill>
              </a:rPr>
              <a:t>Study 1</a:t>
            </a:r>
            <a:endParaRPr lang="en-US" dirty="0">
              <a:solidFill>
                <a:srgbClr val="000099"/>
              </a:solidFill>
            </a:endParaRPr>
          </a:p>
        </p:txBody>
      </p:sp>
      <p:sp>
        <p:nvSpPr>
          <p:cNvPr id="1059" name="Text Box 793"/>
          <p:cNvSpPr txBox="1">
            <a:spLocks noChangeArrowheads="1"/>
          </p:cNvSpPr>
          <p:nvPr/>
        </p:nvSpPr>
        <p:spPr bwMode="auto">
          <a:xfrm>
            <a:off x="20345400" y="4953000"/>
            <a:ext cx="1186543" cy="461665"/>
          </a:xfrm>
          <a:prstGeom prst="rect">
            <a:avLst/>
          </a:prstGeom>
          <a:noFill/>
          <a:ln w="9525">
            <a:noFill/>
            <a:miter lim="800000"/>
            <a:headEnd/>
            <a:tailEnd/>
          </a:ln>
        </p:spPr>
        <p:txBody>
          <a:bodyPr wrap="none">
            <a:spAutoFit/>
          </a:bodyPr>
          <a:lstStyle/>
          <a:p>
            <a:r>
              <a:rPr lang="en-US" dirty="0" smtClean="0">
                <a:solidFill>
                  <a:srgbClr val="000099"/>
                </a:solidFill>
              </a:rPr>
              <a:t>Study 2</a:t>
            </a:r>
            <a:endParaRPr lang="en-US" dirty="0">
              <a:solidFill>
                <a:srgbClr val="000099"/>
              </a:solidFill>
            </a:endParaRPr>
          </a:p>
        </p:txBody>
      </p:sp>
      <p:sp>
        <p:nvSpPr>
          <p:cNvPr id="1060" name="Text Box 794"/>
          <p:cNvSpPr txBox="1">
            <a:spLocks noChangeArrowheads="1"/>
          </p:cNvSpPr>
          <p:nvPr/>
        </p:nvSpPr>
        <p:spPr bwMode="auto">
          <a:xfrm>
            <a:off x="16916400" y="5410200"/>
            <a:ext cx="7467600" cy="3262432"/>
          </a:xfrm>
          <a:prstGeom prst="rect">
            <a:avLst/>
          </a:prstGeom>
          <a:noFill/>
          <a:ln w="9525">
            <a:noFill/>
            <a:miter lim="800000"/>
            <a:headEnd/>
            <a:tailEnd/>
          </a:ln>
        </p:spPr>
        <p:txBody>
          <a:bodyPr wrap="square">
            <a:spAutoFit/>
          </a:bodyPr>
          <a:lstStyle/>
          <a:p>
            <a:pPr>
              <a:buFontTx/>
              <a:buChar char="•"/>
            </a:pPr>
            <a:r>
              <a:rPr lang="en-US" b="0" dirty="0" smtClean="0">
                <a:solidFill>
                  <a:srgbClr val="000099"/>
                </a:solidFill>
              </a:rPr>
              <a:t>Participants: 43 Denison University undergraduates/staff</a:t>
            </a:r>
          </a:p>
          <a:p>
            <a:pPr>
              <a:buFontTx/>
              <a:buChar char="•"/>
            </a:pPr>
            <a:r>
              <a:rPr lang="en-US" b="0" dirty="0" smtClean="0">
                <a:solidFill>
                  <a:srgbClr val="000099"/>
                </a:solidFill>
              </a:rPr>
              <a:t>IVs: 2 (Laterality) x 4 (Day) x 2 (Color)</a:t>
            </a:r>
          </a:p>
          <a:p>
            <a:pPr lvl="1">
              <a:buFontTx/>
              <a:buChar char="•"/>
            </a:pPr>
            <a:r>
              <a:rPr lang="en-US" b="0" dirty="0" smtClean="0">
                <a:solidFill>
                  <a:srgbClr val="000099"/>
                </a:solidFill>
              </a:rPr>
              <a:t>Laterality: All trained unilaterally on days 1, 2, &amp; 3</a:t>
            </a:r>
          </a:p>
          <a:p>
            <a:pPr lvl="2">
              <a:buFontTx/>
              <a:buChar char="•"/>
            </a:pPr>
            <a:r>
              <a:rPr lang="en-US" b="0" dirty="0" smtClean="0">
                <a:solidFill>
                  <a:srgbClr val="000099"/>
                </a:solidFill>
              </a:rPr>
              <a:t>Day 4: Half tested unilaterally, half bilaterally</a:t>
            </a:r>
          </a:p>
          <a:p>
            <a:pPr lvl="1">
              <a:buFontTx/>
              <a:buChar char="•"/>
            </a:pPr>
            <a:r>
              <a:rPr lang="en-US" b="0" dirty="0" smtClean="0">
                <a:solidFill>
                  <a:srgbClr val="000099"/>
                </a:solidFill>
              </a:rPr>
              <a:t>Day: 1 - 4</a:t>
            </a:r>
          </a:p>
          <a:p>
            <a:pPr lvl="1">
              <a:buFontTx/>
              <a:buChar char="•"/>
            </a:pPr>
            <a:r>
              <a:rPr lang="en-US" b="0" dirty="0" smtClean="0">
                <a:solidFill>
                  <a:srgbClr val="000099"/>
                </a:solidFill>
              </a:rPr>
              <a:t>Color: Half saw only 1 color, half saw 2 dot colors</a:t>
            </a:r>
          </a:p>
          <a:p>
            <a:pPr>
              <a:buFontTx/>
              <a:buChar char="•"/>
            </a:pPr>
            <a:r>
              <a:rPr lang="en-US" b="0" dirty="0" smtClean="0">
                <a:solidFill>
                  <a:srgbClr val="000099"/>
                </a:solidFill>
              </a:rPr>
              <a:t>DV: Proficiency (d’ / RT)</a:t>
            </a:r>
          </a:p>
          <a:p>
            <a:pPr>
              <a:buFontTx/>
              <a:buChar char="•"/>
            </a:pPr>
            <a:r>
              <a:rPr lang="en-US" b="0" dirty="0" smtClean="0">
                <a:solidFill>
                  <a:srgbClr val="000099"/>
                </a:solidFill>
              </a:rPr>
              <a:t>Stimulus shown for 200 milliseconds.</a:t>
            </a:r>
          </a:p>
          <a:p>
            <a:pPr lvl="1">
              <a:buFontTx/>
              <a:buChar char="•"/>
            </a:pPr>
            <a:r>
              <a:rPr lang="en-US" sz="1400" b="0" dirty="0" smtClean="0">
                <a:solidFill>
                  <a:srgbClr val="000099"/>
                </a:solidFill>
              </a:rPr>
              <a:t>Dot  diameter: 1.6 cm</a:t>
            </a:r>
          </a:p>
        </p:txBody>
      </p:sp>
      <p:sp>
        <p:nvSpPr>
          <p:cNvPr id="1061" name="Text Box 924"/>
          <p:cNvSpPr txBox="1">
            <a:spLocks noChangeArrowheads="1"/>
          </p:cNvSpPr>
          <p:nvPr/>
        </p:nvSpPr>
        <p:spPr bwMode="auto">
          <a:xfrm>
            <a:off x="24536400" y="2819400"/>
            <a:ext cx="8291512" cy="7239000"/>
          </a:xfrm>
          <a:prstGeom prst="rect">
            <a:avLst/>
          </a:prstGeom>
          <a:noFill/>
          <a:ln w="9525">
            <a:noFill/>
            <a:miter lim="800000"/>
            <a:headEnd/>
            <a:tailEnd/>
          </a:ln>
        </p:spPr>
        <p:txBody>
          <a:bodyPr/>
          <a:lstStyle/>
          <a:p>
            <a:pPr algn="just"/>
            <a:r>
              <a:rPr lang="en-US" b="0" dirty="0" smtClean="0">
                <a:solidFill>
                  <a:schemeClr val="accent2"/>
                </a:solidFill>
              </a:rPr>
              <a:t>	</a:t>
            </a:r>
            <a:r>
              <a:rPr lang="en-US" sz="2200" b="0" dirty="0" smtClean="0">
                <a:solidFill>
                  <a:schemeClr val="accent2"/>
                </a:solidFill>
                <a:latin typeface="Times" pitchFamily="18" charset="0"/>
                <a:cs typeface="Times" pitchFamily="18" charset="0"/>
              </a:rPr>
              <a:t>Although we observed bilateral superiority on the two-color condition in experiment 1, that effect did not replicate on either color condition in experiment 2. 	</a:t>
            </a:r>
          </a:p>
          <a:p>
            <a:pPr algn="just"/>
            <a:r>
              <a:rPr lang="en-US" sz="2200" b="0" dirty="0" smtClean="0">
                <a:solidFill>
                  <a:schemeClr val="accent2"/>
                </a:solidFill>
                <a:latin typeface="Times" pitchFamily="18" charset="0"/>
                <a:cs typeface="Times" pitchFamily="18" charset="0"/>
              </a:rPr>
              <a:t>	Within each of the four (color by laterality) groups in experiment 2, significant learning occurred. The learning transferred completely from the trained to the untrained laterality. This complete transfer contrasts with most previous perceptual learning studies, which typically have shown practiced-based improvements that are specific to the trained conditions.  The difference likely reflects the fact that </a:t>
            </a:r>
            <a:r>
              <a:rPr lang="en-US" sz="2200" b="0" dirty="0" smtClean="0">
                <a:solidFill>
                  <a:srgbClr val="000099"/>
                </a:solidFill>
                <a:latin typeface="Times" pitchFamily="18" charset="0"/>
                <a:cs typeface="Times" pitchFamily="18" charset="0"/>
              </a:rPr>
              <a:t>the present stimuli, task, and spatial positions were identical in our training and test phases -which differed only in the attended laterality (unilateral versus bilateral). The complete transfer observed here suggests that the attended laterality was </a:t>
            </a:r>
            <a:r>
              <a:rPr lang="en-US" sz="2200" b="0" u="sng" dirty="0" smtClean="0">
                <a:solidFill>
                  <a:srgbClr val="000099"/>
                </a:solidFill>
                <a:latin typeface="Times" pitchFamily="18" charset="0"/>
                <a:cs typeface="Times" pitchFamily="18" charset="0"/>
              </a:rPr>
              <a:t>NOT</a:t>
            </a:r>
            <a:r>
              <a:rPr lang="en-US" sz="2200" b="0" dirty="0" smtClean="0">
                <a:solidFill>
                  <a:srgbClr val="000099"/>
                </a:solidFill>
                <a:latin typeface="Times" pitchFamily="18" charset="0"/>
                <a:cs typeface="Times" pitchFamily="18" charset="0"/>
              </a:rPr>
              <a:t> the factor which limited performance. </a:t>
            </a:r>
            <a:endParaRPr lang="en-US" sz="2200" b="0" dirty="0" smtClean="0">
              <a:solidFill>
                <a:schemeClr val="accent2"/>
              </a:solidFill>
              <a:latin typeface="Times" pitchFamily="18" charset="0"/>
              <a:cs typeface="Times" pitchFamily="18" charset="0"/>
            </a:endParaRPr>
          </a:p>
          <a:p>
            <a:pPr algn="just"/>
            <a:r>
              <a:rPr lang="en-US" sz="2200" b="0" dirty="0" smtClean="0">
                <a:solidFill>
                  <a:schemeClr val="accent2"/>
                </a:solidFill>
                <a:latin typeface="Times" pitchFamily="18" charset="0"/>
                <a:cs typeface="Times" pitchFamily="18" charset="0"/>
              </a:rPr>
              <a:t>	The present study required enumeration by </a:t>
            </a:r>
            <a:r>
              <a:rPr lang="en-US" sz="2200" b="0" u="sng" dirty="0" smtClean="0">
                <a:solidFill>
                  <a:schemeClr val="accent2"/>
                </a:solidFill>
                <a:latin typeface="Times" pitchFamily="18" charset="0"/>
                <a:cs typeface="Times" pitchFamily="18" charset="0"/>
              </a:rPr>
              <a:t>proximity</a:t>
            </a:r>
            <a:r>
              <a:rPr lang="en-US" sz="2200" b="0" dirty="0" smtClean="0">
                <a:solidFill>
                  <a:schemeClr val="accent2"/>
                </a:solidFill>
                <a:latin typeface="Times" pitchFamily="18" charset="0"/>
                <a:cs typeface="Times" pitchFamily="18" charset="0"/>
              </a:rPr>
              <a:t> </a:t>
            </a:r>
            <a:r>
              <a:rPr lang="en-US" sz="2200" b="0" i="1" dirty="0" smtClean="0">
                <a:solidFill>
                  <a:schemeClr val="accent2"/>
                </a:solidFill>
                <a:latin typeface="Times" pitchFamily="18" charset="0"/>
                <a:cs typeface="Times" pitchFamily="18" charset="0"/>
              </a:rPr>
              <a:t>within</a:t>
            </a:r>
            <a:r>
              <a:rPr lang="en-US" sz="2200" b="0" dirty="0" smtClean="0">
                <a:solidFill>
                  <a:schemeClr val="accent2"/>
                </a:solidFill>
                <a:latin typeface="Times" pitchFamily="18" charset="0"/>
                <a:cs typeface="Times" pitchFamily="18" charset="0"/>
              </a:rPr>
              <a:t> each quadrant. Current research in our lab is addressing enumeration by (color) </a:t>
            </a:r>
            <a:r>
              <a:rPr lang="en-US" sz="2200" b="0" u="sng" dirty="0" smtClean="0">
                <a:solidFill>
                  <a:schemeClr val="accent2"/>
                </a:solidFill>
                <a:latin typeface="Times" pitchFamily="18" charset="0"/>
                <a:cs typeface="Times" pitchFamily="18" charset="0"/>
              </a:rPr>
              <a:t>similarity</a:t>
            </a:r>
            <a:r>
              <a:rPr lang="en-US" sz="2200" b="0" dirty="0" smtClean="0">
                <a:solidFill>
                  <a:schemeClr val="accent2"/>
                </a:solidFill>
                <a:latin typeface="Times" pitchFamily="18" charset="0"/>
                <a:cs typeface="Times" pitchFamily="18" charset="0"/>
              </a:rPr>
              <a:t> </a:t>
            </a:r>
            <a:r>
              <a:rPr lang="en-US" sz="2200" b="0" i="1" dirty="0" smtClean="0">
                <a:solidFill>
                  <a:schemeClr val="accent2"/>
                </a:solidFill>
                <a:latin typeface="Times" pitchFamily="18" charset="0"/>
                <a:cs typeface="Times" pitchFamily="18" charset="0"/>
              </a:rPr>
              <a:t>across </a:t>
            </a:r>
            <a:r>
              <a:rPr lang="en-US" sz="2200" b="0" dirty="0" smtClean="0">
                <a:solidFill>
                  <a:schemeClr val="accent2"/>
                </a:solidFill>
                <a:latin typeface="Times" pitchFamily="18" charset="0"/>
                <a:cs typeface="Times" pitchFamily="18" charset="0"/>
              </a:rPr>
              <a:t>quadrants. Cross-quadrant perceptual grouping has been shown to generate bilateral </a:t>
            </a:r>
            <a:r>
              <a:rPr lang="en-US" sz="2200" b="0" i="1" dirty="0" smtClean="0">
                <a:solidFill>
                  <a:schemeClr val="accent2"/>
                </a:solidFill>
                <a:latin typeface="Times" pitchFamily="18" charset="0"/>
                <a:cs typeface="Times" pitchFamily="18" charset="0"/>
              </a:rPr>
              <a:t>inferiority</a:t>
            </a:r>
            <a:r>
              <a:rPr lang="en-US" sz="2200" b="0" dirty="0" smtClean="0">
                <a:solidFill>
                  <a:schemeClr val="accent2"/>
                </a:solidFill>
                <a:latin typeface="Times" pitchFamily="18" charset="0"/>
                <a:cs typeface="Times" pitchFamily="18" charset="0"/>
              </a:rPr>
              <a:t> in shape-discrimination (Pillow &amp; Rubin, 2002), presumably reflecting time to cross the corpus </a:t>
            </a:r>
            <a:r>
              <a:rPr lang="en-US" sz="2200" b="0" dirty="0" err="1" smtClean="0">
                <a:solidFill>
                  <a:schemeClr val="accent2"/>
                </a:solidFill>
                <a:latin typeface="Times" pitchFamily="18" charset="0"/>
                <a:cs typeface="Times" pitchFamily="18" charset="0"/>
              </a:rPr>
              <a:t>callosum</a:t>
            </a:r>
            <a:r>
              <a:rPr lang="en-US" sz="2200" b="0" dirty="0" smtClean="0">
                <a:solidFill>
                  <a:schemeClr val="accent2"/>
                </a:solidFill>
                <a:latin typeface="Times" pitchFamily="18" charset="0"/>
                <a:cs typeface="Times" pitchFamily="18" charset="0"/>
              </a:rPr>
              <a:t>. A comparable cost for similarity-based enumeration would suggest that proximity and similarity are affected differently by laterality. </a:t>
            </a:r>
            <a:endParaRPr lang="en-US" sz="2200" b="0" dirty="0" smtClean="0">
              <a:solidFill>
                <a:schemeClr val="accent2"/>
              </a:solidFill>
            </a:endParaRPr>
          </a:p>
          <a:p>
            <a:r>
              <a:rPr lang="en-US" b="0" dirty="0" smtClean="0">
                <a:solidFill>
                  <a:schemeClr val="accent2"/>
                </a:solidFill>
              </a:rPr>
              <a:t>	</a:t>
            </a:r>
          </a:p>
        </p:txBody>
      </p:sp>
      <p:sp>
        <p:nvSpPr>
          <p:cNvPr id="1082" name="Text Box 1531"/>
          <p:cNvSpPr txBox="1">
            <a:spLocks noChangeArrowheads="1"/>
          </p:cNvSpPr>
          <p:nvPr/>
        </p:nvSpPr>
        <p:spPr bwMode="auto">
          <a:xfrm>
            <a:off x="8915400" y="5410200"/>
            <a:ext cx="7467600" cy="3416320"/>
          </a:xfrm>
          <a:prstGeom prst="rect">
            <a:avLst/>
          </a:prstGeom>
          <a:noFill/>
          <a:ln w="9525">
            <a:noFill/>
            <a:miter lim="800000"/>
            <a:headEnd/>
            <a:tailEnd/>
          </a:ln>
        </p:spPr>
        <p:txBody>
          <a:bodyPr wrap="square">
            <a:spAutoFit/>
          </a:bodyPr>
          <a:lstStyle/>
          <a:p>
            <a:pPr>
              <a:buFontTx/>
              <a:buChar char="•"/>
            </a:pPr>
            <a:r>
              <a:rPr lang="en-US" b="0" dirty="0">
                <a:solidFill>
                  <a:srgbClr val="000099"/>
                </a:solidFill>
              </a:rPr>
              <a:t>Participants:28 Denison University undergraduates</a:t>
            </a:r>
          </a:p>
          <a:p>
            <a:pPr>
              <a:buFontTx/>
              <a:buChar char="•"/>
            </a:pPr>
            <a:r>
              <a:rPr lang="en-US" b="0" dirty="0">
                <a:solidFill>
                  <a:srgbClr val="000099"/>
                </a:solidFill>
              </a:rPr>
              <a:t>IVs: 3 (Laterality) x 2 (Color)</a:t>
            </a:r>
          </a:p>
          <a:p>
            <a:pPr lvl="1">
              <a:buFontTx/>
              <a:buChar char="•"/>
            </a:pPr>
            <a:r>
              <a:rPr lang="en-US" b="0" dirty="0">
                <a:solidFill>
                  <a:srgbClr val="000099"/>
                </a:solidFill>
              </a:rPr>
              <a:t>Laterality: Bilateral </a:t>
            </a:r>
            <a:r>
              <a:rPr lang="en-US" b="0" dirty="0" err="1" smtClean="0">
                <a:solidFill>
                  <a:srgbClr val="000099"/>
                </a:solidFill>
              </a:rPr>
              <a:t>vs</a:t>
            </a:r>
            <a:r>
              <a:rPr lang="en-US" b="0" dirty="0" smtClean="0">
                <a:solidFill>
                  <a:srgbClr val="000099"/>
                </a:solidFill>
              </a:rPr>
              <a:t> </a:t>
            </a:r>
            <a:r>
              <a:rPr lang="en-US" b="0" dirty="0">
                <a:solidFill>
                  <a:srgbClr val="000099"/>
                </a:solidFill>
              </a:rPr>
              <a:t>Unilateral </a:t>
            </a:r>
            <a:r>
              <a:rPr lang="en-US" b="0" dirty="0" err="1" smtClean="0">
                <a:solidFill>
                  <a:srgbClr val="000099"/>
                </a:solidFill>
              </a:rPr>
              <a:t>vs</a:t>
            </a:r>
            <a:r>
              <a:rPr lang="en-US" b="0" dirty="0" smtClean="0">
                <a:solidFill>
                  <a:srgbClr val="000099"/>
                </a:solidFill>
              </a:rPr>
              <a:t> Diagonal</a:t>
            </a:r>
            <a:endParaRPr lang="en-US" b="0" dirty="0">
              <a:solidFill>
                <a:srgbClr val="000099"/>
              </a:solidFill>
            </a:endParaRPr>
          </a:p>
          <a:p>
            <a:pPr lvl="1">
              <a:buFontTx/>
              <a:buChar char="•"/>
            </a:pPr>
            <a:r>
              <a:rPr lang="en-US" b="0" dirty="0">
                <a:solidFill>
                  <a:srgbClr val="000099"/>
                </a:solidFill>
              </a:rPr>
              <a:t>Color: </a:t>
            </a:r>
            <a:r>
              <a:rPr lang="en-US" b="0" dirty="0" smtClean="0">
                <a:solidFill>
                  <a:srgbClr val="000099"/>
                </a:solidFill>
              </a:rPr>
              <a:t>One dot color versus Two dot colors</a:t>
            </a:r>
            <a:endParaRPr lang="en-US" b="0" dirty="0">
              <a:solidFill>
                <a:srgbClr val="000099"/>
              </a:solidFill>
            </a:endParaRPr>
          </a:p>
          <a:p>
            <a:pPr>
              <a:buFontTx/>
              <a:buChar char="•"/>
            </a:pPr>
            <a:r>
              <a:rPr lang="en-US" b="0" dirty="0" smtClean="0">
                <a:solidFill>
                  <a:srgbClr val="000099"/>
                </a:solidFill>
              </a:rPr>
              <a:t>DV: Proficiency (d’ / RT)</a:t>
            </a:r>
            <a:endParaRPr lang="en-US" b="0" dirty="0">
              <a:solidFill>
                <a:srgbClr val="000099"/>
              </a:solidFill>
            </a:endParaRPr>
          </a:p>
          <a:p>
            <a:pPr lvl="1">
              <a:buFontTx/>
              <a:buChar char="•"/>
            </a:pPr>
            <a:r>
              <a:rPr lang="en-US" b="0" dirty="0">
                <a:solidFill>
                  <a:srgbClr val="000099"/>
                </a:solidFill>
              </a:rPr>
              <a:t>Hits: “Different” response when number of dots </a:t>
            </a:r>
            <a:r>
              <a:rPr lang="en-US" b="0" dirty="0" smtClean="0">
                <a:solidFill>
                  <a:srgbClr val="000099"/>
                </a:solidFill>
              </a:rPr>
              <a:t>	     differed</a:t>
            </a:r>
            <a:endParaRPr lang="en-US" b="0" dirty="0">
              <a:solidFill>
                <a:srgbClr val="000099"/>
              </a:solidFill>
            </a:endParaRPr>
          </a:p>
          <a:p>
            <a:pPr lvl="1">
              <a:buFontTx/>
              <a:buChar char="•"/>
            </a:pPr>
            <a:r>
              <a:rPr lang="en-US" b="0" dirty="0">
                <a:solidFill>
                  <a:srgbClr val="000099"/>
                </a:solidFill>
              </a:rPr>
              <a:t>False Alarms: </a:t>
            </a:r>
            <a:r>
              <a:rPr lang="en-US" b="0" dirty="0" smtClean="0">
                <a:solidFill>
                  <a:srgbClr val="000099"/>
                </a:solidFill>
              </a:rPr>
              <a:t>“Different” </a:t>
            </a:r>
            <a:r>
              <a:rPr lang="en-US" b="0" dirty="0">
                <a:solidFill>
                  <a:srgbClr val="000099"/>
                </a:solidFill>
              </a:rPr>
              <a:t>response when number of </a:t>
            </a:r>
            <a:r>
              <a:rPr lang="en-US" b="0" dirty="0" smtClean="0">
                <a:solidFill>
                  <a:srgbClr val="000099"/>
                </a:solidFill>
              </a:rPr>
              <a:t>                  	                   dots was the same.</a:t>
            </a:r>
          </a:p>
        </p:txBody>
      </p:sp>
      <p:sp>
        <p:nvSpPr>
          <p:cNvPr id="1083" name="Text Box 1635"/>
          <p:cNvSpPr txBox="1">
            <a:spLocks noChangeArrowheads="1"/>
          </p:cNvSpPr>
          <p:nvPr/>
        </p:nvSpPr>
        <p:spPr bwMode="auto">
          <a:xfrm>
            <a:off x="29050599" y="685800"/>
            <a:ext cx="3258201" cy="1077218"/>
          </a:xfrm>
          <a:prstGeom prst="rect">
            <a:avLst/>
          </a:prstGeom>
          <a:noFill/>
          <a:ln w="9525">
            <a:noFill/>
            <a:miter lim="800000"/>
            <a:headEnd/>
            <a:tailEnd/>
          </a:ln>
        </p:spPr>
        <p:txBody>
          <a:bodyPr wrap="none">
            <a:spAutoFit/>
          </a:bodyPr>
          <a:lstStyle/>
          <a:p>
            <a:pPr algn="ctr"/>
            <a:r>
              <a:rPr lang="en-US" sz="3200" dirty="0">
                <a:solidFill>
                  <a:srgbClr val="FF0000"/>
                </a:solidFill>
                <a:latin typeface="Times" pitchFamily="18" charset="0"/>
              </a:rPr>
              <a:t>Poster </a:t>
            </a:r>
            <a:r>
              <a:rPr lang="en-US" sz="3200" dirty="0" smtClean="0">
                <a:solidFill>
                  <a:srgbClr val="FF0000"/>
                </a:solidFill>
                <a:latin typeface="Times" pitchFamily="18" charset="0"/>
              </a:rPr>
              <a:t>Session III</a:t>
            </a:r>
            <a:endParaRPr lang="en-US" sz="3200" dirty="0">
              <a:solidFill>
                <a:srgbClr val="FF0000"/>
              </a:solidFill>
              <a:latin typeface="Times" pitchFamily="18" charset="0"/>
            </a:endParaRPr>
          </a:p>
          <a:p>
            <a:pPr algn="ctr"/>
            <a:r>
              <a:rPr lang="en-US" sz="3200" dirty="0" smtClean="0">
                <a:solidFill>
                  <a:srgbClr val="FF0000"/>
                </a:solidFill>
                <a:latin typeface="Times" pitchFamily="18" charset="0"/>
              </a:rPr>
              <a:t>Board III - 022</a:t>
            </a:r>
            <a:endParaRPr lang="en-US" sz="3200" dirty="0">
              <a:solidFill>
                <a:srgbClr val="FF0000"/>
              </a:solidFill>
              <a:latin typeface="Times" pitchFamily="18" charset="0"/>
            </a:endParaRPr>
          </a:p>
        </p:txBody>
      </p:sp>
      <p:graphicFrame>
        <p:nvGraphicFramePr>
          <p:cNvPr id="1026" name="Object 1640"/>
          <p:cNvGraphicFramePr>
            <a:graphicFrameLocks/>
          </p:cNvGraphicFramePr>
          <p:nvPr/>
        </p:nvGraphicFramePr>
        <p:xfrm>
          <a:off x="16916400" y="3276600"/>
          <a:ext cx="1524000" cy="1524000"/>
        </p:xfrm>
        <a:graphic>
          <a:graphicData uri="http://schemas.openxmlformats.org/presentationml/2006/ole">
            <p:oleObj spid="_x0000_s1026" name="Slide" r:id="rId3" imgW="4570544" imgH="3427541" progId="PowerPoint.Slide.12">
              <p:embed/>
            </p:oleObj>
          </a:graphicData>
        </a:graphic>
      </p:graphicFrame>
      <p:graphicFrame>
        <p:nvGraphicFramePr>
          <p:cNvPr id="1027" name="Object 1641"/>
          <p:cNvGraphicFramePr>
            <a:graphicFrameLocks/>
          </p:cNvGraphicFramePr>
          <p:nvPr/>
        </p:nvGraphicFramePr>
        <p:xfrm>
          <a:off x="14859000" y="3276600"/>
          <a:ext cx="1524000" cy="1524000"/>
        </p:xfrm>
        <a:graphic>
          <a:graphicData uri="http://schemas.openxmlformats.org/presentationml/2006/ole">
            <p:oleObj spid="_x0000_s1027" name="Slide" r:id="rId4" imgW="4570544" imgH="3427541" progId="PowerPoint.Slide.12">
              <p:embed/>
            </p:oleObj>
          </a:graphicData>
        </a:graphic>
      </p:graphicFrame>
      <p:sp>
        <p:nvSpPr>
          <p:cNvPr id="1084" name="Rectangle 1644"/>
          <p:cNvSpPr>
            <a:spLocks noChangeArrowheads="1"/>
          </p:cNvSpPr>
          <p:nvPr/>
        </p:nvSpPr>
        <p:spPr bwMode="auto">
          <a:xfrm>
            <a:off x="0" y="0"/>
            <a:ext cx="32918400" cy="0"/>
          </a:xfrm>
          <a:prstGeom prst="rect">
            <a:avLst/>
          </a:prstGeom>
          <a:noFill/>
          <a:ln w="9525">
            <a:noFill/>
            <a:miter lim="800000"/>
            <a:headEnd/>
            <a:tailEnd/>
          </a:ln>
        </p:spPr>
        <p:txBody>
          <a:bodyPr wrap="none" anchor="ctr">
            <a:spAutoFit/>
          </a:bodyPr>
          <a:lstStyle/>
          <a:p>
            <a:endParaRPr lang="en-US"/>
          </a:p>
        </p:txBody>
      </p:sp>
      <p:graphicFrame>
        <p:nvGraphicFramePr>
          <p:cNvPr id="1029" name="Object 1643"/>
          <p:cNvGraphicFramePr>
            <a:graphicFrameLocks/>
          </p:cNvGraphicFramePr>
          <p:nvPr/>
        </p:nvGraphicFramePr>
        <p:xfrm>
          <a:off x="9829800" y="3276600"/>
          <a:ext cx="1524000" cy="1524000"/>
        </p:xfrm>
        <a:graphic>
          <a:graphicData uri="http://schemas.openxmlformats.org/presentationml/2006/ole">
            <p:oleObj spid="_x0000_s1029" name="Slide" r:id="rId5" imgW="4570544" imgH="3427541" progId="PowerPoint.Slide.12">
              <p:embed/>
            </p:oleObj>
          </a:graphicData>
        </a:graphic>
      </p:graphicFrame>
      <p:graphicFrame>
        <p:nvGraphicFramePr>
          <p:cNvPr id="1030" name="Object 1645"/>
          <p:cNvGraphicFramePr>
            <a:graphicFrameLocks/>
          </p:cNvGraphicFramePr>
          <p:nvPr/>
        </p:nvGraphicFramePr>
        <p:xfrm>
          <a:off x="11887200" y="3276600"/>
          <a:ext cx="1524000" cy="1524000"/>
        </p:xfrm>
        <a:graphic>
          <a:graphicData uri="http://schemas.openxmlformats.org/presentationml/2006/ole">
            <p:oleObj spid="_x0000_s1030" name="Slide" r:id="rId6" imgW="4570544" imgH="3427541" progId="PowerPoint.Slide.12">
              <p:embed/>
            </p:oleObj>
          </a:graphicData>
        </a:graphic>
      </p:graphicFrame>
      <p:sp>
        <p:nvSpPr>
          <p:cNvPr id="1085" name="Rectangle 170"/>
          <p:cNvSpPr>
            <a:spLocks noChangeArrowheads="1"/>
          </p:cNvSpPr>
          <p:nvPr/>
        </p:nvSpPr>
        <p:spPr bwMode="auto">
          <a:xfrm>
            <a:off x="19610923" y="2819400"/>
            <a:ext cx="4288353" cy="461665"/>
          </a:xfrm>
          <a:prstGeom prst="rect">
            <a:avLst/>
          </a:prstGeom>
          <a:noFill/>
          <a:ln w="9525">
            <a:noFill/>
            <a:miter lim="800000"/>
            <a:headEnd/>
            <a:tailEnd/>
          </a:ln>
        </p:spPr>
        <p:txBody>
          <a:bodyPr wrap="none">
            <a:spAutoFit/>
          </a:bodyPr>
          <a:lstStyle/>
          <a:p>
            <a:pPr algn="ctr"/>
            <a:r>
              <a:rPr lang="en-US" dirty="0" smtClean="0">
                <a:solidFill>
                  <a:srgbClr val="000099"/>
                </a:solidFill>
                <a:latin typeface="Times" pitchFamily="18" charset="0"/>
              </a:rPr>
              <a:t>Series of Stimuli and Questions</a:t>
            </a:r>
            <a:endParaRPr lang="en-US" dirty="0">
              <a:solidFill>
                <a:srgbClr val="000099"/>
              </a:solidFill>
              <a:latin typeface="Times" pitchFamily="18" charset="0"/>
            </a:endParaRPr>
          </a:p>
        </p:txBody>
      </p:sp>
      <p:graphicFrame>
        <p:nvGraphicFramePr>
          <p:cNvPr id="1031" name="Object 1646"/>
          <p:cNvGraphicFramePr>
            <a:graphicFrameLocks/>
          </p:cNvGraphicFramePr>
          <p:nvPr/>
        </p:nvGraphicFramePr>
        <p:xfrm>
          <a:off x="19583400" y="3276600"/>
          <a:ext cx="1524000" cy="1524000"/>
        </p:xfrm>
        <a:graphic>
          <a:graphicData uri="http://schemas.openxmlformats.org/presentationml/2006/ole">
            <p:oleObj spid="_x0000_s1031" name="Slide" r:id="rId7" imgW="4570544" imgH="3427541" progId="PowerPoint.Slide.12">
              <p:embed/>
            </p:oleObj>
          </a:graphicData>
        </a:graphic>
      </p:graphicFrame>
      <p:sp>
        <p:nvSpPr>
          <p:cNvPr id="43" name="TextBox 42"/>
          <p:cNvSpPr txBox="1"/>
          <p:nvPr/>
        </p:nvSpPr>
        <p:spPr>
          <a:xfrm>
            <a:off x="11582400" y="9681865"/>
            <a:ext cx="1371600" cy="457200"/>
          </a:xfrm>
          <a:prstGeom prst="rect">
            <a:avLst/>
          </a:prstGeom>
          <a:noFill/>
        </p:spPr>
        <p:txBody>
          <a:bodyPr wrap="square" rtlCol="0">
            <a:spAutoFit/>
          </a:bodyPr>
          <a:lstStyle/>
          <a:p>
            <a:r>
              <a:rPr lang="en-US" dirty="0" smtClean="0"/>
              <a:t>Study 1</a:t>
            </a:r>
            <a:endParaRPr lang="en-US" dirty="0"/>
          </a:p>
        </p:txBody>
      </p:sp>
      <p:sp>
        <p:nvSpPr>
          <p:cNvPr id="44" name="TextBox 43"/>
          <p:cNvSpPr txBox="1"/>
          <p:nvPr/>
        </p:nvSpPr>
        <p:spPr>
          <a:xfrm>
            <a:off x="18821400" y="9677400"/>
            <a:ext cx="2514600" cy="461665"/>
          </a:xfrm>
          <a:prstGeom prst="rect">
            <a:avLst/>
          </a:prstGeom>
          <a:noFill/>
        </p:spPr>
        <p:txBody>
          <a:bodyPr wrap="square" rtlCol="0">
            <a:spAutoFit/>
          </a:bodyPr>
          <a:lstStyle/>
          <a:p>
            <a:r>
              <a:rPr lang="en-US" dirty="0" smtClean="0"/>
              <a:t>Study 2</a:t>
            </a:r>
            <a:endParaRPr lang="en-US" dirty="0"/>
          </a:p>
        </p:txBody>
      </p:sp>
      <p:grpSp>
        <p:nvGrpSpPr>
          <p:cNvPr id="52" name="Group 51"/>
          <p:cNvGrpSpPr/>
          <p:nvPr/>
        </p:nvGrpSpPr>
        <p:grpSpPr>
          <a:xfrm>
            <a:off x="10287000" y="10439400"/>
            <a:ext cx="13487400" cy="3581400"/>
            <a:chOff x="10287000" y="10439400"/>
            <a:chExt cx="13487400" cy="3581400"/>
          </a:xfrm>
        </p:grpSpPr>
        <p:graphicFrame>
          <p:nvGraphicFramePr>
            <p:cNvPr id="45" name="Chart 44"/>
            <p:cNvGraphicFramePr/>
            <p:nvPr/>
          </p:nvGraphicFramePr>
          <p:xfrm>
            <a:off x="10287000" y="10439400"/>
            <a:ext cx="4114800" cy="35814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7" name="Chart 46"/>
            <p:cNvGraphicFramePr/>
            <p:nvPr/>
          </p:nvGraphicFramePr>
          <p:xfrm>
            <a:off x="15773400" y="10439400"/>
            <a:ext cx="3886200" cy="35814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48" name="Chart 47"/>
            <p:cNvGraphicFramePr/>
            <p:nvPr/>
          </p:nvGraphicFramePr>
          <p:xfrm>
            <a:off x="19888200" y="10439400"/>
            <a:ext cx="3886200" cy="3581400"/>
          </p:xfrm>
          <a:graphic>
            <a:graphicData uri="http://schemas.openxmlformats.org/drawingml/2006/chart">
              <c:chart xmlns:c="http://schemas.openxmlformats.org/drawingml/2006/chart" xmlns:r="http://schemas.openxmlformats.org/officeDocument/2006/relationships" r:id="rId10"/>
            </a:graphicData>
          </a:graphic>
        </p:graphicFrame>
      </p:grpSp>
      <p:sp>
        <p:nvSpPr>
          <p:cNvPr id="49" name="TextBox 48"/>
          <p:cNvSpPr txBox="1"/>
          <p:nvPr/>
        </p:nvSpPr>
        <p:spPr>
          <a:xfrm>
            <a:off x="15697200" y="14249400"/>
            <a:ext cx="8534400" cy="830997"/>
          </a:xfrm>
          <a:prstGeom prst="rect">
            <a:avLst/>
          </a:prstGeom>
          <a:noFill/>
        </p:spPr>
        <p:txBody>
          <a:bodyPr wrap="square" rtlCol="0">
            <a:spAutoFit/>
          </a:bodyPr>
          <a:lstStyle/>
          <a:p>
            <a:r>
              <a:rPr lang="en-US" sz="1600" dirty="0" smtClean="0">
                <a:solidFill>
                  <a:schemeClr val="accent2"/>
                </a:solidFill>
              </a:rPr>
              <a:t>Learning (day 1-day 4)</a:t>
            </a:r>
            <a:r>
              <a:rPr lang="en-US" sz="1600" dirty="0" smtClean="0"/>
              <a:t>: F(1,42)=189.00, p&lt;.001, pEta^2=.82, power=1</a:t>
            </a:r>
          </a:p>
          <a:p>
            <a:r>
              <a:rPr lang="en-US" sz="1600" dirty="0" smtClean="0">
                <a:solidFill>
                  <a:schemeClr val="accent2"/>
                </a:solidFill>
              </a:rPr>
              <a:t>Laterality (one color-Bi vs. </a:t>
            </a:r>
            <a:r>
              <a:rPr lang="en-US" sz="1600" dirty="0" err="1" smtClean="0">
                <a:solidFill>
                  <a:schemeClr val="accent2"/>
                </a:solidFill>
              </a:rPr>
              <a:t>Uni</a:t>
            </a:r>
            <a:r>
              <a:rPr lang="en-US" sz="1600" dirty="0" smtClean="0">
                <a:solidFill>
                  <a:schemeClr val="accent2"/>
                </a:solidFill>
              </a:rPr>
              <a:t>):</a:t>
            </a:r>
            <a:r>
              <a:rPr lang="en-US" sz="1600" dirty="0" smtClean="0"/>
              <a:t> F(1,19)=.09, p=.76, pEta^2=.01, power=.06</a:t>
            </a:r>
          </a:p>
          <a:p>
            <a:r>
              <a:rPr lang="en-US" sz="1600" dirty="0" smtClean="0">
                <a:solidFill>
                  <a:schemeClr val="accent2"/>
                </a:solidFill>
              </a:rPr>
              <a:t>Laterality (two color-Bi vs. </a:t>
            </a:r>
            <a:r>
              <a:rPr lang="en-US" sz="1600" dirty="0" err="1" smtClean="0">
                <a:solidFill>
                  <a:schemeClr val="accent2"/>
                </a:solidFill>
              </a:rPr>
              <a:t>Uni</a:t>
            </a:r>
            <a:r>
              <a:rPr lang="en-US" sz="1600" dirty="0" smtClean="0">
                <a:solidFill>
                  <a:schemeClr val="accent2"/>
                </a:solidFill>
              </a:rPr>
              <a:t>)</a:t>
            </a:r>
            <a:r>
              <a:rPr lang="en-US" sz="1600" dirty="0" smtClean="0"/>
              <a:t>: F(1,20)=.862, p=.364, pEta^2=.04, power=.143,</a:t>
            </a:r>
            <a:endParaRPr lang="en-US" sz="1600" dirty="0"/>
          </a:p>
        </p:txBody>
      </p:sp>
      <p:sp>
        <p:nvSpPr>
          <p:cNvPr id="51" name="TextBox 50"/>
          <p:cNvSpPr txBox="1"/>
          <p:nvPr/>
        </p:nvSpPr>
        <p:spPr>
          <a:xfrm>
            <a:off x="8839200" y="14173200"/>
            <a:ext cx="6553200" cy="1354217"/>
          </a:xfrm>
          <a:prstGeom prst="rect">
            <a:avLst/>
          </a:prstGeom>
          <a:noFill/>
        </p:spPr>
        <p:txBody>
          <a:bodyPr wrap="square" rtlCol="0">
            <a:spAutoFit/>
          </a:bodyPr>
          <a:lstStyle/>
          <a:p>
            <a:r>
              <a:rPr lang="en-US" sz="1600" dirty="0" smtClean="0">
                <a:solidFill>
                  <a:schemeClr val="accent2"/>
                </a:solidFill>
              </a:rPr>
              <a:t>Laterality: </a:t>
            </a:r>
            <a:r>
              <a:rPr lang="en-US" sz="1600" dirty="0" smtClean="0"/>
              <a:t>F (2, 48) = 15.753, p &lt;. 001, pEta^2= .396, power=.999</a:t>
            </a:r>
          </a:p>
          <a:p>
            <a:pPr lvl="0"/>
            <a:r>
              <a:rPr lang="en-US" sz="1600" dirty="0" smtClean="0">
                <a:solidFill>
                  <a:schemeClr val="accent2"/>
                </a:solidFill>
              </a:rPr>
              <a:t>Color: </a:t>
            </a:r>
            <a:r>
              <a:rPr lang="en-US" sz="1600" dirty="0" smtClean="0">
                <a:latin typeface="Arial" charset="0"/>
                <a:cs typeface="Arial" charset="0"/>
              </a:rPr>
              <a:t>F(1,24)=3.241, p=.054, pEta^2=.119, power=.48</a:t>
            </a:r>
            <a:endParaRPr lang="en-US" sz="1600" b="0" dirty="0" smtClean="0">
              <a:latin typeface="Times" pitchFamily="18" charset="0"/>
            </a:endParaRPr>
          </a:p>
          <a:p>
            <a:pPr lvl="0"/>
            <a:r>
              <a:rPr lang="en-US" sz="1600" dirty="0" smtClean="0">
                <a:solidFill>
                  <a:schemeClr val="accent2"/>
                </a:solidFill>
              </a:rPr>
              <a:t>Laterality x Color: </a:t>
            </a:r>
            <a:r>
              <a:rPr lang="en-US" sz="1600" dirty="0" smtClean="0">
                <a:latin typeface="Arial" charset="0"/>
                <a:cs typeface="Arial" charset="0"/>
              </a:rPr>
              <a:t>F(2,48)=19.106, p,.001, pEta^2=.4438, power=1</a:t>
            </a:r>
            <a:endParaRPr lang="en-US" sz="1600" b="0" dirty="0" smtClean="0">
              <a:latin typeface="Times" pitchFamily="18" charset="0"/>
            </a:endParaRPr>
          </a:p>
          <a:p>
            <a:pPr lvl="0"/>
            <a:r>
              <a:rPr lang="en-US" sz="1600" dirty="0" smtClean="0">
                <a:solidFill>
                  <a:schemeClr val="accent2"/>
                </a:solidFill>
              </a:rPr>
              <a:t>2 Color Bi vs. </a:t>
            </a:r>
            <a:r>
              <a:rPr lang="en-US" sz="1600" dirty="0" err="1" smtClean="0">
                <a:solidFill>
                  <a:schemeClr val="accent2"/>
                </a:solidFill>
              </a:rPr>
              <a:t>Uni</a:t>
            </a:r>
            <a:r>
              <a:rPr lang="en-US" sz="1600" dirty="0" smtClean="0"/>
              <a:t>: </a:t>
            </a:r>
            <a:r>
              <a:rPr lang="en-US" sz="1600" dirty="0" smtClean="0">
                <a:latin typeface="Arial" pitchFamily="34" charset="0"/>
                <a:cs typeface="Arial" pitchFamily="34" charset="0"/>
              </a:rPr>
              <a:t>t(24)=7.561, p&lt;.001</a:t>
            </a:r>
          </a:p>
          <a:p>
            <a:endParaRPr lang="en-US" sz="1800" dirty="0"/>
          </a:p>
        </p:txBody>
      </p:sp>
      <p:sp>
        <p:nvSpPr>
          <p:cNvPr id="50" name="TextBox 49"/>
          <p:cNvSpPr txBox="1"/>
          <p:nvPr/>
        </p:nvSpPr>
        <p:spPr>
          <a:xfrm>
            <a:off x="21183600" y="3276600"/>
            <a:ext cx="2881494" cy="1569660"/>
          </a:xfrm>
          <a:prstGeom prst="rect">
            <a:avLst/>
          </a:prstGeom>
          <a:noFill/>
        </p:spPr>
        <p:txBody>
          <a:bodyPr wrap="none" rtlCol="0">
            <a:spAutoFit/>
          </a:bodyPr>
          <a:lstStyle/>
          <a:p>
            <a:pPr marL="342900" indent="-342900">
              <a:buAutoNum type="arabicPeriod"/>
            </a:pPr>
            <a:r>
              <a:rPr lang="en-US" sz="1600" dirty="0" smtClean="0"/>
              <a:t>Which letter appeared</a:t>
            </a:r>
          </a:p>
          <a:p>
            <a:pPr marL="342900" indent="-342900"/>
            <a:r>
              <a:rPr lang="en-US" sz="1600" dirty="0" smtClean="0"/>
              <a:t>	in the center of the </a:t>
            </a:r>
            <a:r>
              <a:rPr lang="en-US" sz="1600" dirty="0" smtClean="0"/>
              <a:t>screen?</a:t>
            </a:r>
            <a:endParaRPr lang="en-US" sz="1600" dirty="0" smtClean="0"/>
          </a:p>
          <a:p>
            <a:pPr marL="342900" indent="-342900">
              <a:buAutoNum type="arabicPeriod"/>
            </a:pPr>
            <a:endParaRPr lang="en-US" sz="1600" dirty="0" smtClean="0"/>
          </a:p>
          <a:p>
            <a:pPr marL="342900" indent="-342900"/>
            <a:r>
              <a:rPr lang="en-US" sz="1600" dirty="0" smtClean="0"/>
              <a:t>2.   Were the </a:t>
            </a:r>
            <a:r>
              <a:rPr lang="en-US" sz="1600" dirty="0" err="1" smtClean="0"/>
              <a:t>numerosities</a:t>
            </a:r>
            <a:r>
              <a:rPr lang="en-US" sz="1600" dirty="0" smtClean="0"/>
              <a:t> in</a:t>
            </a:r>
          </a:p>
          <a:p>
            <a:pPr marL="342900" indent="-342900"/>
            <a:r>
              <a:rPr lang="en-US" sz="1600" dirty="0" smtClean="0"/>
              <a:t>	the cued quadrants the </a:t>
            </a:r>
          </a:p>
          <a:p>
            <a:pPr marL="342900" indent="-342900"/>
            <a:r>
              <a:rPr lang="en-US" sz="1600" dirty="0" smtClean="0"/>
              <a:t>	same or different?</a:t>
            </a: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6038</TotalTime>
  <Words>400</Words>
  <Application>Microsoft Office PowerPoint</Application>
  <PresentationFormat>Custom</PresentationFormat>
  <Paragraphs>83</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Blank</vt:lpstr>
      <vt:lpstr>Slide</vt:lpstr>
      <vt:lpstr>Slide 1</vt:lpstr>
    </vt:vector>
  </TitlesOfParts>
  <Company>Denison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Nestor Matthews</dc:creator>
  <cp:lastModifiedBy>DenisonNT</cp:lastModifiedBy>
  <cp:revision>408</cp:revision>
  <dcterms:created xsi:type="dcterms:W3CDTF">2003-03-12T19:36:48Z</dcterms:created>
  <dcterms:modified xsi:type="dcterms:W3CDTF">2010-05-24T20:31:03Z</dcterms:modified>
</cp:coreProperties>
</file>