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heme/themeOverride3.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32918400" cy="16459200"/>
  <p:notesSz cx="16459200" cy="32918400"/>
  <p:defaultTextStyle>
    <a:defPPr>
      <a:defRPr lang="en-US"/>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0000"/>
    <a:srgbClr val="FF3399"/>
    <a:srgbClr val="000099"/>
    <a:srgbClr val="CBF5FD"/>
    <a:srgbClr val="DDEFEB"/>
    <a:srgbClr val="CCFFFF"/>
    <a:srgbClr val="E7F4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750" autoAdjust="0"/>
    <p:restoredTop sz="99757" autoAdjust="0"/>
  </p:normalViewPr>
  <p:slideViewPr>
    <p:cSldViewPr>
      <p:cViewPr>
        <p:scale>
          <a:sx n="60" d="100"/>
          <a:sy n="60" d="100"/>
        </p:scale>
        <p:origin x="3120" y="-144"/>
      </p:cViewPr>
      <p:guideLst>
        <p:guide orient="horz" pos="518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E:\July%2014th%20Update\Final%20Program\Summary%20Data%20File%20with%20Top-Bottom-Left-Right%20take%201.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E:\July%2014th%20Update\Final%20Program\Summary%20Data%20File%20with%20Top-Bottom-Left-Right%20take%201.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E:\July%2014th%20Update\Final%20Program\Summary%20Data%20File.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dirty="0"/>
              <a:t>Unilateral </a:t>
            </a:r>
            <a:r>
              <a:rPr lang="en-US" dirty="0" smtClean="0"/>
              <a:t>(Left</a:t>
            </a:r>
            <a:r>
              <a:rPr lang="en-US" baseline="0" dirty="0" smtClean="0"/>
              <a:t> vs. Right)</a:t>
            </a:r>
            <a:endParaRPr lang="en-US" dirty="0"/>
          </a:p>
        </c:rich>
      </c:tx>
      <c:layout/>
    </c:title>
    <c:plotArea>
      <c:layout/>
      <c:barChart>
        <c:barDir val="col"/>
        <c:grouping val="clustered"/>
        <c:ser>
          <c:idx val="0"/>
          <c:order val="0"/>
          <c:tx>
            <c:strRef>
              <c:f>dPrime!$G$28</c:f>
              <c:strCache>
                <c:ptCount val="1"/>
                <c:pt idx="0">
                  <c:v>dPrime</c:v>
                </c:pt>
              </c:strCache>
            </c:strRef>
          </c:tx>
          <c:spPr>
            <a:solidFill>
              <a:srgbClr val="FF0000"/>
            </a:solidFill>
          </c:spPr>
          <c:errBars>
            <c:errBarType val="both"/>
            <c:errValType val="cust"/>
            <c:plus>
              <c:numRef>
                <c:f>dPrime!$H$29:$H$32</c:f>
                <c:numCache>
                  <c:formatCode>General</c:formatCode>
                  <c:ptCount val="4"/>
                  <c:pt idx="0">
                    <c:v>0.1623016663698979</c:v>
                  </c:pt>
                  <c:pt idx="1">
                    <c:v>0.12313034210733421</c:v>
                  </c:pt>
                  <c:pt idx="2">
                    <c:v>7.4429545321623894E-2</c:v>
                  </c:pt>
                  <c:pt idx="3">
                    <c:v>8.6234450013148028E-2</c:v>
                  </c:pt>
                </c:numCache>
              </c:numRef>
            </c:plus>
            <c:minus>
              <c:numRef>
                <c:f>dPrime!$H$29:$H$32</c:f>
                <c:numCache>
                  <c:formatCode>General</c:formatCode>
                  <c:ptCount val="4"/>
                  <c:pt idx="0">
                    <c:v>0.1623016663698979</c:v>
                  </c:pt>
                  <c:pt idx="1">
                    <c:v>0.12313034210733421</c:v>
                  </c:pt>
                  <c:pt idx="2">
                    <c:v>7.4429545321623894E-2</c:v>
                  </c:pt>
                  <c:pt idx="3">
                    <c:v>8.6234450013148028E-2</c:v>
                  </c:pt>
                </c:numCache>
              </c:numRef>
            </c:minus>
          </c:errBars>
          <c:cat>
            <c:multiLvlStrRef>
              <c:f>dPrime!$E$29:$F$32</c:f>
              <c:multiLvlStrCache>
                <c:ptCount val="4"/>
                <c:lvl>
                  <c:pt idx="0">
                    <c:v>Left</c:v>
                  </c:pt>
                  <c:pt idx="1">
                    <c:v>Right</c:v>
                  </c:pt>
                  <c:pt idx="2">
                    <c:v>Left</c:v>
                  </c:pt>
                  <c:pt idx="3">
                    <c:v>Right</c:v>
                  </c:pt>
                </c:lvl>
                <c:lvl>
                  <c:pt idx="0">
                    <c:v>Proximity</c:v>
                  </c:pt>
                  <c:pt idx="2">
                    <c:v>Similarity</c:v>
                  </c:pt>
                </c:lvl>
              </c:multiLvlStrCache>
            </c:multiLvlStrRef>
          </c:cat>
          <c:val>
            <c:numRef>
              <c:f>dPrime!$G$29:$G$32</c:f>
              <c:numCache>
                <c:formatCode>General</c:formatCode>
                <c:ptCount val="4"/>
                <c:pt idx="0">
                  <c:v>0.73215283259126762</c:v>
                </c:pt>
                <c:pt idx="1">
                  <c:v>0.84034346733851872</c:v>
                </c:pt>
                <c:pt idx="2">
                  <c:v>0.53728481607387857</c:v>
                </c:pt>
                <c:pt idx="3">
                  <c:v>0.22463263905609862</c:v>
                </c:pt>
              </c:numCache>
            </c:numRef>
          </c:val>
        </c:ser>
        <c:axId val="53400320"/>
        <c:axId val="53402240"/>
      </c:barChart>
      <c:catAx>
        <c:axId val="53400320"/>
        <c:scaling>
          <c:orientation val="minMax"/>
        </c:scaling>
        <c:axPos val="b"/>
        <c:title>
          <c:tx>
            <c:rich>
              <a:bodyPr/>
              <a:lstStyle/>
              <a:p>
                <a:pPr>
                  <a:defRPr/>
                </a:pPr>
                <a:r>
                  <a:rPr lang="en-US" dirty="0" smtClean="0"/>
                  <a:t>Grouping Condition</a:t>
                </a:r>
                <a:endParaRPr lang="en-US" dirty="0"/>
              </a:p>
            </c:rich>
          </c:tx>
          <c:layout/>
        </c:title>
        <c:tickLblPos val="nextTo"/>
        <c:crossAx val="53402240"/>
        <c:crosses val="autoZero"/>
        <c:auto val="1"/>
        <c:lblAlgn val="ctr"/>
        <c:lblOffset val="100"/>
      </c:catAx>
      <c:valAx>
        <c:axId val="53402240"/>
        <c:scaling>
          <c:orientation val="minMax"/>
        </c:scaling>
        <c:axPos val="l"/>
        <c:majorGridlines/>
        <c:title>
          <c:tx>
            <c:rich>
              <a:bodyPr rot="-5400000" vert="horz"/>
              <a:lstStyle/>
              <a:p>
                <a:pPr>
                  <a:defRPr/>
                </a:pPr>
                <a:r>
                  <a:rPr lang="en-US" dirty="0" err="1" smtClean="0"/>
                  <a:t>dPrime</a:t>
                </a:r>
                <a:endParaRPr lang="en-US" dirty="0"/>
              </a:p>
            </c:rich>
          </c:tx>
          <c:layout/>
        </c:title>
        <c:numFmt formatCode="General" sourceLinked="1"/>
        <c:tickLblPos val="nextTo"/>
        <c:crossAx val="53400320"/>
        <c:crosses val="autoZero"/>
        <c:crossBetween val="between"/>
      </c:valAx>
    </c:plotArea>
    <c:plotVisOnly val="1"/>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dirty="0"/>
              <a:t>Bilateral </a:t>
            </a:r>
            <a:r>
              <a:rPr lang="en-US" dirty="0" smtClean="0"/>
              <a:t>(Top vs. Bottom)</a:t>
            </a:r>
            <a:endParaRPr lang="en-US" dirty="0"/>
          </a:p>
        </c:rich>
      </c:tx>
      <c:layout/>
    </c:title>
    <c:plotArea>
      <c:layout/>
      <c:barChart>
        <c:barDir val="col"/>
        <c:grouping val="clustered"/>
        <c:ser>
          <c:idx val="0"/>
          <c:order val="0"/>
          <c:tx>
            <c:strRef>
              <c:f>dPrime!$G$35</c:f>
              <c:strCache>
                <c:ptCount val="1"/>
                <c:pt idx="0">
                  <c:v>dPrime</c:v>
                </c:pt>
              </c:strCache>
            </c:strRef>
          </c:tx>
          <c:spPr>
            <a:solidFill>
              <a:srgbClr val="00B050"/>
            </a:solidFill>
          </c:spPr>
          <c:errBars>
            <c:errBarType val="both"/>
            <c:errValType val="cust"/>
            <c:plus>
              <c:numRef>
                <c:f>dPrime!$H$36:$H$39</c:f>
                <c:numCache>
                  <c:formatCode>General</c:formatCode>
                  <c:ptCount val="4"/>
                  <c:pt idx="0">
                    <c:v>0.10931283101832215</c:v>
                  </c:pt>
                  <c:pt idx="1">
                    <c:v>9.2658982246225208E-2</c:v>
                  </c:pt>
                  <c:pt idx="2">
                    <c:v>0.1150828070328509</c:v>
                  </c:pt>
                  <c:pt idx="3">
                    <c:v>0.13220068548697644</c:v>
                  </c:pt>
                </c:numCache>
              </c:numRef>
            </c:plus>
            <c:minus>
              <c:numRef>
                <c:f>dPrime!$H$36:$H$39</c:f>
                <c:numCache>
                  <c:formatCode>General</c:formatCode>
                  <c:ptCount val="4"/>
                  <c:pt idx="0">
                    <c:v>0.10931283101832215</c:v>
                  </c:pt>
                  <c:pt idx="1">
                    <c:v>9.2658982246225208E-2</c:v>
                  </c:pt>
                  <c:pt idx="2">
                    <c:v>0.1150828070328509</c:v>
                  </c:pt>
                  <c:pt idx="3">
                    <c:v>0.13220068548697644</c:v>
                  </c:pt>
                </c:numCache>
              </c:numRef>
            </c:minus>
          </c:errBars>
          <c:cat>
            <c:multiLvlStrRef>
              <c:f>dPrime!$E$36:$F$39</c:f>
              <c:multiLvlStrCache>
                <c:ptCount val="4"/>
                <c:lvl>
                  <c:pt idx="0">
                    <c:v>Top</c:v>
                  </c:pt>
                  <c:pt idx="1">
                    <c:v>Bottom</c:v>
                  </c:pt>
                  <c:pt idx="2">
                    <c:v>Top</c:v>
                  </c:pt>
                  <c:pt idx="3">
                    <c:v>Bottom</c:v>
                  </c:pt>
                </c:lvl>
                <c:lvl>
                  <c:pt idx="0">
                    <c:v>Proximity</c:v>
                  </c:pt>
                  <c:pt idx="2">
                    <c:v>Similarity</c:v>
                  </c:pt>
                </c:lvl>
              </c:multiLvlStrCache>
            </c:multiLvlStrRef>
          </c:cat>
          <c:val>
            <c:numRef>
              <c:f>dPrime!$G$36:$G$39</c:f>
              <c:numCache>
                <c:formatCode>General</c:formatCode>
                <c:ptCount val="4"/>
                <c:pt idx="0">
                  <c:v>0.75638376811286057</c:v>
                </c:pt>
                <c:pt idx="1">
                  <c:v>1.3382726220874228</c:v>
                </c:pt>
                <c:pt idx="2">
                  <c:v>0.45261989594734786</c:v>
                </c:pt>
                <c:pt idx="3">
                  <c:v>0.51194604154496526</c:v>
                </c:pt>
              </c:numCache>
            </c:numRef>
          </c:val>
        </c:ser>
        <c:axId val="53607040"/>
        <c:axId val="53900032"/>
      </c:barChart>
      <c:catAx>
        <c:axId val="53607040"/>
        <c:scaling>
          <c:orientation val="minMax"/>
        </c:scaling>
        <c:axPos val="b"/>
        <c:title>
          <c:tx>
            <c:rich>
              <a:bodyPr/>
              <a:lstStyle/>
              <a:p>
                <a:pPr>
                  <a:defRPr/>
                </a:pPr>
                <a:r>
                  <a:rPr lang="en-US" dirty="0" smtClean="0"/>
                  <a:t>Grouping Condition</a:t>
                </a:r>
                <a:endParaRPr lang="en-US" dirty="0"/>
              </a:p>
            </c:rich>
          </c:tx>
          <c:layout/>
        </c:title>
        <c:tickLblPos val="nextTo"/>
        <c:crossAx val="53900032"/>
        <c:crosses val="autoZero"/>
        <c:auto val="1"/>
        <c:lblAlgn val="ctr"/>
        <c:lblOffset val="100"/>
      </c:catAx>
      <c:valAx>
        <c:axId val="53900032"/>
        <c:scaling>
          <c:orientation val="minMax"/>
        </c:scaling>
        <c:axPos val="l"/>
        <c:majorGridlines/>
        <c:title>
          <c:tx>
            <c:rich>
              <a:bodyPr rot="-5400000" vert="horz"/>
              <a:lstStyle/>
              <a:p>
                <a:pPr>
                  <a:defRPr/>
                </a:pPr>
                <a:r>
                  <a:rPr lang="en-US" dirty="0" err="1" smtClean="0"/>
                  <a:t>dPrime</a:t>
                </a:r>
                <a:endParaRPr lang="en-US" dirty="0"/>
              </a:p>
            </c:rich>
          </c:tx>
          <c:layout/>
        </c:title>
        <c:numFmt formatCode="General" sourceLinked="1"/>
        <c:tickLblPos val="nextTo"/>
        <c:crossAx val="53607040"/>
        <c:crosses val="autoZero"/>
        <c:crossBetween val="between"/>
      </c:valAx>
    </c:plotArea>
    <c:plotVisOnly val="1"/>
  </c:chart>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dirty="0" smtClean="0"/>
              <a:t>Unilateral &amp;</a:t>
            </a:r>
            <a:r>
              <a:rPr lang="en-US" baseline="0" dirty="0" smtClean="0"/>
              <a:t> Bilateral</a:t>
            </a:r>
            <a:endParaRPr lang="en-US" dirty="0"/>
          </a:p>
        </c:rich>
      </c:tx>
      <c:layout/>
    </c:title>
    <c:plotArea>
      <c:layout/>
      <c:barChart>
        <c:barDir val="col"/>
        <c:grouping val="clustered"/>
        <c:ser>
          <c:idx val="0"/>
          <c:order val="0"/>
          <c:tx>
            <c:strRef>
              <c:f>dPrime!$G$38</c:f>
              <c:strCache>
                <c:ptCount val="1"/>
                <c:pt idx="0">
                  <c:v>dPrime</c:v>
                </c:pt>
              </c:strCache>
            </c:strRef>
          </c:tx>
          <c:spPr>
            <a:solidFill>
              <a:srgbClr val="0070C0"/>
            </a:solidFill>
          </c:spPr>
          <c:errBars>
            <c:errBarType val="both"/>
            <c:errValType val="cust"/>
            <c:plus>
              <c:numRef>
                <c:f>dPrime!$H$39:$H$42</c:f>
                <c:numCache>
                  <c:formatCode>General</c:formatCode>
                  <c:ptCount val="4"/>
                  <c:pt idx="0">
                    <c:v>0.10935092096353201</c:v>
                  </c:pt>
                  <c:pt idx="1">
                    <c:v>6.0838877717237491E-2</c:v>
                  </c:pt>
                  <c:pt idx="2">
                    <c:v>8.4317350738587898E-2</c:v>
                  </c:pt>
                  <c:pt idx="3">
                    <c:v>7.9487783965551853E-2</c:v>
                  </c:pt>
                </c:numCache>
              </c:numRef>
            </c:plus>
            <c:minus>
              <c:numRef>
                <c:f>dPrime!$H$39:$H$42</c:f>
                <c:numCache>
                  <c:formatCode>General</c:formatCode>
                  <c:ptCount val="4"/>
                  <c:pt idx="0">
                    <c:v>0.10935092096353201</c:v>
                  </c:pt>
                  <c:pt idx="1">
                    <c:v>6.0838877717237491E-2</c:v>
                  </c:pt>
                  <c:pt idx="2">
                    <c:v>8.4317350738587898E-2</c:v>
                  </c:pt>
                  <c:pt idx="3">
                    <c:v>7.9487783965551853E-2</c:v>
                  </c:pt>
                </c:numCache>
              </c:numRef>
            </c:minus>
          </c:errBars>
          <c:cat>
            <c:strRef>
              <c:f>dPrime!$F$39:$F$42</c:f>
              <c:strCache>
                <c:ptCount val="4"/>
                <c:pt idx="0">
                  <c:v>Unilateral - Proximity</c:v>
                </c:pt>
                <c:pt idx="1">
                  <c:v>Unilateral - Similarity</c:v>
                </c:pt>
                <c:pt idx="2">
                  <c:v>Bilateral - Proximity</c:v>
                </c:pt>
                <c:pt idx="3">
                  <c:v>Bilateral - Similarity</c:v>
                </c:pt>
              </c:strCache>
            </c:strRef>
          </c:cat>
          <c:val>
            <c:numRef>
              <c:f>dPrime!$G$39:$G$42</c:f>
              <c:numCache>
                <c:formatCode>General</c:formatCode>
                <c:ptCount val="4"/>
                <c:pt idx="0">
                  <c:v>0.63883813178799298</c:v>
                </c:pt>
                <c:pt idx="1">
                  <c:v>0.31540062863916635</c:v>
                </c:pt>
                <c:pt idx="2">
                  <c:v>0.89957434654560831</c:v>
                </c:pt>
                <c:pt idx="3">
                  <c:v>0.40674202260881576</c:v>
                </c:pt>
              </c:numCache>
            </c:numRef>
          </c:val>
        </c:ser>
        <c:axId val="53932800"/>
        <c:axId val="53934720"/>
      </c:barChart>
      <c:catAx>
        <c:axId val="53932800"/>
        <c:scaling>
          <c:orientation val="minMax"/>
        </c:scaling>
        <c:axPos val="b"/>
        <c:title>
          <c:tx>
            <c:rich>
              <a:bodyPr/>
              <a:lstStyle/>
              <a:p>
                <a:pPr>
                  <a:defRPr/>
                </a:pPr>
                <a:r>
                  <a:rPr lang="en-US" dirty="0" smtClean="0"/>
                  <a:t>Laterality</a:t>
                </a:r>
                <a:r>
                  <a:rPr lang="en-US" baseline="0" dirty="0" smtClean="0"/>
                  <a:t> &amp; Grouping Condition</a:t>
                </a:r>
                <a:endParaRPr lang="en-US" dirty="0"/>
              </a:p>
            </c:rich>
          </c:tx>
          <c:layout/>
        </c:title>
        <c:tickLblPos val="nextTo"/>
        <c:crossAx val="53934720"/>
        <c:crosses val="autoZero"/>
        <c:auto val="1"/>
        <c:lblAlgn val="ctr"/>
        <c:lblOffset val="100"/>
      </c:catAx>
      <c:valAx>
        <c:axId val="53934720"/>
        <c:scaling>
          <c:orientation val="minMax"/>
        </c:scaling>
        <c:axPos val="l"/>
        <c:majorGridlines/>
        <c:title>
          <c:tx>
            <c:rich>
              <a:bodyPr rot="-5400000" vert="horz"/>
              <a:lstStyle/>
              <a:p>
                <a:pPr>
                  <a:defRPr/>
                </a:pPr>
                <a:r>
                  <a:rPr lang="en-US" dirty="0" err="1" smtClean="0"/>
                  <a:t>dPrime</a:t>
                </a:r>
                <a:endParaRPr lang="en-US" dirty="0"/>
              </a:p>
            </c:rich>
          </c:tx>
          <c:layout/>
        </c:title>
        <c:numFmt formatCode="General" sourceLinked="1"/>
        <c:tickLblPos val="nextTo"/>
        <c:crossAx val="53932800"/>
        <c:crosses val="autoZero"/>
        <c:crossBetween val="between"/>
      </c:valAx>
    </c:plotArea>
    <c:plotVisOnly val="1"/>
  </c:chart>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16462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1646238"/>
          </a:xfrm>
          <a:prstGeom prst="rect">
            <a:avLst/>
          </a:prstGeom>
        </p:spPr>
        <p:txBody>
          <a:bodyPr vert="horz" lIns="91440" tIns="45720" rIns="91440" bIns="45720" rtlCol="0"/>
          <a:lstStyle>
            <a:lvl1pPr algn="r">
              <a:defRPr sz="1200"/>
            </a:lvl1pPr>
          </a:lstStyle>
          <a:p>
            <a:fld id="{C6F69A1C-F196-49FC-A19B-6100A52A3781}" type="datetimeFigureOut">
              <a:rPr lang="en-US" smtClean="0"/>
              <a:pPr/>
              <a:t>11/27/2010</a:t>
            </a:fld>
            <a:endParaRPr lang="en-US"/>
          </a:p>
        </p:txBody>
      </p:sp>
      <p:sp>
        <p:nvSpPr>
          <p:cNvPr id="4" name="Slide Image Placeholder 3"/>
          <p:cNvSpPr>
            <a:spLocks noGrp="1" noRot="1" noChangeAspect="1"/>
          </p:cNvSpPr>
          <p:nvPr>
            <p:ph type="sldImg" idx="2"/>
          </p:nvPr>
        </p:nvSpPr>
        <p:spPr>
          <a:xfrm>
            <a:off x="-4114800" y="2468563"/>
            <a:ext cx="24688800" cy="12344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15636875"/>
            <a:ext cx="13166725" cy="14812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31267400"/>
            <a:ext cx="7132638" cy="16446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31267400"/>
            <a:ext cx="7132637" cy="1644650"/>
          </a:xfrm>
          <a:prstGeom prst="rect">
            <a:avLst/>
          </a:prstGeom>
        </p:spPr>
        <p:txBody>
          <a:bodyPr vert="horz" lIns="91440" tIns="45720" rIns="91440" bIns="45720" rtlCol="0" anchor="b"/>
          <a:lstStyle>
            <a:lvl1pPr algn="r">
              <a:defRPr sz="1200"/>
            </a:lvl1pPr>
          </a:lstStyle>
          <a:p>
            <a:fld id="{CC2E44F5-84FB-4387-877D-0E660007FBB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C2E44F5-84FB-4387-877D-0E660007FBB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C89BF3-9691-4039-B6CE-D7B30E15B92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32C35B-6691-4131-8985-2F930E4B223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463675"/>
            <a:ext cx="6994525" cy="13166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463675"/>
            <a:ext cx="20834350" cy="13166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8C4251-879B-4475-90E1-85F3D7AA59A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ABF66B-8E59-441E-8E6E-A1D85243806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7CC021-647B-4383-B0EA-FE6BB29DD26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4754563"/>
            <a:ext cx="13914437"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4754563"/>
            <a:ext cx="13914438"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2104C6-7D6D-4EB1-9DA8-301447A6DD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3B754B3-DBB7-418E-A64B-B1E3EA0EEA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49307ED-9F54-4C17-A1A7-E1C094F82D0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2F32791-453D-427B-9022-3020CCBFA58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B27F11-673C-422B-84F5-2F904A04A25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1E8F56-6318-4A2B-9368-64F2D5AD4B7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468563" y="1463675"/>
            <a:ext cx="27981275" cy="2743200"/>
          </a:xfrm>
          <a:prstGeom prst="rect">
            <a:avLst/>
          </a:prstGeom>
          <a:noFill/>
          <a:ln w="9525">
            <a:noFill/>
            <a:miter lim="800000"/>
            <a:headEnd/>
            <a:tailEnd/>
          </a:ln>
        </p:spPr>
        <p:txBody>
          <a:bodyPr vert="horz" wrap="square" lIns="282156" tIns="141078" rIns="282156" bIns="141078"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2468563" y="4754563"/>
            <a:ext cx="27981275" cy="9875837"/>
          </a:xfrm>
          <a:prstGeom prst="rect">
            <a:avLst/>
          </a:prstGeom>
          <a:noFill/>
          <a:ln w="9525">
            <a:noFill/>
            <a:miter lim="800000"/>
            <a:headEnd/>
            <a:tailEnd/>
          </a:ln>
        </p:spPr>
        <p:txBody>
          <a:bodyPr vert="horz" wrap="square" lIns="282156" tIns="141078" rIns="282156" bIns="14107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defRPr sz="4300" b="0">
                <a:latin typeface="Times"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11247438" y="14995525"/>
            <a:ext cx="10423525"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ctr">
              <a:defRPr sz="4300" b="0">
                <a:latin typeface="Times"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23591838" y="14995525"/>
            <a:ext cx="6858000" cy="1098550"/>
          </a:xfrm>
          <a:prstGeom prst="rect">
            <a:avLst/>
          </a:prstGeom>
          <a:noFill/>
          <a:ln w="9525">
            <a:noFill/>
            <a:miter lim="800000"/>
            <a:headEnd/>
            <a:tailEnd/>
          </a:ln>
          <a:effectLst/>
        </p:spPr>
        <p:txBody>
          <a:bodyPr vert="horz" wrap="square" lIns="282156" tIns="141078" rIns="282156" bIns="141078" numCol="1" anchor="t" anchorCtr="0" compatLnSpc="1">
            <a:prstTxWarp prst="textNoShape">
              <a:avLst/>
            </a:prstTxWarp>
          </a:bodyPr>
          <a:lstStyle>
            <a:lvl1pPr algn="r">
              <a:defRPr sz="4300" b="0">
                <a:latin typeface="Times" pitchFamily="18" charset="0"/>
              </a:defRPr>
            </a:lvl1pPr>
          </a:lstStyle>
          <a:p>
            <a:pPr>
              <a:defRPr/>
            </a:pPr>
            <a:fld id="{C5BD9A70-93CA-4EB8-9C20-33F485DAAF1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0988" rtl="0" eaLnBrk="0" fontAlgn="base" hangingPunct="0">
        <a:spcBef>
          <a:spcPct val="0"/>
        </a:spcBef>
        <a:spcAft>
          <a:spcPct val="0"/>
        </a:spcAft>
        <a:defRPr sz="13600">
          <a:solidFill>
            <a:schemeClr val="tx2"/>
          </a:solidFill>
          <a:latin typeface="+mj-lt"/>
          <a:ea typeface="+mj-ea"/>
          <a:cs typeface="+mj-cs"/>
        </a:defRPr>
      </a:lvl1pPr>
      <a:lvl2pPr algn="ctr" defTabSz="2820988" rtl="0" eaLnBrk="0" fontAlgn="base" hangingPunct="0">
        <a:spcBef>
          <a:spcPct val="0"/>
        </a:spcBef>
        <a:spcAft>
          <a:spcPct val="0"/>
        </a:spcAft>
        <a:defRPr sz="13600">
          <a:solidFill>
            <a:schemeClr val="tx2"/>
          </a:solidFill>
          <a:latin typeface="Times" pitchFamily="18" charset="0"/>
        </a:defRPr>
      </a:lvl2pPr>
      <a:lvl3pPr algn="ctr" defTabSz="2820988" rtl="0" eaLnBrk="0" fontAlgn="base" hangingPunct="0">
        <a:spcBef>
          <a:spcPct val="0"/>
        </a:spcBef>
        <a:spcAft>
          <a:spcPct val="0"/>
        </a:spcAft>
        <a:defRPr sz="13600">
          <a:solidFill>
            <a:schemeClr val="tx2"/>
          </a:solidFill>
          <a:latin typeface="Times" pitchFamily="18" charset="0"/>
        </a:defRPr>
      </a:lvl3pPr>
      <a:lvl4pPr algn="ctr" defTabSz="2820988" rtl="0" eaLnBrk="0" fontAlgn="base" hangingPunct="0">
        <a:spcBef>
          <a:spcPct val="0"/>
        </a:spcBef>
        <a:spcAft>
          <a:spcPct val="0"/>
        </a:spcAft>
        <a:defRPr sz="13600">
          <a:solidFill>
            <a:schemeClr val="tx2"/>
          </a:solidFill>
          <a:latin typeface="Times" pitchFamily="18" charset="0"/>
        </a:defRPr>
      </a:lvl4pPr>
      <a:lvl5pPr algn="ctr" defTabSz="2820988" rtl="0" eaLnBrk="0" fontAlgn="base" hangingPunct="0">
        <a:spcBef>
          <a:spcPct val="0"/>
        </a:spcBef>
        <a:spcAft>
          <a:spcPct val="0"/>
        </a:spcAft>
        <a:defRPr sz="13600">
          <a:solidFill>
            <a:schemeClr val="tx2"/>
          </a:solidFill>
          <a:latin typeface="Times" pitchFamily="18" charset="0"/>
        </a:defRPr>
      </a:lvl5pPr>
      <a:lvl6pPr marL="457200" algn="ctr" defTabSz="2820988" rtl="0" fontAlgn="base">
        <a:spcBef>
          <a:spcPct val="0"/>
        </a:spcBef>
        <a:spcAft>
          <a:spcPct val="0"/>
        </a:spcAft>
        <a:defRPr sz="13600">
          <a:solidFill>
            <a:schemeClr val="tx2"/>
          </a:solidFill>
          <a:latin typeface="Times" pitchFamily="18" charset="0"/>
        </a:defRPr>
      </a:lvl6pPr>
      <a:lvl7pPr marL="914400" algn="ctr" defTabSz="2820988" rtl="0" fontAlgn="base">
        <a:spcBef>
          <a:spcPct val="0"/>
        </a:spcBef>
        <a:spcAft>
          <a:spcPct val="0"/>
        </a:spcAft>
        <a:defRPr sz="13600">
          <a:solidFill>
            <a:schemeClr val="tx2"/>
          </a:solidFill>
          <a:latin typeface="Times" pitchFamily="18" charset="0"/>
        </a:defRPr>
      </a:lvl7pPr>
      <a:lvl8pPr marL="1371600" algn="ctr" defTabSz="2820988" rtl="0" fontAlgn="base">
        <a:spcBef>
          <a:spcPct val="0"/>
        </a:spcBef>
        <a:spcAft>
          <a:spcPct val="0"/>
        </a:spcAft>
        <a:defRPr sz="13600">
          <a:solidFill>
            <a:schemeClr val="tx2"/>
          </a:solidFill>
          <a:latin typeface="Times" pitchFamily="18" charset="0"/>
        </a:defRPr>
      </a:lvl8pPr>
      <a:lvl9pPr marL="1828800" algn="ctr" defTabSz="2820988" rtl="0" fontAlgn="base">
        <a:spcBef>
          <a:spcPct val="0"/>
        </a:spcBef>
        <a:spcAft>
          <a:spcPct val="0"/>
        </a:spcAft>
        <a:defRPr sz="13600">
          <a:solidFill>
            <a:schemeClr val="tx2"/>
          </a:solidFill>
          <a:latin typeface="Times" pitchFamily="18" charset="0"/>
        </a:defRPr>
      </a:lvl9pPr>
    </p:titleStyle>
    <p:bodyStyle>
      <a:lvl1pPr marL="1058863" indent="-1058863" algn="l" defTabSz="2820988" rtl="0" eaLnBrk="0" fontAlgn="base" hangingPunct="0">
        <a:spcBef>
          <a:spcPct val="20000"/>
        </a:spcBef>
        <a:spcAft>
          <a:spcPct val="0"/>
        </a:spcAft>
        <a:buChar char="•"/>
        <a:defRPr sz="9900">
          <a:solidFill>
            <a:schemeClr val="tx1"/>
          </a:solidFill>
          <a:latin typeface="+mn-lt"/>
          <a:ea typeface="+mn-ea"/>
          <a:cs typeface="+mn-cs"/>
        </a:defRPr>
      </a:lvl1pPr>
      <a:lvl2pPr marL="2292350" indent="-881063" algn="l" defTabSz="2820988" rtl="0" eaLnBrk="0" fontAlgn="base" hangingPunct="0">
        <a:spcBef>
          <a:spcPct val="20000"/>
        </a:spcBef>
        <a:spcAft>
          <a:spcPct val="0"/>
        </a:spcAft>
        <a:buChar char="–"/>
        <a:defRPr sz="8600">
          <a:solidFill>
            <a:schemeClr val="tx1"/>
          </a:solidFill>
          <a:latin typeface="+mn-lt"/>
        </a:defRPr>
      </a:lvl2pPr>
      <a:lvl3pPr marL="3527425" indent="-706438" algn="l" defTabSz="2820988" rtl="0" eaLnBrk="0" fontAlgn="base" hangingPunct="0">
        <a:spcBef>
          <a:spcPct val="20000"/>
        </a:spcBef>
        <a:spcAft>
          <a:spcPct val="0"/>
        </a:spcAft>
        <a:buChar char="•"/>
        <a:defRPr sz="7400">
          <a:solidFill>
            <a:schemeClr val="tx1"/>
          </a:solidFill>
          <a:latin typeface="+mn-lt"/>
        </a:defRPr>
      </a:lvl3pPr>
      <a:lvl4pPr marL="4937125" indent="-704850" algn="l" defTabSz="2820988" rtl="0" eaLnBrk="0" fontAlgn="base" hangingPunct="0">
        <a:spcBef>
          <a:spcPct val="20000"/>
        </a:spcBef>
        <a:spcAft>
          <a:spcPct val="0"/>
        </a:spcAft>
        <a:buChar char="–"/>
        <a:defRPr sz="6200">
          <a:solidFill>
            <a:schemeClr val="tx1"/>
          </a:solidFill>
          <a:latin typeface="+mn-lt"/>
        </a:defRPr>
      </a:lvl4pPr>
      <a:lvl5pPr marL="6348413" indent="-704850" algn="l" defTabSz="2820988" rtl="0" eaLnBrk="0" fontAlgn="base" hangingPunct="0">
        <a:spcBef>
          <a:spcPct val="20000"/>
        </a:spcBef>
        <a:spcAft>
          <a:spcPct val="0"/>
        </a:spcAft>
        <a:buChar char="»"/>
        <a:defRPr sz="6200">
          <a:solidFill>
            <a:schemeClr val="tx1"/>
          </a:solidFill>
          <a:latin typeface="+mn-lt"/>
        </a:defRPr>
      </a:lvl5pPr>
      <a:lvl6pPr marL="6805613" indent="-704850" algn="l" defTabSz="2820988" rtl="0" fontAlgn="base">
        <a:spcBef>
          <a:spcPct val="20000"/>
        </a:spcBef>
        <a:spcAft>
          <a:spcPct val="0"/>
        </a:spcAft>
        <a:buChar char="»"/>
        <a:defRPr sz="6200">
          <a:solidFill>
            <a:schemeClr val="tx1"/>
          </a:solidFill>
          <a:latin typeface="+mn-lt"/>
        </a:defRPr>
      </a:lvl6pPr>
      <a:lvl7pPr marL="7262813" indent="-704850" algn="l" defTabSz="2820988" rtl="0" fontAlgn="base">
        <a:spcBef>
          <a:spcPct val="20000"/>
        </a:spcBef>
        <a:spcAft>
          <a:spcPct val="0"/>
        </a:spcAft>
        <a:buChar char="»"/>
        <a:defRPr sz="6200">
          <a:solidFill>
            <a:schemeClr val="tx1"/>
          </a:solidFill>
          <a:latin typeface="+mn-lt"/>
        </a:defRPr>
      </a:lvl7pPr>
      <a:lvl8pPr marL="7720013" indent="-704850" algn="l" defTabSz="2820988" rtl="0" fontAlgn="base">
        <a:spcBef>
          <a:spcPct val="20000"/>
        </a:spcBef>
        <a:spcAft>
          <a:spcPct val="0"/>
        </a:spcAft>
        <a:buChar char="»"/>
        <a:defRPr sz="6200">
          <a:solidFill>
            <a:schemeClr val="tx1"/>
          </a:solidFill>
          <a:latin typeface="+mn-lt"/>
        </a:defRPr>
      </a:lvl8pPr>
      <a:lvl9pPr marL="8177213" indent="-704850" algn="l" defTabSz="2820988" rtl="0" fontAlgn="base">
        <a:spcBef>
          <a:spcPct val="20000"/>
        </a:spcBef>
        <a:spcAft>
          <a:spcPct val="0"/>
        </a:spcAft>
        <a:buChar char="»"/>
        <a:defRPr sz="6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jpe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2.jpeg"/><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50000"/>
          </a:schemeClr>
        </a:solidFill>
        <a:effectLst/>
      </p:bgPr>
    </p:bg>
    <p:spTree>
      <p:nvGrpSpPr>
        <p:cNvPr id="1" name=""/>
        <p:cNvGrpSpPr/>
        <p:nvPr/>
      </p:nvGrpSpPr>
      <p:grpSpPr>
        <a:xfrm>
          <a:off x="0" y="0"/>
          <a:ext cx="0" cy="0"/>
          <a:chOff x="0" y="0"/>
          <a:chExt cx="0" cy="0"/>
        </a:xfrm>
      </p:grpSpPr>
      <p:sp>
        <p:nvSpPr>
          <p:cNvPr id="1035" name="Line 68"/>
          <p:cNvSpPr>
            <a:spLocks noChangeShapeType="1"/>
          </p:cNvSpPr>
          <p:nvPr/>
        </p:nvSpPr>
        <p:spPr bwMode="auto">
          <a:xfrm>
            <a:off x="0" y="2057400"/>
            <a:ext cx="32918400" cy="0"/>
          </a:xfrm>
          <a:prstGeom prst="line">
            <a:avLst/>
          </a:prstGeom>
          <a:noFill/>
          <a:ln w="63500">
            <a:solidFill>
              <a:schemeClr val="tx1"/>
            </a:solidFill>
            <a:round/>
            <a:headEnd/>
            <a:tailEnd/>
          </a:ln>
        </p:spPr>
        <p:txBody>
          <a:bodyPr wrap="none" anchor="ctr"/>
          <a:lstStyle/>
          <a:p>
            <a:endParaRPr lang="en-US"/>
          </a:p>
        </p:txBody>
      </p:sp>
      <p:sp>
        <p:nvSpPr>
          <p:cNvPr id="1036" name="Line 70"/>
          <p:cNvSpPr>
            <a:spLocks noChangeShapeType="1"/>
          </p:cNvSpPr>
          <p:nvPr/>
        </p:nvSpPr>
        <p:spPr bwMode="auto">
          <a:xfrm>
            <a:off x="8534400" y="2057400"/>
            <a:ext cx="0" cy="13563600"/>
          </a:xfrm>
          <a:prstGeom prst="line">
            <a:avLst/>
          </a:prstGeom>
          <a:noFill/>
          <a:ln w="63500">
            <a:solidFill>
              <a:schemeClr val="tx1"/>
            </a:solidFill>
            <a:round/>
            <a:headEnd/>
            <a:tailEnd/>
          </a:ln>
        </p:spPr>
        <p:txBody>
          <a:bodyPr wrap="none" anchor="ctr"/>
          <a:lstStyle/>
          <a:p>
            <a:endParaRPr lang="en-US"/>
          </a:p>
        </p:txBody>
      </p:sp>
      <p:sp>
        <p:nvSpPr>
          <p:cNvPr id="1037" name="Rectangle 77"/>
          <p:cNvSpPr>
            <a:spLocks noChangeArrowheads="1"/>
          </p:cNvSpPr>
          <p:nvPr/>
        </p:nvSpPr>
        <p:spPr bwMode="auto">
          <a:xfrm>
            <a:off x="4229100" y="0"/>
            <a:ext cx="24460200" cy="1016000"/>
          </a:xfrm>
          <a:prstGeom prst="rect">
            <a:avLst/>
          </a:prstGeom>
          <a:noFill/>
          <a:ln w="9525">
            <a:noFill/>
            <a:miter lim="800000"/>
            <a:headEnd/>
            <a:tailEnd/>
          </a:ln>
        </p:spPr>
        <p:txBody>
          <a:bodyPr>
            <a:spAutoFit/>
          </a:bodyPr>
          <a:lstStyle/>
          <a:p>
            <a:pPr algn="ctr"/>
            <a:r>
              <a:rPr lang="en-US" sz="6000" dirty="0" smtClean="0"/>
              <a:t>Visual Hemifields and Perceptual Grouping</a:t>
            </a:r>
            <a:endParaRPr lang="en-US" sz="6000" b="0" dirty="0">
              <a:latin typeface="Helvetica" pitchFamily="34" charset="0"/>
            </a:endParaRPr>
          </a:p>
        </p:txBody>
      </p:sp>
      <p:sp>
        <p:nvSpPr>
          <p:cNvPr id="1038" name="Text Box 80"/>
          <p:cNvSpPr txBox="1">
            <a:spLocks noChangeArrowheads="1"/>
          </p:cNvSpPr>
          <p:nvPr/>
        </p:nvSpPr>
        <p:spPr bwMode="auto">
          <a:xfrm>
            <a:off x="8039100" y="838200"/>
            <a:ext cx="16840200" cy="762000"/>
          </a:xfrm>
          <a:prstGeom prst="rect">
            <a:avLst/>
          </a:prstGeom>
          <a:noFill/>
          <a:ln w="9525">
            <a:noFill/>
            <a:miter lim="800000"/>
            <a:headEnd/>
            <a:tailEnd/>
          </a:ln>
        </p:spPr>
        <p:txBody>
          <a:bodyPr>
            <a:spAutoFit/>
          </a:bodyPr>
          <a:lstStyle/>
          <a:p>
            <a:pPr algn="ctr"/>
            <a:r>
              <a:rPr lang="en-US" sz="4400" b="0" dirty="0" smtClean="0">
                <a:latin typeface="Helvetica" pitchFamily="34" charset="0"/>
              </a:rPr>
              <a:t>Sarah Theobald &amp; </a:t>
            </a:r>
            <a:r>
              <a:rPr lang="en-US" sz="4400" b="0" dirty="0">
                <a:latin typeface="Helvetica" pitchFamily="34" charset="0"/>
              </a:rPr>
              <a:t>Nestor Matthews</a:t>
            </a:r>
            <a:endParaRPr lang="en-US" dirty="0"/>
          </a:p>
        </p:txBody>
      </p:sp>
      <p:sp>
        <p:nvSpPr>
          <p:cNvPr id="1039" name="Text Box 81"/>
          <p:cNvSpPr txBox="1">
            <a:spLocks noChangeArrowheads="1"/>
          </p:cNvSpPr>
          <p:nvPr/>
        </p:nvSpPr>
        <p:spPr bwMode="auto">
          <a:xfrm>
            <a:off x="8164513" y="1371600"/>
            <a:ext cx="16590962" cy="701675"/>
          </a:xfrm>
          <a:prstGeom prst="rect">
            <a:avLst/>
          </a:prstGeom>
          <a:noFill/>
          <a:ln w="9525">
            <a:noFill/>
            <a:miter lim="800000"/>
            <a:headEnd/>
            <a:tailEnd/>
          </a:ln>
        </p:spPr>
        <p:txBody>
          <a:bodyPr wrap="none">
            <a:spAutoFit/>
          </a:bodyPr>
          <a:lstStyle/>
          <a:p>
            <a:r>
              <a:rPr lang="en-US" sz="4000" b="0" dirty="0">
                <a:latin typeface="Helvetica" pitchFamily="34" charset="0"/>
              </a:rPr>
              <a:t>Department of Psychology, Denison University, Granville OH 43023 USA</a:t>
            </a:r>
            <a:endParaRPr lang="en-US" sz="4800" b="0" dirty="0">
              <a:latin typeface="Helvetica" pitchFamily="34" charset="0"/>
            </a:endParaRPr>
          </a:p>
        </p:txBody>
      </p:sp>
      <p:sp>
        <p:nvSpPr>
          <p:cNvPr id="1040" name="Rectangle 82"/>
          <p:cNvSpPr>
            <a:spLocks noChangeArrowheads="1"/>
          </p:cNvSpPr>
          <p:nvPr/>
        </p:nvSpPr>
        <p:spPr bwMode="auto">
          <a:xfrm>
            <a:off x="0" y="2438400"/>
            <a:ext cx="8458200" cy="14173200"/>
          </a:xfrm>
          <a:prstGeom prst="rect">
            <a:avLst/>
          </a:prstGeom>
          <a:noFill/>
          <a:ln w="9525">
            <a:noFill/>
            <a:miter lim="800000"/>
            <a:headEnd/>
            <a:tailEnd/>
          </a:ln>
        </p:spPr>
        <p:txBody>
          <a:bodyPr/>
          <a:lstStyle/>
          <a:p>
            <a:pPr algn="just"/>
            <a:r>
              <a:rPr lang="en-US" sz="2200" b="0" dirty="0" smtClean="0">
                <a:solidFill>
                  <a:srgbClr val="000099"/>
                </a:solidFill>
              </a:rPr>
              <a:t>	</a:t>
            </a:r>
            <a:endParaRPr lang="en-US" b="0" dirty="0" smtClean="0">
              <a:solidFill>
                <a:srgbClr val="000099"/>
              </a:solidFill>
            </a:endParaRPr>
          </a:p>
          <a:p>
            <a:pPr algn="just"/>
            <a:r>
              <a:rPr lang="en-US" b="0" dirty="0" smtClean="0">
                <a:solidFill>
                  <a:srgbClr val="000099"/>
                </a:solidFill>
              </a:rPr>
              <a:t>	</a:t>
            </a:r>
            <a:r>
              <a:rPr lang="en-US" b="0" dirty="0" smtClean="0"/>
              <a:t>The human brain is constantly being presented with complex visual information from all locations. As the retina receives information from either the left or right visual field, or hemifield, the information is processed predominately in the contralateral hemisphere. The brain’s ability to integrate visual information in the cortex allows for a perceptually unified experience when receiving visual information from all locations. However, not all lateralities are “created equal”.  </a:t>
            </a:r>
          </a:p>
          <a:p>
            <a:pPr algn="just"/>
            <a:r>
              <a:rPr lang="en-US" b="0" dirty="0" smtClean="0"/>
              <a:t>	</a:t>
            </a:r>
            <a:r>
              <a:rPr lang="en-US" b="0" dirty="0" smtClean="0">
                <a:cs typeface="Times New Roman" pitchFamily="18" charset="0"/>
              </a:rPr>
              <a:t>Previous researchers have found that manipulation of attention between unilaterally presented stimuli (presented in only one hemifield) and bilaterally presented stimuli (presented in both hemifields) affects discriminability. Whether unilateral or bilateral presentation is superior  is determined by the task. </a:t>
            </a:r>
          </a:p>
          <a:p>
            <a:pPr algn="just"/>
            <a:r>
              <a:rPr lang="en-US" b="0" dirty="0" smtClean="0">
                <a:cs typeface="Times New Roman" pitchFamily="18" charset="0"/>
              </a:rPr>
              <a:t>	A unilateral advantage is seen when images can be preattentively grouped, with easily detectable changes in stimuli (Butcher &amp; Cavanagh, 2005). Unilateral superiority  of visual attention has been observed on tasks involving illusory contours (Pillow &amp; Rubin, 2002) and detection of motion paths (Butcher &amp; Cavanagh, 2005). On the other hand, when tasks require a higher attentional demand, a bilateral advantage is observed (Alvarez &amp; Cavanagh, 2005). For example, detecting targets among distractors, (Matthews &amp; Kelly, 2009; Reardon, Kelly, &amp; Matthews, 2009) and in a preliminary study, the numerosity of stimuli (</a:t>
            </a:r>
            <a:r>
              <a:rPr lang="en-US" b="0" dirty="0" err="1" smtClean="0">
                <a:cs typeface="Times New Roman" pitchFamily="18" charset="0"/>
              </a:rPr>
              <a:t>Delvenne</a:t>
            </a:r>
            <a:r>
              <a:rPr lang="en-US" b="0" dirty="0" smtClean="0">
                <a:cs typeface="Times New Roman" pitchFamily="18" charset="0"/>
              </a:rPr>
              <a:t> et al., 2009), present a bilateral advantage. </a:t>
            </a:r>
          </a:p>
          <a:p>
            <a:pPr algn="just"/>
            <a:r>
              <a:rPr lang="en-US" b="0" dirty="0" smtClean="0">
                <a:cs typeface="Times New Roman" pitchFamily="18" charset="0"/>
              </a:rPr>
              <a:t>	</a:t>
            </a:r>
            <a:r>
              <a:rPr lang="en-US" b="0" dirty="0" smtClean="0"/>
              <a:t>In this study, we investigated how visual attention, determined by perceptual grouping requirements, affects our perception of visual stimuli presented bilaterally and unilaterally. These perceptual grouping requirements were similarity, grouped by color, and proximity, grouped by quadrants. By solely manipulating attention and holding the stimulus constant, we hoped to probe laterality and grouping anisotropies in the brain.</a:t>
            </a:r>
          </a:p>
          <a:p>
            <a:endParaRPr lang="en-US" sz="2200" dirty="0" smtClean="0">
              <a:cs typeface="Times New Roman" pitchFamily="18" charset="0"/>
            </a:endParaRPr>
          </a:p>
          <a:p>
            <a:pPr algn="just"/>
            <a:endParaRPr lang="en-US" sz="2200" dirty="0" smtClean="0"/>
          </a:p>
          <a:p>
            <a:pPr algn="just"/>
            <a:endParaRPr lang="en-US" sz="2200" b="0" dirty="0">
              <a:solidFill>
                <a:schemeClr val="accent2"/>
              </a:solidFill>
              <a:latin typeface="+mj-lt"/>
            </a:endParaRPr>
          </a:p>
        </p:txBody>
      </p:sp>
      <p:sp>
        <p:nvSpPr>
          <p:cNvPr id="1041" name="Rectangle 106"/>
          <p:cNvSpPr>
            <a:spLocks noChangeArrowheads="1"/>
          </p:cNvSpPr>
          <p:nvPr/>
        </p:nvSpPr>
        <p:spPr bwMode="auto">
          <a:xfrm>
            <a:off x="27127200" y="2209800"/>
            <a:ext cx="2895601" cy="579437"/>
          </a:xfrm>
          <a:prstGeom prst="rect">
            <a:avLst/>
          </a:prstGeom>
          <a:noFill/>
          <a:ln w="9525">
            <a:noFill/>
            <a:miter lim="800000"/>
            <a:headEnd/>
            <a:tailEnd/>
          </a:ln>
        </p:spPr>
        <p:txBody>
          <a:bodyPr wrap="square">
            <a:spAutoFit/>
          </a:bodyPr>
          <a:lstStyle/>
          <a:p>
            <a:pPr algn="ctr"/>
            <a:r>
              <a:rPr lang="en-US" sz="3200" dirty="0">
                <a:solidFill>
                  <a:srgbClr val="FF0000"/>
                </a:solidFill>
                <a:latin typeface="Helvetica" pitchFamily="34" charset="0"/>
              </a:rPr>
              <a:t>Discussion</a:t>
            </a:r>
            <a:r>
              <a:rPr lang="en-US" sz="3200" dirty="0">
                <a:solidFill>
                  <a:srgbClr val="FF0000"/>
                </a:solidFill>
                <a:latin typeface="Times" pitchFamily="18" charset="0"/>
              </a:rPr>
              <a:t> </a:t>
            </a:r>
          </a:p>
        </p:txBody>
      </p:sp>
      <p:sp>
        <p:nvSpPr>
          <p:cNvPr id="1042" name="Line 145"/>
          <p:cNvSpPr>
            <a:spLocks noChangeShapeType="1"/>
          </p:cNvSpPr>
          <p:nvPr/>
        </p:nvSpPr>
        <p:spPr bwMode="auto">
          <a:xfrm>
            <a:off x="24460200" y="2057400"/>
            <a:ext cx="0" cy="13563600"/>
          </a:xfrm>
          <a:prstGeom prst="line">
            <a:avLst/>
          </a:prstGeom>
          <a:noFill/>
          <a:ln w="63500">
            <a:solidFill>
              <a:schemeClr val="tx1"/>
            </a:solidFill>
            <a:round/>
            <a:headEnd/>
            <a:tailEnd/>
          </a:ln>
        </p:spPr>
        <p:txBody>
          <a:bodyPr wrap="none" anchor="ctr"/>
          <a:lstStyle/>
          <a:p>
            <a:endParaRPr lang="en-US"/>
          </a:p>
        </p:txBody>
      </p:sp>
      <p:sp>
        <p:nvSpPr>
          <p:cNvPr id="1043" name="Text Box 357"/>
          <p:cNvSpPr txBox="1">
            <a:spLocks noChangeArrowheads="1"/>
          </p:cNvSpPr>
          <p:nvPr/>
        </p:nvSpPr>
        <p:spPr bwMode="auto">
          <a:xfrm>
            <a:off x="3013075" y="2209800"/>
            <a:ext cx="2549525" cy="579437"/>
          </a:xfrm>
          <a:prstGeom prst="rect">
            <a:avLst/>
          </a:prstGeom>
          <a:noFill/>
          <a:ln w="9525">
            <a:noFill/>
            <a:miter lim="800000"/>
            <a:headEnd/>
            <a:tailEnd/>
          </a:ln>
        </p:spPr>
        <p:txBody>
          <a:bodyPr wrap="none">
            <a:spAutoFit/>
          </a:bodyPr>
          <a:lstStyle/>
          <a:p>
            <a:r>
              <a:rPr lang="en-US" sz="3200" dirty="0">
                <a:solidFill>
                  <a:srgbClr val="FF0000"/>
                </a:solidFill>
                <a:latin typeface="Helvetica" pitchFamily="34" charset="0"/>
              </a:rPr>
              <a:t>Introduction</a:t>
            </a:r>
          </a:p>
        </p:txBody>
      </p:sp>
      <p:sp>
        <p:nvSpPr>
          <p:cNvPr id="1044" name="Text Box 358"/>
          <p:cNvSpPr txBox="1">
            <a:spLocks noChangeArrowheads="1"/>
          </p:cNvSpPr>
          <p:nvPr/>
        </p:nvSpPr>
        <p:spPr bwMode="auto">
          <a:xfrm>
            <a:off x="9478963" y="56388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5" name="Text Box 359"/>
          <p:cNvSpPr txBox="1">
            <a:spLocks noChangeArrowheads="1"/>
          </p:cNvSpPr>
          <p:nvPr/>
        </p:nvSpPr>
        <p:spPr bwMode="auto">
          <a:xfrm>
            <a:off x="12923838" y="55626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6" name="Text Box 361"/>
          <p:cNvSpPr txBox="1">
            <a:spLocks noChangeArrowheads="1"/>
          </p:cNvSpPr>
          <p:nvPr/>
        </p:nvSpPr>
        <p:spPr bwMode="auto">
          <a:xfrm>
            <a:off x="20193000" y="57150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7" name="Text Box 362"/>
          <p:cNvSpPr txBox="1">
            <a:spLocks noChangeArrowheads="1"/>
          </p:cNvSpPr>
          <p:nvPr/>
        </p:nvSpPr>
        <p:spPr bwMode="auto">
          <a:xfrm>
            <a:off x="22783800" y="5715000"/>
            <a:ext cx="184150" cy="457200"/>
          </a:xfrm>
          <a:prstGeom prst="rect">
            <a:avLst/>
          </a:prstGeom>
          <a:noFill/>
          <a:ln w="9525">
            <a:noFill/>
            <a:miter lim="800000"/>
            <a:headEnd/>
            <a:tailEnd/>
          </a:ln>
        </p:spPr>
        <p:txBody>
          <a:bodyPr wrap="none">
            <a:spAutoFit/>
          </a:bodyPr>
          <a:lstStyle/>
          <a:p>
            <a:pPr algn="ctr"/>
            <a:endParaRPr lang="en-US" b="0">
              <a:solidFill>
                <a:schemeClr val="accent2"/>
              </a:solidFill>
              <a:latin typeface="Times" pitchFamily="18" charset="0"/>
            </a:endParaRPr>
          </a:p>
        </p:txBody>
      </p:sp>
      <p:sp>
        <p:nvSpPr>
          <p:cNvPr id="1048" name="Text Box 409"/>
          <p:cNvSpPr txBox="1">
            <a:spLocks noChangeArrowheads="1"/>
          </p:cNvSpPr>
          <p:nvPr/>
        </p:nvSpPr>
        <p:spPr bwMode="auto">
          <a:xfrm>
            <a:off x="27508200" y="10363200"/>
            <a:ext cx="2371725" cy="579438"/>
          </a:xfrm>
          <a:prstGeom prst="rect">
            <a:avLst/>
          </a:prstGeom>
          <a:noFill/>
          <a:ln w="9525">
            <a:noFill/>
            <a:miter lim="800000"/>
            <a:headEnd/>
            <a:tailEnd/>
          </a:ln>
        </p:spPr>
        <p:txBody>
          <a:bodyPr wrap="none">
            <a:spAutoFit/>
          </a:bodyPr>
          <a:lstStyle/>
          <a:p>
            <a:r>
              <a:rPr lang="en-US" sz="3200" dirty="0">
                <a:solidFill>
                  <a:srgbClr val="FF0000"/>
                </a:solidFill>
                <a:latin typeface="Helvetica" pitchFamily="34" charset="0"/>
              </a:rPr>
              <a:t>References</a:t>
            </a:r>
          </a:p>
        </p:txBody>
      </p:sp>
      <p:sp>
        <p:nvSpPr>
          <p:cNvPr id="1049" name="Text Box 622"/>
          <p:cNvSpPr txBox="1">
            <a:spLocks noChangeArrowheads="1"/>
          </p:cNvSpPr>
          <p:nvPr/>
        </p:nvSpPr>
        <p:spPr bwMode="auto">
          <a:xfrm>
            <a:off x="8610600" y="2209800"/>
            <a:ext cx="15773400" cy="579438"/>
          </a:xfrm>
          <a:prstGeom prst="rect">
            <a:avLst/>
          </a:prstGeom>
          <a:noFill/>
          <a:ln w="9525">
            <a:noFill/>
            <a:miter lim="800000"/>
            <a:headEnd/>
            <a:tailEnd/>
          </a:ln>
        </p:spPr>
        <p:txBody>
          <a:bodyPr wrap="square">
            <a:spAutoFit/>
          </a:bodyPr>
          <a:lstStyle/>
          <a:p>
            <a:pPr algn="ctr"/>
            <a:r>
              <a:rPr lang="en-US" sz="3200" dirty="0">
                <a:solidFill>
                  <a:srgbClr val="FF0000"/>
                </a:solidFill>
                <a:latin typeface="Helvetica" pitchFamily="34" charset="0"/>
              </a:rPr>
              <a:t>Method</a:t>
            </a:r>
          </a:p>
        </p:txBody>
      </p:sp>
      <p:sp>
        <p:nvSpPr>
          <p:cNvPr id="1050" name="Text Box 623"/>
          <p:cNvSpPr txBox="1">
            <a:spLocks noChangeArrowheads="1"/>
          </p:cNvSpPr>
          <p:nvPr/>
        </p:nvSpPr>
        <p:spPr bwMode="auto">
          <a:xfrm>
            <a:off x="13944600" y="2667000"/>
            <a:ext cx="5181600" cy="457200"/>
          </a:xfrm>
          <a:prstGeom prst="rect">
            <a:avLst/>
          </a:prstGeom>
          <a:noFill/>
          <a:ln w="9525">
            <a:noFill/>
            <a:miter lim="800000"/>
            <a:headEnd/>
            <a:tailEnd/>
          </a:ln>
        </p:spPr>
        <p:txBody>
          <a:bodyPr wrap="square">
            <a:spAutoFit/>
          </a:bodyPr>
          <a:lstStyle/>
          <a:p>
            <a:pPr algn="ctr"/>
            <a:r>
              <a:rPr lang="en-US" dirty="0" smtClean="0">
                <a:solidFill>
                  <a:srgbClr val="000099"/>
                </a:solidFill>
                <a:latin typeface="Times" pitchFamily="18" charset="0"/>
              </a:rPr>
              <a:t>Stimuli with Markers</a:t>
            </a:r>
            <a:endParaRPr lang="en-US" dirty="0">
              <a:solidFill>
                <a:srgbClr val="000099"/>
              </a:solidFill>
              <a:latin typeface="Times" pitchFamily="18" charset="0"/>
            </a:endParaRPr>
          </a:p>
        </p:txBody>
      </p:sp>
      <p:sp>
        <p:nvSpPr>
          <p:cNvPr id="1051" name="Text Box 625"/>
          <p:cNvSpPr txBox="1">
            <a:spLocks noChangeArrowheads="1"/>
          </p:cNvSpPr>
          <p:nvPr/>
        </p:nvSpPr>
        <p:spPr bwMode="auto">
          <a:xfrm>
            <a:off x="14020800" y="9067800"/>
            <a:ext cx="5105400" cy="584200"/>
          </a:xfrm>
          <a:prstGeom prst="rect">
            <a:avLst/>
          </a:prstGeom>
          <a:noFill/>
          <a:ln w="9525">
            <a:noFill/>
            <a:miter lim="800000"/>
            <a:headEnd/>
            <a:tailEnd/>
          </a:ln>
        </p:spPr>
        <p:txBody>
          <a:bodyPr>
            <a:spAutoFit/>
          </a:bodyPr>
          <a:lstStyle/>
          <a:p>
            <a:pPr algn="ctr"/>
            <a:r>
              <a:rPr lang="en-US" sz="3200" dirty="0">
                <a:solidFill>
                  <a:srgbClr val="FF0000"/>
                </a:solidFill>
                <a:latin typeface="Helvetica" pitchFamily="34" charset="0"/>
              </a:rPr>
              <a:t>Results</a:t>
            </a:r>
          </a:p>
        </p:txBody>
      </p:sp>
      <p:sp>
        <p:nvSpPr>
          <p:cNvPr id="1052" name="Text Box 672"/>
          <p:cNvSpPr txBox="1">
            <a:spLocks noChangeArrowheads="1"/>
          </p:cNvSpPr>
          <p:nvPr/>
        </p:nvSpPr>
        <p:spPr bwMode="auto">
          <a:xfrm>
            <a:off x="10515600" y="13106400"/>
            <a:ext cx="242888" cy="274638"/>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4" name="Text Box 698"/>
          <p:cNvSpPr txBox="1">
            <a:spLocks noChangeArrowheads="1"/>
          </p:cNvSpPr>
          <p:nvPr/>
        </p:nvSpPr>
        <p:spPr bwMode="auto">
          <a:xfrm>
            <a:off x="23545800" y="8335963"/>
            <a:ext cx="242888" cy="274637"/>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5" name="Text Box 701"/>
          <p:cNvSpPr txBox="1">
            <a:spLocks noChangeArrowheads="1"/>
          </p:cNvSpPr>
          <p:nvPr/>
        </p:nvSpPr>
        <p:spPr bwMode="auto">
          <a:xfrm>
            <a:off x="19126200" y="12954000"/>
            <a:ext cx="242888" cy="274638"/>
          </a:xfrm>
          <a:prstGeom prst="rect">
            <a:avLst/>
          </a:prstGeom>
          <a:noFill/>
          <a:ln w="9525">
            <a:noFill/>
            <a:miter lim="800000"/>
            <a:headEnd/>
            <a:tailEnd/>
          </a:ln>
        </p:spPr>
        <p:txBody>
          <a:bodyPr wrap="none">
            <a:spAutoFit/>
          </a:bodyPr>
          <a:lstStyle/>
          <a:p>
            <a:r>
              <a:rPr lang="en-US" sz="1200" b="0">
                <a:solidFill>
                  <a:schemeClr val="bg1"/>
                </a:solidFill>
                <a:latin typeface="Arial" charset="0"/>
              </a:rPr>
              <a:t>*</a:t>
            </a:r>
          </a:p>
        </p:txBody>
      </p:sp>
      <p:sp>
        <p:nvSpPr>
          <p:cNvPr id="1057" name="Text Box 784"/>
          <p:cNvSpPr txBox="1">
            <a:spLocks noChangeArrowheads="1"/>
          </p:cNvSpPr>
          <p:nvPr/>
        </p:nvSpPr>
        <p:spPr bwMode="auto">
          <a:xfrm>
            <a:off x="9067800" y="2967335"/>
            <a:ext cx="1981200" cy="461665"/>
          </a:xfrm>
          <a:prstGeom prst="rect">
            <a:avLst/>
          </a:prstGeom>
          <a:noFill/>
          <a:ln w="9525">
            <a:noFill/>
            <a:miter lim="800000"/>
            <a:headEnd/>
            <a:tailEnd/>
          </a:ln>
        </p:spPr>
        <p:txBody>
          <a:bodyPr wrap="square">
            <a:spAutoFit/>
          </a:bodyPr>
          <a:lstStyle/>
          <a:p>
            <a:pPr algn="ctr"/>
            <a:r>
              <a:rPr lang="en-US" dirty="0" smtClean="0">
                <a:solidFill>
                  <a:srgbClr val="000099"/>
                </a:solidFill>
                <a:latin typeface="Times" pitchFamily="18" charset="0"/>
              </a:rPr>
              <a:t>Proximity</a:t>
            </a:r>
            <a:endParaRPr lang="en-US" dirty="0">
              <a:solidFill>
                <a:srgbClr val="000099"/>
              </a:solidFill>
              <a:latin typeface="Times" pitchFamily="18" charset="0"/>
            </a:endParaRPr>
          </a:p>
        </p:txBody>
      </p:sp>
      <p:sp>
        <p:nvSpPr>
          <p:cNvPr id="1061" name="Text Box 924"/>
          <p:cNvSpPr txBox="1">
            <a:spLocks noChangeArrowheads="1"/>
          </p:cNvSpPr>
          <p:nvPr/>
        </p:nvSpPr>
        <p:spPr bwMode="auto">
          <a:xfrm>
            <a:off x="24460200" y="2819400"/>
            <a:ext cx="8305800" cy="9525000"/>
          </a:xfrm>
          <a:prstGeom prst="rect">
            <a:avLst/>
          </a:prstGeom>
          <a:noFill/>
          <a:ln w="9525">
            <a:noFill/>
            <a:miter lim="800000"/>
            <a:headEnd/>
            <a:tailEnd/>
          </a:ln>
        </p:spPr>
        <p:txBody>
          <a:bodyPr/>
          <a:lstStyle/>
          <a:p>
            <a:pPr algn="just"/>
            <a:r>
              <a:rPr lang="en-US" b="0" dirty="0" smtClean="0"/>
              <a:t>	In this study, we held retinal stimulation constant while we manipulated attention in two ways. First, we manipulated spatial attention by requiring participants to select one lateral hemifield while ignoring the other. Second, we manipulated grouping by requiring participants to select either proximal or similarly colored dots. For any given stimulus, we asked eight different numerosity questions: four sub-lateralities (bilateral; top vs. bottom: unilateral; left vs. right) by two grouping conditions (proximity vs. similarity).</a:t>
            </a:r>
          </a:p>
          <a:p>
            <a:pPr algn="just"/>
            <a:r>
              <a:rPr lang="en-US" b="0" dirty="0" smtClean="0"/>
              <a:t>	While stimuli remained constant across all conditions, visual performance depended on the attentional grouping task. The switch in the attentional grouping task changed the isotropy in the neural events that set the limit on performance. In the unilateral case, the change from proximity to similarity grouping </a:t>
            </a:r>
            <a:r>
              <a:rPr lang="en-US" i="1" u="sng" dirty="0" smtClean="0"/>
              <a:t>created</a:t>
            </a:r>
            <a:r>
              <a:rPr lang="en-US" b="0" dirty="0" smtClean="0"/>
              <a:t> an anisotropy. Conversely, in the bilateral case, the change from proximity to similarity grouping </a:t>
            </a:r>
            <a:r>
              <a:rPr lang="en-US" i="1" u="sng" dirty="0" smtClean="0"/>
              <a:t>removed</a:t>
            </a:r>
            <a:r>
              <a:rPr lang="en-US" b="0" dirty="0" smtClean="0"/>
              <a:t> an anisotropy. A well known anisotropy in the early visual pathway is that there is “more cortex devoted to lower than to upper fields” (Van Essen, Newsome, &amp; Maunsell, 1984 (p429)). This anisotropy appears to precede the neural events that limited performance on our bilateral similarity task.</a:t>
            </a:r>
          </a:p>
          <a:p>
            <a:pPr algn="just"/>
            <a:endParaRPr lang="en-US" sz="2200" b="0" dirty="0" smtClean="0">
              <a:solidFill>
                <a:schemeClr val="accent2"/>
              </a:solidFill>
            </a:endParaRPr>
          </a:p>
          <a:p>
            <a:pPr algn="just"/>
            <a:r>
              <a:rPr lang="en-US" sz="2200" dirty="0" smtClean="0"/>
              <a:t> </a:t>
            </a:r>
            <a:endParaRPr lang="en-US" sz="2200" b="0" dirty="0" smtClean="0">
              <a:solidFill>
                <a:schemeClr val="accent2"/>
              </a:solidFill>
            </a:endParaRPr>
          </a:p>
          <a:p>
            <a:pPr algn="just"/>
            <a:endParaRPr lang="en-US" sz="2200" b="0" dirty="0" smtClean="0">
              <a:solidFill>
                <a:schemeClr val="accent2"/>
              </a:solidFill>
            </a:endParaRPr>
          </a:p>
        </p:txBody>
      </p:sp>
      <p:sp>
        <p:nvSpPr>
          <p:cNvPr id="1082" name="Text Box 1531"/>
          <p:cNvSpPr txBox="1">
            <a:spLocks noChangeArrowheads="1"/>
          </p:cNvSpPr>
          <p:nvPr/>
        </p:nvSpPr>
        <p:spPr bwMode="auto">
          <a:xfrm>
            <a:off x="16459200" y="5410200"/>
            <a:ext cx="8077200" cy="3785652"/>
          </a:xfrm>
          <a:prstGeom prst="rect">
            <a:avLst/>
          </a:prstGeom>
          <a:noFill/>
          <a:ln w="9525">
            <a:noFill/>
            <a:miter lim="800000"/>
            <a:headEnd/>
            <a:tailEnd/>
          </a:ln>
        </p:spPr>
        <p:txBody>
          <a:bodyPr wrap="square">
            <a:spAutoFit/>
          </a:bodyPr>
          <a:lstStyle/>
          <a:p>
            <a:pPr>
              <a:buFontTx/>
              <a:buChar char="•"/>
            </a:pPr>
            <a:r>
              <a:rPr lang="en-US" b="0" dirty="0" smtClean="0">
                <a:solidFill>
                  <a:srgbClr val="000099"/>
                </a:solidFill>
              </a:rPr>
              <a:t>Participants: 20 </a:t>
            </a:r>
            <a:r>
              <a:rPr lang="en-US" b="0" dirty="0">
                <a:solidFill>
                  <a:srgbClr val="000099"/>
                </a:solidFill>
              </a:rPr>
              <a:t>Denison University </a:t>
            </a:r>
            <a:r>
              <a:rPr lang="en-US" b="0" dirty="0" smtClean="0">
                <a:solidFill>
                  <a:srgbClr val="000099"/>
                </a:solidFill>
              </a:rPr>
              <a:t>undergraduates</a:t>
            </a:r>
          </a:p>
          <a:p>
            <a:pPr>
              <a:buFontTx/>
              <a:buChar char="•"/>
            </a:pPr>
            <a:r>
              <a:rPr lang="en-US" b="0" dirty="0" smtClean="0">
                <a:solidFill>
                  <a:srgbClr val="000099"/>
                </a:solidFill>
              </a:rPr>
              <a:t>Within Subjects design</a:t>
            </a:r>
            <a:endParaRPr lang="en-US" b="0" dirty="0">
              <a:solidFill>
                <a:srgbClr val="000099"/>
              </a:solidFill>
            </a:endParaRPr>
          </a:p>
          <a:p>
            <a:pPr>
              <a:buFontTx/>
              <a:buChar char="•"/>
            </a:pPr>
            <a:r>
              <a:rPr lang="en-US" b="0" dirty="0" smtClean="0">
                <a:solidFill>
                  <a:srgbClr val="000099"/>
                </a:solidFill>
              </a:rPr>
              <a:t>Independent Variables: 4 (Laterality) </a:t>
            </a:r>
            <a:r>
              <a:rPr lang="en-US" b="0" dirty="0">
                <a:solidFill>
                  <a:srgbClr val="000099"/>
                </a:solidFill>
              </a:rPr>
              <a:t>x 2 </a:t>
            </a:r>
            <a:r>
              <a:rPr lang="en-US" b="0" dirty="0" smtClean="0">
                <a:solidFill>
                  <a:srgbClr val="000099"/>
                </a:solidFill>
              </a:rPr>
              <a:t>(Grouping)</a:t>
            </a:r>
            <a:endParaRPr lang="en-US" b="0" dirty="0">
              <a:solidFill>
                <a:srgbClr val="000099"/>
              </a:solidFill>
            </a:endParaRPr>
          </a:p>
          <a:p>
            <a:pPr lvl="1">
              <a:buFontTx/>
              <a:buChar char="•"/>
            </a:pPr>
            <a:r>
              <a:rPr lang="en-US" b="0" dirty="0">
                <a:solidFill>
                  <a:srgbClr val="000099"/>
                </a:solidFill>
              </a:rPr>
              <a:t>Laterality: </a:t>
            </a:r>
            <a:r>
              <a:rPr lang="en-US" b="0" dirty="0" smtClean="0">
                <a:solidFill>
                  <a:srgbClr val="000099"/>
                </a:solidFill>
              </a:rPr>
              <a:t>Bilateral (Top vs. Bottom)</a:t>
            </a:r>
          </a:p>
          <a:p>
            <a:pPr lvl="1"/>
            <a:r>
              <a:rPr lang="en-US" b="0" dirty="0" smtClean="0">
                <a:solidFill>
                  <a:srgbClr val="000099"/>
                </a:solidFill>
              </a:rPr>
              <a:t>		 Unilateral  (Left vs. Right)</a:t>
            </a:r>
          </a:p>
          <a:p>
            <a:pPr lvl="1">
              <a:buFontTx/>
              <a:buChar char="•"/>
            </a:pPr>
            <a:r>
              <a:rPr lang="en-US" b="0" dirty="0" smtClean="0">
                <a:solidFill>
                  <a:srgbClr val="000099"/>
                </a:solidFill>
              </a:rPr>
              <a:t>Grouping: Proximity vs. Similarity </a:t>
            </a:r>
            <a:endParaRPr lang="en-US" b="0" dirty="0">
              <a:solidFill>
                <a:srgbClr val="000099"/>
              </a:solidFill>
            </a:endParaRPr>
          </a:p>
          <a:p>
            <a:pPr>
              <a:buFontTx/>
              <a:buChar char="•"/>
            </a:pPr>
            <a:r>
              <a:rPr lang="en-US" b="0" dirty="0" smtClean="0">
                <a:solidFill>
                  <a:srgbClr val="000099"/>
                </a:solidFill>
              </a:rPr>
              <a:t>Dependent Variable: </a:t>
            </a:r>
            <a:r>
              <a:rPr lang="en-US" b="0" dirty="0" err="1" smtClean="0">
                <a:solidFill>
                  <a:srgbClr val="000099"/>
                </a:solidFill>
              </a:rPr>
              <a:t>dPrime</a:t>
            </a:r>
            <a:endParaRPr lang="en-US" b="0" dirty="0">
              <a:solidFill>
                <a:srgbClr val="000099"/>
              </a:solidFill>
            </a:endParaRPr>
          </a:p>
          <a:p>
            <a:pPr lvl="1">
              <a:buFontTx/>
              <a:buChar char="•"/>
            </a:pPr>
            <a:r>
              <a:rPr lang="en-US" b="0" dirty="0">
                <a:solidFill>
                  <a:srgbClr val="000099"/>
                </a:solidFill>
              </a:rPr>
              <a:t>Hits: “Different” response when number </a:t>
            </a:r>
            <a:r>
              <a:rPr lang="en-US" b="0" dirty="0" smtClean="0">
                <a:solidFill>
                  <a:srgbClr val="000099"/>
                </a:solidFill>
              </a:rPr>
              <a:t>of dots differed</a:t>
            </a:r>
            <a:endParaRPr lang="en-US" b="0" dirty="0">
              <a:solidFill>
                <a:srgbClr val="000099"/>
              </a:solidFill>
            </a:endParaRPr>
          </a:p>
          <a:p>
            <a:pPr lvl="1">
              <a:buFontTx/>
              <a:buChar char="•"/>
            </a:pPr>
            <a:r>
              <a:rPr lang="en-US" b="0" dirty="0">
                <a:solidFill>
                  <a:srgbClr val="000099"/>
                </a:solidFill>
              </a:rPr>
              <a:t>False Alarms: </a:t>
            </a:r>
            <a:r>
              <a:rPr lang="en-US" b="0" dirty="0" smtClean="0">
                <a:solidFill>
                  <a:srgbClr val="000099"/>
                </a:solidFill>
              </a:rPr>
              <a:t>“Different” </a:t>
            </a:r>
            <a:r>
              <a:rPr lang="en-US" b="0" dirty="0">
                <a:solidFill>
                  <a:srgbClr val="000099"/>
                </a:solidFill>
              </a:rPr>
              <a:t>response when number </a:t>
            </a:r>
            <a:r>
              <a:rPr lang="en-US" b="0" dirty="0" smtClean="0">
                <a:solidFill>
                  <a:srgbClr val="000099"/>
                </a:solidFill>
              </a:rPr>
              <a:t>of dots 		       was the same</a:t>
            </a:r>
          </a:p>
        </p:txBody>
      </p:sp>
      <p:sp>
        <p:nvSpPr>
          <p:cNvPr id="1084" name="Rectangle 1644"/>
          <p:cNvSpPr>
            <a:spLocks noChangeArrowheads="1"/>
          </p:cNvSpPr>
          <p:nvPr/>
        </p:nvSpPr>
        <p:spPr bwMode="auto">
          <a:xfrm>
            <a:off x="0" y="0"/>
            <a:ext cx="32918400" cy="0"/>
          </a:xfrm>
          <a:prstGeom prst="rect">
            <a:avLst/>
          </a:prstGeom>
          <a:noFill/>
          <a:ln w="9525">
            <a:noFill/>
            <a:miter lim="800000"/>
            <a:headEnd/>
            <a:tailEnd/>
          </a:ln>
        </p:spPr>
        <p:txBody>
          <a:bodyPr wrap="none" anchor="ctr">
            <a:spAutoFit/>
          </a:bodyPr>
          <a:lstStyle/>
          <a:p>
            <a:endParaRPr lang="en-US"/>
          </a:p>
        </p:txBody>
      </p:sp>
      <p:sp>
        <p:nvSpPr>
          <p:cNvPr id="1085" name="Rectangle 170"/>
          <p:cNvSpPr>
            <a:spLocks noChangeArrowheads="1"/>
          </p:cNvSpPr>
          <p:nvPr/>
        </p:nvSpPr>
        <p:spPr bwMode="auto">
          <a:xfrm>
            <a:off x="19278600" y="2667001"/>
            <a:ext cx="5029200" cy="461665"/>
          </a:xfrm>
          <a:prstGeom prst="rect">
            <a:avLst/>
          </a:prstGeom>
          <a:noFill/>
          <a:ln w="9525">
            <a:noFill/>
            <a:miter lim="800000"/>
            <a:headEnd/>
            <a:tailEnd/>
          </a:ln>
        </p:spPr>
        <p:txBody>
          <a:bodyPr wrap="square">
            <a:spAutoFit/>
          </a:bodyPr>
          <a:lstStyle/>
          <a:p>
            <a:pPr algn="ctr"/>
            <a:r>
              <a:rPr lang="en-US" dirty="0" smtClean="0">
                <a:solidFill>
                  <a:srgbClr val="000099"/>
                </a:solidFill>
                <a:latin typeface="Times" pitchFamily="18" charset="0"/>
              </a:rPr>
              <a:t>Series of Questions</a:t>
            </a:r>
            <a:endParaRPr lang="en-US" dirty="0">
              <a:solidFill>
                <a:srgbClr val="000099"/>
              </a:solidFill>
              <a:latin typeface="Times" pitchFamily="18" charset="0"/>
            </a:endParaRPr>
          </a:p>
        </p:txBody>
      </p:sp>
      <p:sp>
        <p:nvSpPr>
          <p:cNvPr id="51" name="TextBox 50"/>
          <p:cNvSpPr txBox="1"/>
          <p:nvPr/>
        </p:nvSpPr>
        <p:spPr>
          <a:xfrm>
            <a:off x="8839200" y="13792200"/>
            <a:ext cx="5410200" cy="2000548"/>
          </a:xfrm>
          <a:prstGeom prst="rect">
            <a:avLst/>
          </a:prstGeom>
          <a:noFill/>
        </p:spPr>
        <p:txBody>
          <a:bodyPr wrap="square" rtlCol="0">
            <a:spAutoFit/>
          </a:bodyPr>
          <a:lstStyle/>
          <a:p>
            <a:pPr algn="ctr"/>
            <a:r>
              <a:rPr lang="en-US" sz="1800" dirty="0" smtClean="0">
                <a:solidFill>
                  <a:schemeClr val="accent2"/>
                </a:solidFill>
                <a:cs typeface="Times New Roman" pitchFamily="18" charset="0"/>
              </a:rPr>
              <a:t>Unilateral (Proximity &gt; Similarity): </a:t>
            </a:r>
          </a:p>
          <a:p>
            <a:pPr algn="ctr"/>
            <a:r>
              <a:rPr lang="en-US" sz="1800" dirty="0" smtClean="0">
                <a:cs typeface="Times New Roman" pitchFamily="18" charset="0"/>
              </a:rPr>
              <a:t>F (3, 19) = 5.21, p = .034, </a:t>
            </a:r>
            <a:r>
              <a:rPr lang="el-GR" sz="1800" dirty="0" smtClean="0"/>
              <a:t>η</a:t>
            </a:r>
            <a:r>
              <a:rPr lang="el-GR" sz="1800" baseline="30000" dirty="0" smtClean="0"/>
              <a:t>2</a:t>
            </a:r>
            <a:r>
              <a:rPr lang="en-US" sz="1800" dirty="0" smtClean="0">
                <a:cs typeface="Times New Roman" pitchFamily="18" charset="0"/>
              </a:rPr>
              <a:t>= .215, power=.581</a:t>
            </a:r>
          </a:p>
          <a:p>
            <a:pPr algn="ctr"/>
            <a:endParaRPr lang="en-US" sz="1800" dirty="0" smtClean="0">
              <a:solidFill>
                <a:schemeClr val="accent2"/>
              </a:solidFill>
              <a:cs typeface="Times New Roman" pitchFamily="18" charset="0"/>
            </a:endParaRPr>
          </a:p>
          <a:p>
            <a:pPr algn="ctr"/>
            <a:r>
              <a:rPr lang="en-US" sz="1800" dirty="0" smtClean="0">
                <a:solidFill>
                  <a:schemeClr val="accent2"/>
                </a:solidFill>
                <a:cs typeface="Times New Roman" pitchFamily="18" charset="0"/>
              </a:rPr>
              <a:t>Bilateral (Proximity &gt; Similarity): </a:t>
            </a:r>
          </a:p>
          <a:p>
            <a:pPr algn="ctr"/>
            <a:r>
              <a:rPr lang="en-US" sz="1800" dirty="0" smtClean="0">
                <a:cs typeface="Times New Roman" pitchFamily="18" charset="0"/>
              </a:rPr>
              <a:t>F (3, 19) = 6.157, p = .023, </a:t>
            </a:r>
            <a:r>
              <a:rPr lang="el-GR" sz="1800" dirty="0" smtClean="0"/>
              <a:t>η</a:t>
            </a:r>
            <a:r>
              <a:rPr lang="el-GR" sz="1800" baseline="30000" dirty="0" smtClean="0"/>
              <a:t>2</a:t>
            </a:r>
            <a:r>
              <a:rPr lang="en-US" sz="1800" dirty="0" smtClean="0">
                <a:cs typeface="Times New Roman" pitchFamily="18" charset="0"/>
              </a:rPr>
              <a:t>= .245, power=.653</a:t>
            </a:r>
          </a:p>
          <a:p>
            <a:pPr lvl="0"/>
            <a:endParaRPr lang="en-US" sz="1600" b="0" dirty="0" smtClean="0">
              <a:cs typeface="Times New Roman" pitchFamily="18" charset="0"/>
            </a:endParaRPr>
          </a:p>
          <a:p>
            <a:endParaRPr lang="en-US" sz="1800" dirty="0"/>
          </a:p>
        </p:txBody>
      </p:sp>
      <p:sp>
        <p:nvSpPr>
          <p:cNvPr id="50" name="TextBox 49"/>
          <p:cNvSpPr txBox="1"/>
          <p:nvPr/>
        </p:nvSpPr>
        <p:spPr>
          <a:xfrm>
            <a:off x="20269200" y="3477161"/>
            <a:ext cx="3200400" cy="1323439"/>
          </a:xfrm>
          <a:prstGeom prst="rect">
            <a:avLst/>
          </a:prstGeom>
          <a:noFill/>
        </p:spPr>
        <p:txBody>
          <a:bodyPr wrap="square" rtlCol="0">
            <a:spAutoFit/>
          </a:bodyPr>
          <a:lstStyle/>
          <a:p>
            <a:pPr marL="342900" indent="-342900">
              <a:buAutoNum type="arabicPeriod"/>
            </a:pPr>
            <a:r>
              <a:rPr lang="en-US" sz="1600" dirty="0" smtClean="0"/>
              <a:t>What letter appeared</a:t>
            </a:r>
          </a:p>
          <a:p>
            <a:pPr marL="342900" indent="-342900"/>
            <a:r>
              <a:rPr lang="en-US" sz="1600" dirty="0" smtClean="0"/>
              <a:t>	in the center of the screen?</a:t>
            </a:r>
          </a:p>
          <a:p>
            <a:pPr marL="342900" indent="-342900">
              <a:buAutoNum type="arabicPeriod"/>
            </a:pPr>
            <a:endParaRPr lang="en-US" sz="1600" dirty="0" smtClean="0"/>
          </a:p>
          <a:p>
            <a:pPr marL="342900" indent="-342900"/>
            <a:r>
              <a:rPr lang="en-US" sz="1600" dirty="0" smtClean="0"/>
              <a:t>2.   Was the number of dots same or different?</a:t>
            </a:r>
            <a:endParaRPr lang="en-US" sz="1600" dirty="0"/>
          </a:p>
        </p:txBody>
      </p:sp>
      <p:sp>
        <p:nvSpPr>
          <p:cNvPr id="53" name="Text Box 784"/>
          <p:cNvSpPr txBox="1">
            <a:spLocks noChangeArrowheads="1"/>
          </p:cNvSpPr>
          <p:nvPr/>
        </p:nvSpPr>
        <p:spPr bwMode="auto">
          <a:xfrm>
            <a:off x="11506200" y="2967335"/>
            <a:ext cx="2057400" cy="461665"/>
          </a:xfrm>
          <a:prstGeom prst="rect">
            <a:avLst/>
          </a:prstGeom>
          <a:noFill/>
          <a:ln w="9525">
            <a:noFill/>
            <a:miter lim="800000"/>
            <a:headEnd/>
            <a:tailEnd/>
          </a:ln>
        </p:spPr>
        <p:txBody>
          <a:bodyPr wrap="square">
            <a:spAutoFit/>
          </a:bodyPr>
          <a:lstStyle/>
          <a:p>
            <a:pPr algn="ctr"/>
            <a:r>
              <a:rPr lang="en-US" dirty="0" smtClean="0">
                <a:solidFill>
                  <a:srgbClr val="000099"/>
                </a:solidFill>
                <a:latin typeface="Times" pitchFamily="18" charset="0"/>
              </a:rPr>
              <a:t>Similarity</a:t>
            </a:r>
            <a:endParaRPr lang="en-US" dirty="0">
              <a:solidFill>
                <a:srgbClr val="000099"/>
              </a:solidFill>
              <a:latin typeface="Times" pitchFamily="18" charset="0"/>
            </a:endParaRPr>
          </a:p>
        </p:txBody>
      </p:sp>
      <p:pic>
        <p:nvPicPr>
          <p:cNvPr id="4" name="Picture 11" descr="E:\Recent Summer Program Files\some neew poster slides\Slide1.JPG"/>
          <p:cNvPicPr>
            <a:picLocks noChangeAspect="1" noChangeArrowheads="1"/>
          </p:cNvPicPr>
          <p:nvPr/>
        </p:nvPicPr>
        <p:blipFill>
          <a:blip r:embed="rId3" cstate="print"/>
          <a:srcRect/>
          <a:stretch>
            <a:fillRect/>
          </a:stretch>
        </p:blipFill>
        <p:spPr bwMode="auto">
          <a:xfrm>
            <a:off x="9067800" y="3429000"/>
            <a:ext cx="2002971" cy="1905000"/>
          </a:xfrm>
          <a:prstGeom prst="rect">
            <a:avLst/>
          </a:prstGeom>
          <a:noFill/>
        </p:spPr>
      </p:pic>
      <p:pic>
        <p:nvPicPr>
          <p:cNvPr id="5" name="Picture 12" descr="E:\Recent Summer Program Files\some neew poster slides\Slide2.JPG"/>
          <p:cNvPicPr>
            <a:picLocks noChangeAspect="1" noChangeArrowheads="1"/>
          </p:cNvPicPr>
          <p:nvPr/>
        </p:nvPicPr>
        <p:blipFill>
          <a:blip r:embed="rId4" cstate="print"/>
          <a:srcRect/>
          <a:stretch>
            <a:fillRect/>
          </a:stretch>
        </p:blipFill>
        <p:spPr bwMode="auto">
          <a:xfrm>
            <a:off x="11506200" y="3447143"/>
            <a:ext cx="1981200" cy="1886857"/>
          </a:xfrm>
          <a:prstGeom prst="rect">
            <a:avLst/>
          </a:prstGeom>
          <a:noFill/>
        </p:spPr>
      </p:pic>
      <p:sp>
        <p:nvSpPr>
          <p:cNvPr id="54" name="Text Box 409"/>
          <p:cNvSpPr txBox="1">
            <a:spLocks noChangeArrowheads="1"/>
          </p:cNvSpPr>
          <p:nvPr/>
        </p:nvSpPr>
        <p:spPr bwMode="auto">
          <a:xfrm>
            <a:off x="2209800" y="14478000"/>
            <a:ext cx="4031873" cy="584775"/>
          </a:xfrm>
          <a:prstGeom prst="rect">
            <a:avLst/>
          </a:prstGeom>
          <a:noFill/>
          <a:ln w="9525">
            <a:noFill/>
            <a:miter lim="800000"/>
            <a:headEnd/>
            <a:tailEnd/>
          </a:ln>
        </p:spPr>
        <p:txBody>
          <a:bodyPr wrap="none">
            <a:spAutoFit/>
          </a:bodyPr>
          <a:lstStyle/>
          <a:p>
            <a:r>
              <a:rPr lang="en-US" sz="3200" dirty="0" smtClean="0">
                <a:solidFill>
                  <a:srgbClr val="FF0000"/>
                </a:solidFill>
                <a:latin typeface="Helvetica" pitchFamily="34" charset="0"/>
              </a:rPr>
              <a:t>Acknowledgements</a:t>
            </a:r>
            <a:endParaRPr lang="en-US" sz="3200" dirty="0">
              <a:solidFill>
                <a:srgbClr val="FF0000"/>
              </a:solidFill>
              <a:latin typeface="Helvetica" pitchFamily="34" charset="0"/>
            </a:endParaRPr>
          </a:p>
        </p:txBody>
      </p:sp>
      <p:sp>
        <p:nvSpPr>
          <p:cNvPr id="55" name="Text Box 725"/>
          <p:cNvSpPr txBox="1">
            <a:spLocks noChangeArrowheads="1"/>
          </p:cNvSpPr>
          <p:nvPr/>
        </p:nvSpPr>
        <p:spPr bwMode="auto">
          <a:xfrm>
            <a:off x="0" y="15011400"/>
            <a:ext cx="8534400" cy="685800"/>
          </a:xfrm>
          <a:prstGeom prst="rect">
            <a:avLst/>
          </a:prstGeom>
          <a:noFill/>
          <a:ln w="9525">
            <a:noFill/>
            <a:miter lim="800000"/>
            <a:headEnd/>
            <a:tailEnd/>
          </a:ln>
          <a:effectLst/>
        </p:spPr>
        <p:txBody>
          <a:bodyPr/>
          <a:lstStyle/>
          <a:p>
            <a:pPr algn="just">
              <a:defRPr/>
            </a:pPr>
            <a:r>
              <a:rPr lang="en-US" sz="2200" b="0" dirty="0" smtClean="0"/>
              <a:t>This project was supported by an Anderson Summer Research Award from Denison University.</a:t>
            </a:r>
            <a:endParaRPr lang="en-US" sz="2200" dirty="0" smtClean="0"/>
          </a:p>
          <a:p>
            <a:pPr>
              <a:defRPr/>
            </a:pPr>
            <a:endParaRPr lang="en-US" sz="1600" dirty="0"/>
          </a:p>
          <a:p>
            <a:pPr marL="457200" indent="-457200" algn="just">
              <a:defRPr/>
            </a:pPr>
            <a:endParaRPr lang="en-US" sz="2000" b="0" dirty="0">
              <a:solidFill>
                <a:srgbClr val="000099"/>
              </a:solidFill>
            </a:endParaRPr>
          </a:p>
          <a:p>
            <a:pPr marL="457200" indent="-457200" algn="just">
              <a:defRPr/>
            </a:pPr>
            <a:endParaRPr lang="en-US" sz="2000" b="0" dirty="0">
              <a:solidFill>
                <a:srgbClr val="000099"/>
              </a:solidFill>
            </a:endParaRPr>
          </a:p>
        </p:txBody>
      </p:sp>
      <p:sp>
        <p:nvSpPr>
          <p:cNvPr id="56" name="Rectangle 55"/>
          <p:cNvSpPr/>
          <p:nvPr/>
        </p:nvSpPr>
        <p:spPr>
          <a:xfrm>
            <a:off x="16687800" y="2967335"/>
            <a:ext cx="2057400" cy="461665"/>
          </a:xfrm>
          <a:prstGeom prst="rect">
            <a:avLst/>
          </a:prstGeom>
        </p:spPr>
        <p:txBody>
          <a:bodyPr wrap="square">
            <a:spAutoFit/>
          </a:bodyPr>
          <a:lstStyle/>
          <a:p>
            <a:pPr algn="ctr"/>
            <a:r>
              <a:rPr lang="en-US" dirty="0" smtClean="0">
                <a:solidFill>
                  <a:srgbClr val="000099"/>
                </a:solidFill>
                <a:latin typeface="Times" pitchFamily="18" charset="0"/>
              </a:rPr>
              <a:t>Similarity</a:t>
            </a:r>
            <a:endParaRPr lang="en-US" dirty="0"/>
          </a:p>
        </p:txBody>
      </p:sp>
      <p:sp>
        <p:nvSpPr>
          <p:cNvPr id="57" name="Rectangle 56"/>
          <p:cNvSpPr/>
          <p:nvPr/>
        </p:nvSpPr>
        <p:spPr>
          <a:xfrm>
            <a:off x="14249400" y="2971800"/>
            <a:ext cx="1981200" cy="457200"/>
          </a:xfrm>
          <a:prstGeom prst="rect">
            <a:avLst/>
          </a:prstGeom>
        </p:spPr>
        <p:txBody>
          <a:bodyPr wrap="square">
            <a:spAutoFit/>
          </a:bodyPr>
          <a:lstStyle/>
          <a:p>
            <a:pPr algn="ctr"/>
            <a:r>
              <a:rPr lang="en-US" dirty="0" smtClean="0">
                <a:solidFill>
                  <a:srgbClr val="000099"/>
                </a:solidFill>
                <a:latin typeface="Times" pitchFamily="18" charset="0"/>
              </a:rPr>
              <a:t>Proximity</a:t>
            </a:r>
            <a:endParaRPr lang="en-US" dirty="0"/>
          </a:p>
        </p:txBody>
      </p:sp>
      <p:sp>
        <p:nvSpPr>
          <p:cNvPr id="58" name="Rectangle 57"/>
          <p:cNvSpPr/>
          <p:nvPr/>
        </p:nvSpPr>
        <p:spPr>
          <a:xfrm>
            <a:off x="8610600" y="2662535"/>
            <a:ext cx="5181600" cy="461665"/>
          </a:xfrm>
          <a:prstGeom prst="rect">
            <a:avLst/>
          </a:prstGeom>
        </p:spPr>
        <p:txBody>
          <a:bodyPr wrap="square">
            <a:spAutoFit/>
          </a:bodyPr>
          <a:lstStyle/>
          <a:p>
            <a:pPr algn="ctr"/>
            <a:r>
              <a:rPr lang="en-US" dirty="0" smtClean="0">
                <a:solidFill>
                  <a:srgbClr val="000099"/>
                </a:solidFill>
                <a:latin typeface="Times" pitchFamily="18" charset="0"/>
              </a:rPr>
              <a:t>Instructions</a:t>
            </a:r>
            <a:endParaRPr lang="en-US" dirty="0"/>
          </a:p>
        </p:txBody>
      </p:sp>
      <p:sp>
        <p:nvSpPr>
          <p:cNvPr id="62" name="TextBox 61"/>
          <p:cNvSpPr txBox="1"/>
          <p:nvPr/>
        </p:nvSpPr>
        <p:spPr>
          <a:xfrm>
            <a:off x="19507200" y="13792200"/>
            <a:ext cx="4800600" cy="1723549"/>
          </a:xfrm>
          <a:prstGeom prst="rect">
            <a:avLst/>
          </a:prstGeom>
          <a:noFill/>
        </p:spPr>
        <p:txBody>
          <a:bodyPr wrap="square" rtlCol="0">
            <a:spAutoFit/>
          </a:bodyPr>
          <a:lstStyle/>
          <a:p>
            <a:pPr lvl="0" algn="ctr"/>
            <a:r>
              <a:rPr lang="en-US" sz="1800" dirty="0" smtClean="0">
                <a:solidFill>
                  <a:srgbClr val="00B050"/>
                </a:solidFill>
                <a:cs typeface="Times New Roman" pitchFamily="18" charset="0"/>
              </a:rPr>
              <a:t>Bilateral – Proximity (Top vs. Bottom):</a:t>
            </a:r>
          </a:p>
          <a:p>
            <a:pPr lvl="0" algn="ctr"/>
            <a:r>
              <a:rPr lang="en-US" sz="1800" dirty="0" smtClean="0">
                <a:solidFill>
                  <a:srgbClr val="00B050"/>
                </a:solidFill>
                <a:cs typeface="Times New Roman" pitchFamily="18" charset="0"/>
              </a:rPr>
              <a:t> </a:t>
            </a:r>
            <a:r>
              <a:rPr lang="en-US" sz="1800" dirty="0" smtClean="0">
                <a:cs typeface="Times New Roman" pitchFamily="18" charset="0"/>
              </a:rPr>
              <a:t>t(19)=4.325, p&lt;.001, </a:t>
            </a:r>
            <a:r>
              <a:rPr lang="el-GR" sz="1800" dirty="0" smtClean="0"/>
              <a:t>η</a:t>
            </a:r>
            <a:r>
              <a:rPr lang="el-GR" sz="1800" baseline="30000" dirty="0" smtClean="0"/>
              <a:t>2</a:t>
            </a:r>
            <a:r>
              <a:rPr lang="en-US" sz="1800" dirty="0" smtClean="0">
                <a:cs typeface="Times New Roman" pitchFamily="18" charset="0"/>
              </a:rPr>
              <a:t>=.496 , power=.984</a:t>
            </a:r>
          </a:p>
          <a:p>
            <a:pPr lvl="0" algn="ctr"/>
            <a:endParaRPr lang="en-US" sz="1800" dirty="0" smtClean="0">
              <a:cs typeface="Times New Roman" pitchFamily="18" charset="0"/>
            </a:endParaRPr>
          </a:p>
          <a:p>
            <a:pPr lvl="0" algn="ctr"/>
            <a:r>
              <a:rPr lang="en-US" sz="1800" dirty="0" smtClean="0">
                <a:solidFill>
                  <a:srgbClr val="00B050"/>
                </a:solidFill>
                <a:cs typeface="Times New Roman" pitchFamily="18" charset="0"/>
              </a:rPr>
              <a:t>Bilateral – Similarity (Top vs. Bottom):</a:t>
            </a:r>
          </a:p>
          <a:p>
            <a:pPr lvl="0" algn="ctr"/>
            <a:r>
              <a:rPr lang="en-US" sz="1800" dirty="0" smtClean="0">
                <a:cs typeface="Times New Roman" pitchFamily="18" charset="0"/>
              </a:rPr>
              <a:t> t(19)=0.365, p=0.719, </a:t>
            </a:r>
            <a:r>
              <a:rPr lang="el-GR" sz="1800" dirty="0" smtClean="0"/>
              <a:t>η</a:t>
            </a:r>
            <a:r>
              <a:rPr lang="el-GR" sz="1800" baseline="30000" dirty="0" smtClean="0"/>
              <a:t>2</a:t>
            </a:r>
            <a:r>
              <a:rPr lang="en-US" sz="1800" dirty="0" smtClean="0">
                <a:cs typeface="Times New Roman" pitchFamily="18" charset="0"/>
              </a:rPr>
              <a:t>=.007 , power=.064 </a:t>
            </a:r>
            <a:r>
              <a:rPr lang="en-US" sz="1800" dirty="0" err="1" smtClean="0">
                <a:cs typeface="Times New Roman" pitchFamily="18" charset="0"/>
              </a:rPr>
              <a:t>n.s</a:t>
            </a:r>
            <a:r>
              <a:rPr lang="en-US" sz="1800" dirty="0" smtClean="0">
                <a:cs typeface="Times New Roman" pitchFamily="18" charset="0"/>
              </a:rPr>
              <a:t>.</a:t>
            </a:r>
            <a:endParaRPr lang="en-US" sz="1800" b="0" dirty="0" smtClean="0">
              <a:cs typeface="Times New Roman" pitchFamily="18" charset="0"/>
            </a:endParaRPr>
          </a:p>
          <a:p>
            <a:pPr lvl="0" algn="ctr"/>
            <a:endParaRPr lang="en-US" sz="1600" b="0" dirty="0" smtClean="0">
              <a:cs typeface="Times New Roman" pitchFamily="18" charset="0"/>
            </a:endParaRPr>
          </a:p>
        </p:txBody>
      </p:sp>
      <p:sp>
        <p:nvSpPr>
          <p:cNvPr id="64" name="Rectangle 63"/>
          <p:cNvSpPr/>
          <p:nvPr/>
        </p:nvSpPr>
        <p:spPr>
          <a:xfrm>
            <a:off x="14325600" y="13792200"/>
            <a:ext cx="4650632" cy="1723549"/>
          </a:xfrm>
          <a:prstGeom prst="rect">
            <a:avLst/>
          </a:prstGeom>
        </p:spPr>
        <p:txBody>
          <a:bodyPr wrap="none">
            <a:spAutoFit/>
          </a:bodyPr>
          <a:lstStyle/>
          <a:p>
            <a:pPr lvl="0" algn="ctr"/>
            <a:r>
              <a:rPr lang="en-US" sz="1800" dirty="0" smtClean="0">
                <a:solidFill>
                  <a:srgbClr val="FF0000"/>
                </a:solidFill>
                <a:cs typeface="Times New Roman" pitchFamily="18" charset="0"/>
              </a:rPr>
              <a:t>Unilateral – Proximity (Left vs. Right):</a:t>
            </a:r>
          </a:p>
          <a:p>
            <a:pPr lvl="0" algn="ctr"/>
            <a:r>
              <a:rPr lang="en-US" sz="1800" dirty="0" smtClean="0">
                <a:solidFill>
                  <a:srgbClr val="FF0000"/>
                </a:solidFill>
                <a:cs typeface="Times New Roman" pitchFamily="18" charset="0"/>
              </a:rPr>
              <a:t> </a:t>
            </a:r>
            <a:r>
              <a:rPr lang="en-US" sz="1800" dirty="0" smtClean="0">
                <a:cs typeface="Times New Roman" pitchFamily="18" charset="0"/>
              </a:rPr>
              <a:t>t(19)=0.587, p=.564, </a:t>
            </a:r>
            <a:r>
              <a:rPr lang="el-GR" sz="1800" dirty="0" smtClean="0"/>
              <a:t>η</a:t>
            </a:r>
            <a:r>
              <a:rPr lang="el-GR" sz="1800" baseline="30000" dirty="0" smtClean="0"/>
              <a:t>2</a:t>
            </a:r>
            <a:r>
              <a:rPr lang="en-US" sz="1800" dirty="0" smtClean="0">
                <a:cs typeface="Times New Roman" pitchFamily="18" charset="0"/>
              </a:rPr>
              <a:t>=.018, power=.086 </a:t>
            </a:r>
            <a:r>
              <a:rPr lang="en-US" sz="1800" dirty="0" err="1" smtClean="0">
                <a:cs typeface="Times New Roman" pitchFamily="18" charset="0"/>
              </a:rPr>
              <a:t>n.s</a:t>
            </a:r>
            <a:r>
              <a:rPr lang="en-US" sz="1800" dirty="0" smtClean="0">
                <a:cs typeface="Times New Roman" pitchFamily="18" charset="0"/>
              </a:rPr>
              <a:t>.</a:t>
            </a:r>
          </a:p>
          <a:p>
            <a:pPr lvl="0" algn="ctr"/>
            <a:endParaRPr lang="en-US" sz="1800" dirty="0" smtClean="0">
              <a:solidFill>
                <a:srgbClr val="FF0000"/>
              </a:solidFill>
              <a:cs typeface="Times New Roman" pitchFamily="18" charset="0"/>
            </a:endParaRPr>
          </a:p>
          <a:p>
            <a:pPr lvl="0" algn="ctr"/>
            <a:r>
              <a:rPr lang="en-US" sz="1800" dirty="0" smtClean="0">
                <a:solidFill>
                  <a:srgbClr val="FF0000"/>
                </a:solidFill>
                <a:cs typeface="Times New Roman" pitchFamily="18" charset="0"/>
              </a:rPr>
              <a:t>Unilateral – Similarity (Left vs. Right):</a:t>
            </a:r>
          </a:p>
          <a:p>
            <a:pPr lvl="0" algn="ctr"/>
            <a:r>
              <a:rPr lang="en-US" sz="1800" dirty="0" smtClean="0">
                <a:cs typeface="Times New Roman" pitchFamily="18" charset="0"/>
              </a:rPr>
              <a:t> t(19)=3.021, p=.007, </a:t>
            </a:r>
            <a:r>
              <a:rPr lang="el-GR" sz="1800" dirty="0" smtClean="0"/>
              <a:t>η</a:t>
            </a:r>
            <a:r>
              <a:rPr lang="el-GR" sz="1800" baseline="30000" dirty="0" smtClean="0"/>
              <a:t>2</a:t>
            </a:r>
            <a:r>
              <a:rPr lang="en-US" sz="1800" dirty="0" smtClean="0">
                <a:cs typeface="Times New Roman" pitchFamily="18" charset="0"/>
              </a:rPr>
              <a:t>=.324, power=.817</a:t>
            </a:r>
            <a:endParaRPr lang="en-US" sz="1800" b="0" dirty="0" smtClean="0">
              <a:cs typeface="Times New Roman" pitchFamily="18" charset="0"/>
            </a:endParaRPr>
          </a:p>
          <a:p>
            <a:pPr lvl="0" algn="ctr"/>
            <a:endParaRPr lang="en-US" sz="1600" b="0" dirty="0" smtClean="0">
              <a:solidFill>
                <a:srgbClr val="FF0000"/>
              </a:solidFill>
              <a:cs typeface="Times New Roman" pitchFamily="18" charset="0"/>
            </a:endParaRPr>
          </a:p>
        </p:txBody>
      </p:sp>
      <p:sp>
        <p:nvSpPr>
          <p:cNvPr id="65" name="Text Box 1531"/>
          <p:cNvSpPr txBox="1">
            <a:spLocks noChangeArrowheads="1"/>
          </p:cNvSpPr>
          <p:nvPr/>
        </p:nvSpPr>
        <p:spPr bwMode="auto">
          <a:xfrm>
            <a:off x="8686800" y="5410200"/>
            <a:ext cx="7924800" cy="3046988"/>
          </a:xfrm>
          <a:prstGeom prst="rect">
            <a:avLst/>
          </a:prstGeom>
          <a:noFill/>
          <a:ln w="9525">
            <a:noFill/>
            <a:miter lim="800000"/>
            <a:headEnd/>
            <a:tailEnd/>
          </a:ln>
        </p:spPr>
        <p:txBody>
          <a:bodyPr wrap="square">
            <a:spAutoFit/>
          </a:bodyPr>
          <a:lstStyle/>
          <a:p>
            <a:pPr>
              <a:buFontTx/>
              <a:buChar char="•"/>
            </a:pPr>
            <a:r>
              <a:rPr lang="en-US" b="0" dirty="0" smtClean="0">
                <a:solidFill>
                  <a:srgbClr val="000099"/>
                </a:solidFill>
              </a:rPr>
              <a:t>Participants responded to 480 trials</a:t>
            </a:r>
          </a:p>
          <a:p>
            <a:pPr>
              <a:buFontTx/>
              <a:buChar char="•"/>
            </a:pPr>
            <a:r>
              <a:rPr lang="en-US" b="0" dirty="0" smtClean="0">
                <a:solidFill>
                  <a:srgbClr val="000099"/>
                </a:solidFill>
              </a:rPr>
              <a:t>Stimuli flashed for 200ms</a:t>
            </a:r>
          </a:p>
          <a:p>
            <a:pPr>
              <a:buFontTx/>
              <a:buChar char="•"/>
            </a:pPr>
            <a:r>
              <a:rPr lang="en-US" b="0" dirty="0" smtClean="0">
                <a:solidFill>
                  <a:srgbClr val="000099"/>
                </a:solidFill>
              </a:rPr>
              <a:t>After each slide, participants were prompted for the center letter and to respond whether the dots were the same or different in number according to which grouping variable and which two quadrants they were instructed to attend</a:t>
            </a:r>
          </a:p>
          <a:p>
            <a:pPr>
              <a:buFontTx/>
              <a:buChar char="•"/>
            </a:pPr>
            <a:r>
              <a:rPr lang="en-US" b="0" dirty="0" smtClean="0">
                <a:solidFill>
                  <a:srgbClr val="000099"/>
                </a:solidFill>
              </a:rPr>
              <a:t>After each response, participants were notified whether their response was correct or incorrect</a:t>
            </a:r>
          </a:p>
        </p:txBody>
      </p:sp>
      <p:sp>
        <p:nvSpPr>
          <p:cNvPr id="46" name="TextBox 45"/>
          <p:cNvSpPr txBox="1"/>
          <p:nvPr/>
        </p:nvSpPr>
        <p:spPr>
          <a:xfrm>
            <a:off x="24460200" y="10972800"/>
            <a:ext cx="8305800" cy="5078313"/>
          </a:xfrm>
          <a:prstGeom prst="rect">
            <a:avLst/>
          </a:prstGeom>
          <a:noFill/>
        </p:spPr>
        <p:txBody>
          <a:bodyPr wrap="square" rtlCol="0">
            <a:spAutoFit/>
          </a:bodyPr>
          <a:lstStyle/>
          <a:p>
            <a:pPr>
              <a:defRPr/>
            </a:pPr>
            <a:r>
              <a:rPr lang="en-US" sz="1800" b="0" dirty="0" smtClean="0"/>
              <a:t>Alvarez, G. &amp; Cavanagh, P., (2005). Independent resources for attentional tracking in 	the left and right visual </a:t>
            </a:r>
            <a:r>
              <a:rPr lang="en-US" sz="1800" b="0" dirty="0" err="1" smtClean="0"/>
              <a:t>hemifields</a:t>
            </a:r>
            <a:r>
              <a:rPr lang="en-US" sz="1800" b="0" dirty="0" smtClean="0"/>
              <a:t>. </a:t>
            </a:r>
            <a:r>
              <a:rPr lang="en-US" sz="1800" b="0" i="1" dirty="0" smtClean="0"/>
              <a:t>Psychological Science</a:t>
            </a:r>
            <a:r>
              <a:rPr lang="en-US" sz="1800" b="0" dirty="0" smtClean="0"/>
              <a:t>, 16(8), 637-643.</a:t>
            </a:r>
          </a:p>
          <a:p>
            <a:r>
              <a:rPr lang="en-US" sz="1800" b="0" dirty="0" smtClean="0"/>
              <a:t>Butcher, S. J., &amp; Cavanagh, P. (2005). Within-field advantage for detecting matched 	motion paths. Vision Sciences Society, 267 (abstract).</a:t>
            </a:r>
          </a:p>
          <a:p>
            <a:r>
              <a:rPr lang="en-US" sz="1800" b="0" dirty="0" err="1" smtClean="0"/>
              <a:t>Delvenne</a:t>
            </a:r>
            <a:r>
              <a:rPr lang="en-US" sz="1800" b="0" dirty="0" smtClean="0"/>
              <a:t>, J.F., </a:t>
            </a:r>
            <a:r>
              <a:rPr lang="en-US" sz="1800" b="0" dirty="0" err="1" smtClean="0"/>
              <a:t>Castronovo</a:t>
            </a:r>
            <a:r>
              <a:rPr lang="en-US" sz="1800" b="0" dirty="0" smtClean="0"/>
              <a:t>, J., </a:t>
            </a:r>
            <a:r>
              <a:rPr lang="en-US" sz="1800" b="0" dirty="0" err="1" smtClean="0"/>
              <a:t>Demeyere</a:t>
            </a:r>
            <a:r>
              <a:rPr lang="en-US" sz="1800" b="0" dirty="0" smtClean="0"/>
              <a:t>, N., &amp; Humphreys, G. (2009). Enumerating 	visual items within and across </a:t>
            </a:r>
            <a:r>
              <a:rPr lang="en-US" sz="1800" b="0" dirty="0" err="1" smtClean="0"/>
              <a:t>hemifields</a:t>
            </a:r>
            <a:r>
              <a:rPr lang="en-US" sz="1800" b="0" dirty="0" smtClean="0"/>
              <a:t>. </a:t>
            </a:r>
            <a:r>
              <a:rPr lang="en-US" sz="1800" b="0" i="1" dirty="0" smtClean="0"/>
              <a:t>Vision Sciences 	Society, 63.406,</a:t>
            </a:r>
            <a:r>
              <a:rPr lang="en-US" sz="1800" b="0" dirty="0" smtClean="0"/>
              <a:t> 	(abstract).</a:t>
            </a:r>
          </a:p>
          <a:p>
            <a:r>
              <a:rPr lang="en-US" sz="1800" b="0" dirty="0" smtClean="0"/>
              <a:t>Kelly, J.G., &amp; Matthews, N. (2009). Bilateral </a:t>
            </a:r>
            <a:r>
              <a:rPr lang="en-US" sz="1800" b="0" dirty="0" err="1" smtClean="0"/>
              <a:t>Attentional</a:t>
            </a:r>
            <a:r>
              <a:rPr lang="en-US" sz="1800" b="0" dirty="0" smtClean="0"/>
              <a:t> Advantage in Gabor Detection. 	</a:t>
            </a:r>
            <a:r>
              <a:rPr lang="en-US" sz="1800" b="0" i="1" dirty="0" smtClean="0"/>
              <a:t>Vision Sciences Society Abstracts, 2009, Poster # 63.405,  Abstract # 1095</a:t>
            </a:r>
            <a:endParaRPr lang="en-US" sz="1800" b="0" i="1" dirty="0" smtClean="0">
              <a:solidFill>
                <a:srgbClr val="FF0000"/>
              </a:solidFill>
            </a:endParaRPr>
          </a:p>
          <a:p>
            <a:r>
              <a:rPr lang="en-US" sz="1800" b="0" dirty="0" smtClean="0"/>
              <a:t>Pillow, J., &amp; Rubin, N., (2002). Perceptual Completion across the Vertical Meridian 	and the Role of Early Visual Cortex. </a:t>
            </a:r>
            <a:r>
              <a:rPr lang="en-US" sz="1800" b="0" i="1" dirty="0" smtClean="0"/>
              <a:t>Neuron</a:t>
            </a:r>
            <a:r>
              <a:rPr lang="en-US" sz="1800" b="0" dirty="0" smtClean="0"/>
              <a:t>, 33, 805-813. </a:t>
            </a:r>
          </a:p>
          <a:p>
            <a:r>
              <a:rPr lang="en-US" sz="1800" b="0" dirty="0" smtClean="0"/>
              <a:t>Reardon, K. M., Kelly, J. G., &amp; Matthews, N. (2009). Bilateral attentional advantage on 	elementary visual tasks. </a:t>
            </a:r>
            <a:r>
              <a:rPr lang="en-US" sz="1800" b="0" i="1" dirty="0" smtClean="0"/>
              <a:t>Vision Research, </a:t>
            </a:r>
            <a:r>
              <a:rPr lang="en-US" sz="1800" b="0" dirty="0" smtClean="0"/>
              <a:t>49 (7), 691-701</a:t>
            </a:r>
          </a:p>
          <a:p>
            <a:r>
              <a:rPr lang="en-US" sz="1800" b="0" dirty="0" smtClean="0"/>
              <a:t>Van Essen, D.C., Newsome, W.T., &amp; Maunsell, J.H. (1984). The visual field 	representation in striate cortex of the macaque monkey: asymmetries, 	anisotropies, and individual variability. </a:t>
            </a:r>
            <a:r>
              <a:rPr lang="en-US" sz="1800" b="0" i="1" dirty="0" smtClean="0"/>
              <a:t>Vision Research, </a:t>
            </a:r>
            <a:r>
              <a:rPr lang="en-US" sz="1800" b="0" dirty="0" smtClean="0"/>
              <a:t>24 (5), 429-448 	(abstract).</a:t>
            </a:r>
            <a:endParaRPr lang="en-US" sz="1800" dirty="0" smtClean="0">
              <a:solidFill>
                <a:srgbClr val="FF0000"/>
              </a:solidFill>
            </a:endParaRPr>
          </a:p>
          <a:p>
            <a:endParaRPr lang="en-US" sz="1800" b="0" i="1" dirty="0" smtClean="0">
              <a:cs typeface="Times New Roman" pitchFamily="18" charset="0"/>
            </a:endParaRPr>
          </a:p>
        </p:txBody>
      </p:sp>
      <p:graphicFrame>
        <p:nvGraphicFramePr>
          <p:cNvPr id="47" name="Chart 46"/>
          <p:cNvGraphicFramePr/>
          <p:nvPr/>
        </p:nvGraphicFramePr>
        <p:xfrm>
          <a:off x="13868400" y="9753600"/>
          <a:ext cx="5105400" cy="4038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8" name="Chart 47"/>
          <p:cNvGraphicFramePr/>
          <p:nvPr/>
        </p:nvGraphicFramePr>
        <p:xfrm>
          <a:off x="19126200" y="9753600"/>
          <a:ext cx="5029200" cy="4038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9" name="Chart 48"/>
          <p:cNvGraphicFramePr/>
          <p:nvPr/>
        </p:nvGraphicFramePr>
        <p:xfrm>
          <a:off x="8686800" y="9753600"/>
          <a:ext cx="5181600" cy="4038600"/>
        </p:xfrm>
        <a:graphic>
          <a:graphicData uri="http://schemas.openxmlformats.org/drawingml/2006/chart">
            <c:chart xmlns:c="http://schemas.openxmlformats.org/drawingml/2006/chart" xmlns:r="http://schemas.openxmlformats.org/officeDocument/2006/relationships" r:id="rId7"/>
          </a:graphicData>
        </a:graphic>
      </p:graphicFrame>
      <p:pic>
        <p:nvPicPr>
          <p:cNvPr id="1026" name="Picture 2" descr="S:\MATTHEWSN\MATTHEWSLAB-01\Work Area\Poster\Visual Hemifields and Perceptual Grouping Poster.jpg"/>
          <p:cNvPicPr>
            <a:picLocks noChangeAspect="1" noChangeArrowheads="1"/>
          </p:cNvPicPr>
          <p:nvPr/>
        </p:nvPicPr>
        <p:blipFill>
          <a:blip r:embed="rId8" cstate="print"/>
          <a:srcRect l="43156" t="27516" r="43987" b="48432"/>
          <a:stretch>
            <a:fillRect/>
          </a:stretch>
        </p:blipFill>
        <p:spPr bwMode="auto">
          <a:xfrm>
            <a:off x="16687800" y="3409576"/>
            <a:ext cx="2057400" cy="1924424"/>
          </a:xfrm>
          <a:prstGeom prst="rect">
            <a:avLst/>
          </a:prstGeom>
          <a:noFill/>
        </p:spPr>
      </p:pic>
      <p:pic>
        <p:nvPicPr>
          <p:cNvPr id="76" name="Picture 3" descr="S:\MATTHEWSN\MATTHEWSLAB-01\Work Area\Poster\Visual Hemifields and Perceptual Grouping Poster1.jpg"/>
          <p:cNvPicPr>
            <a:picLocks noChangeAspect="1" noChangeArrowheads="1"/>
          </p:cNvPicPr>
          <p:nvPr/>
        </p:nvPicPr>
        <p:blipFill>
          <a:blip r:embed="rId9" cstate="print"/>
          <a:srcRect l="50719" t="19869" r="36209" b="56079"/>
          <a:stretch>
            <a:fillRect/>
          </a:stretch>
        </p:blipFill>
        <p:spPr bwMode="auto">
          <a:xfrm>
            <a:off x="14249400" y="3429000"/>
            <a:ext cx="1981199" cy="1905000"/>
          </a:xfrm>
          <a:prstGeom prst="rect">
            <a:avLst/>
          </a:prstGeom>
          <a:noFill/>
        </p:spPr>
      </p:pic>
      <p:sp>
        <p:nvSpPr>
          <p:cNvPr id="52" name="Rectangle 51"/>
          <p:cNvSpPr/>
          <p:nvPr/>
        </p:nvSpPr>
        <p:spPr>
          <a:xfrm>
            <a:off x="11811000" y="15621000"/>
            <a:ext cx="9195722" cy="584775"/>
          </a:xfrm>
          <a:prstGeom prst="rect">
            <a:avLst/>
          </a:prstGeom>
        </p:spPr>
        <p:txBody>
          <a:bodyPr wrap="none">
            <a:spAutoFit/>
          </a:bodyPr>
          <a:lstStyle/>
          <a:p>
            <a:r>
              <a:rPr lang="en-US" sz="3200" dirty="0" smtClean="0"/>
              <a:t>http://denison.edu/~matthewsn/groupingmglur2010</a:t>
            </a:r>
            <a:endParaRPr lang="en-US" sz="3200" dirty="0"/>
          </a:p>
        </p:txBody>
      </p:sp>
    </p:spTree>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6889</TotalTime>
  <Words>359</Words>
  <Application>Microsoft Office PowerPoint</Application>
  <PresentationFormat>Custom</PresentationFormat>
  <Paragraphs>81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Slide 1</vt:lpstr>
    </vt:vector>
  </TitlesOfParts>
  <Company>Denison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Nestor Matthews</dc:creator>
  <cp:lastModifiedBy>DenisonNT</cp:lastModifiedBy>
  <cp:revision>514</cp:revision>
  <dcterms:created xsi:type="dcterms:W3CDTF">2003-03-12T19:36:48Z</dcterms:created>
  <dcterms:modified xsi:type="dcterms:W3CDTF">2010-11-27T18:00:23Z</dcterms:modified>
</cp:coreProperties>
</file>