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32918400" cy="16459200"/>
  <p:notesSz cx="32461200" cy="5120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1pPr>
    <a:lvl2pPr marL="4572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0"/>
      </a:spcBef>
      <a:spcAft>
        <a:spcPct val="0"/>
      </a:spcAft>
      <a:defRPr sz="2400" b="1" kern="1200">
        <a:solidFill>
          <a:schemeClr val="tx1"/>
        </a:solidFill>
        <a:latin typeface="Times New Roman" pitchFamily="-111" charset="0"/>
        <a:ea typeface="ＭＳ Ｐゴシック" pitchFamily="-111" charset="-128"/>
        <a:cs typeface="+mn-cs"/>
      </a:defRPr>
    </a:lvl5pPr>
    <a:lvl6pPr marL="2286000" algn="l" defTabSz="914400" rtl="0" eaLnBrk="1" latinLnBrk="0" hangingPunct="1">
      <a:defRPr sz="2400" b="1" kern="1200">
        <a:solidFill>
          <a:schemeClr val="tx1"/>
        </a:solidFill>
        <a:latin typeface="Times New Roman" pitchFamily="-111" charset="0"/>
        <a:ea typeface="ＭＳ Ｐゴシック" pitchFamily="-111" charset="-128"/>
        <a:cs typeface="+mn-cs"/>
      </a:defRPr>
    </a:lvl6pPr>
    <a:lvl7pPr marL="2743200" algn="l" defTabSz="914400" rtl="0" eaLnBrk="1" latinLnBrk="0" hangingPunct="1">
      <a:defRPr sz="2400" b="1" kern="1200">
        <a:solidFill>
          <a:schemeClr val="tx1"/>
        </a:solidFill>
        <a:latin typeface="Times New Roman" pitchFamily="-111" charset="0"/>
        <a:ea typeface="ＭＳ Ｐゴシック" pitchFamily="-111" charset="-128"/>
        <a:cs typeface="+mn-cs"/>
      </a:defRPr>
    </a:lvl7pPr>
    <a:lvl8pPr marL="3200400" algn="l" defTabSz="914400" rtl="0" eaLnBrk="1" latinLnBrk="0" hangingPunct="1">
      <a:defRPr sz="2400" b="1" kern="1200">
        <a:solidFill>
          <a:schemeClr val="tx1"/>
        </a:solidFill>
        <a:latin typeface="Times New Roman" pitchFamily="-111" charset="0"/>
        <a:ea typeface="ＭＳ Ｐゴシック" pitchFamily="-111" charset="-128"/>
        <a:cs typeface="+mn-cs"/>
      </a:defRPr>
    </a:lvl8pPr>
    <a:lvl9pPr marL="3657600" algn="l" defTabSz="914400" rtl="0" eaLnBrk="1" latinLnBrk="0" hangingPunct="1">
      <a:defRPr sz="2400" b="1" kern="1200">
        <a:solidFill>
          <a:schemeClr val="tx1"/>
        </a:solidFill>
        <a:latin typeface="Times New Roman" pitchFamily="-111"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FF"/>
    <a:srgbClr val="0000FF"/>
    <a:srgbClr val="CBF5FD"/>
    <a:srgbClr val="DDEFEB"/>
    <a:srgbClr val="CCFFFF"/>
    <a:srgbClr val="E7F4F5"/>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4320" autoAdjust="0"/>
  </p:normalViewPr>
  <p:slideViewPr>
    <p:cSldViewPr>
      <p:cViewPr varScale="1">
        <p:scale>
          <a:sx n="44" d="100"/>
          <a:sy n="44" d="100"/>
        </p:scale>
        <p:origin x="-252" y="-120"/>
      </p:cViewPr>
      <p:guideLst>
        <p:guide orient="horz" pos="5184"/>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3268663"/>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18386425" y="0"/>
            <a:ext cx="14066838" cy="3268663"/>
          </a:xfrm>
          <a:prstGeom prst="rect">
            <a:avLst/>
          </a:prstGeom>
        </p:spPr>
        <p:txBody>
          <a:bodyPr vert="horz" lIns="91440" tIns="45720" rIns="91440" bIns="45720" rtlCol="0"/>
          <a:lstStyle>
            <a:lvl1pPr algn="r">
              <a:defRPr sz="1200"/>
            </a:lvl1pPr>
          </a:lstStyle>
          <a:p>
            <a:pPr>
              <a:defRPr/>
            </a:pPr>
            <a:fld id="{319D2FC3-F0A0-419C-99E4-9429E6020A83}" type="datetimeFigureOut">
              <a:rPr lang="en-US"/>
              <a:pPr>
                <a:defRPr/>
              </a:pPr>
              <a:t>8/1/2011</a:t>
            </a:fld>
            <a:endParaRPr lang="en-US" dirty="0"/>
          </a:p>
        </p:txBody>
      </p:sp>
      <p:sp>
        <p:nvSpPr>
          <p:cNvPr id="4" name="Footer Placeholder 3"/>
          <p:cNvSpPr>
            <a:spLocks noGrp="1"/>
          </p:cNvSpPr>
          <p:nvPr>
            <p:ph type="ftr" sz="quarter" idx="2"/>
          </p:nvPr>
        </p:nvSpPr>
        <p:spPr>
          <a:xfrm>
            <a:off x="0" y="62099825"/>
            <a:ext cx="14066838" cy="3268663"/>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18386425" y="62099825"/>
            <a:ext cx="14066838" cy="3268663"/>
          </a:xfrm>
          <a:prstGeom prst="rect">
            <a:avLst/>
          </a:prstGeom>
        </p:spPr>
        <p:txBody>
          <a:bodyPr vert="horz" lIns="91440" tIns="45720" rIns="91440" bIns="45720" rtlCol="0" anchor="b"/>
          <a:lstStyle>
            <a:lvl1pPr algn="r">
              <a:defRPr sz="1200"/>
            </a:lvl1pPr>
          </a:lstStyle>
          <a:p>
            <a:pPr>
              <a:defRPr/>
            </a:pPr>
            <a:fld id="{E14412EC-F137-439D-93A6-12AC48EA7B6B}" type="slidenum">
              <a:rPr lang="en-US"/>
              <a:pPr>
                <a:defRPr/>
              </a:pPr>
              <a:t>‹#›</a:t>
            </a:fld>
            <a:endParaRPr lang="en-US" dirty="0"/>
          </a:p>
        </p:txBody>
      </p:sp>
    </p:spTree>
    <p:extLst>
      <p:ext uri="{BB962C8B-B14F-4D97-AF65-F5344CB8AC3E}">
        <p14:creationId xmlns:p14="http://schemas.microsoft.com/office/powerpoint/2010/main" val="37500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838" cy="25606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18386425" y="0"/>
            <a:ext cx="14066838" cy="2560638"/>
          </a:xfrm>
          <a:prstGeom prst="rect">
            <a:avLst/>
          </a:prstGeom>
        </p:spPr>
        <p:txBody>
          <a:bodyPr vert="horz" lIns="91440" tIns="45720" rIns="91440" bIns="45720" rtlCol="0"/>
          <a:lstStyle>
            <a:lvl1pPr algn="r">
              <a:defRPr sz="1200"/>
            </a:lvl1pPr>
          </a:lstStyle>
          <a:p>
            <a:pPr>
              <a:defRPr/>
            </a:pPr>
            <a:fld id="{9909EAEC-A523-4F17-A3AE-FC60F46B8C30}" type="datetimeFigureOut">
              <a:rPr lang="en-US"/>
              <a:pPr>
                <a:defRPr/>
              </a:pPr>
              <a:t>8/1/2011</a:t>
            </a:fld>
            <a:endParaRPr lang="en-US" dirty="0"/>
          </a:p>
        </p:txBody>
      </p:sp>
      <p:sp>
        <p:nvSpPr>
          <p:cNvPr id="4" name="Slide Image Placeholder 3"/>
          <p:cNvSpPr>
            <a:spLocks noGrp="1" noRot="1" noChangeAspect="1"/>
          </p:cNvSpPr>
          <p:nvPr>
            <p:ph type="sldImg" idx="2"/>
          </p:nvPr>
        </p:nvSpPr>
        <p:spPr>
          <a:xfrm>
            <a:off x="-2971800" y="3840163"/>
            <a:ext cx="38404800" cy="192024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3246438" y="24323675"/>
            <a:ext cx="25968325" cy="230425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48637825"/>
            <a:ext cx="14066838" cy="255905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18386425" y="48637825"/>
            <a:ext cx="14066838" cy="2559050"/>
          </a:xfrm>
          <a:prstGeom prst="rect">
            <a:avLst/>
          </a:prstGeom>
        </p:spPr>
        <p:txBody>
          <a:bodyPr vert="horz" lIns="91440" tIns="45720" rIns="91440" bIns="45720" rtlCol="0" anchor="b"/>
          <a:lstStyle>
            <a:lvl1pPr algn="r">
              <a:defRPr sz="1200"/>
            </a:lvl1pPr>
          </a:lstStyle>
          <a:p>
            <a:pPr>
              <a:defRPr/>
            </a:pPr>
            <a:fld id="{F0266A29-77F3-40DD-96B5-9486F113E884}" type="slidenum">
              <a:rPr lang="en-US"/>
              <a:pPr>
                <a:defRPr/>
              </a:pPr>
              <a:t>‹#›</a:t>
            </a:fld>
            <a:endParaRPr lang="en-US" dirty="0"/>
          </a:p>
        </p:txBody>
      </p:sp>
    </p:spTree>
    <p:extLst>
      <p:ext uri="{BB962C8B-B14F-4D97-AF65-F5344CB8AC3E}">
        <p14:creationId xmlns:p14="http://schemas.microsoft.com/office/powerpoint/2010/main" val="53782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fld id="{8507B004-DE69-41F5-8C9C-1B065C0D852B}" type="slidenum">
              <a:rPr lang="en-US" sz="1200" smtClean="0"/>
              <a:pPr/>
              <a:t>1</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563" y="5113338"/>
            <a:ext cx="27981275" cy="35274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125" y="9326563"/>
            <a:ext cx="23044150" cy="4206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B438B2-00AF-49B7-A218-D35D524D7612}" type="slidenum">
              <a:rPr lang="en-US"/>
              <a:pPr>
                <a:defRPr/>
              </a:pPr>
              <a:t>‹#›</a:t>
            </a:fld>
            <a:endParaRPr lang="en-US" dirty="0"/>
          </a:p>
        </p:txBody>
      </p:sp>
    </p:spTree>
    <p:extLst>
      <p:ext uri="{BB962C8B-B14F-4D97-AF65-F5344CB8AC3E}">
        <p14:creationId xmlns:p14="http://schemas.microsoft.com/office/powerpoint/2010/main" val="178720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A5CFB52-81DB-4335-B4D2-629F99577A88}" type="slidenum">
              <a:rPr lang="en-US"/>
              <a:pPr>
                <a:defRPr/>
              </a:pPr>
              <a:t>‹#›</a:t>
            </a:fld>
            <a:endParaRPr lang="en-US" dirty="0"/>
          </a:p>
        </p:txBody>
      </p:sp>
    </p:spTree>
    <p:extLst>
      <p:ext uri="{BB962C8B-B14F-4D97-AF65-F5344CB8AC3E}">
        <p14:creationId xmlns:p14="http://schemas.microsoft.com/office/powerpoint/2010/main" val="258102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5313" y="1463675"/>
            <a:ext cx="6994525" cy="13166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8563" y="1463675"/>
            <a:ext cx="20834350" cy="1316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93F038-7078-4AA6-8A17-14AE90C1E990}" type="slidenum">
              <a:rPr lang="en-US"/>
              <a:pPr>
                <a:defRPr/>
              </a:pPr>
              <a:t>‹#›</a:t>
            </a:fld>
            <a:endParaRPr lang="en-US" dirty="0"/>
          </a:p>
        </p:txBody>
      </p:sp>
    </p:spTree>
    <p:extLst>
      <p:ext uri="{BB962C8B-B14F-4D97-AF65-F5344CB8AC3E}">
        <p14:creationId xmlns:p14="http://schemas.microsoft.com/office/powerpoint/2010/main" val="34363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49B7AC-3DD4-48FB-BBD6-5E107F616409}" type="slidenum">
              <a:rPr lang="en-US"/>
              <a:pPr>
                <a:defRPr/>
              </a:pPr>
              <a:t>‹#›</a:t>
            </a:fld>
            <a:endParaRPr lang="en-US" dirty="0"/>
          </a:p>
        </p:txBody>
      </p:sp>
    </p:spTree>
    <p:extLst>
      <p:ext uri="{BB962C8B-B14F-4D97-AF65-F5344CB8AC3E}">
        <p14:creationId xmlns:p14="http://schemas.microsoft.com/office/powerpoint/2010/main" val="29120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10575925"/>
            <a:ext cx="27981275" cy="3270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5" y="6975475"/>
            <a:ext cx="27981275" cy="36004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91D678B-AD55-4B25-ACB8-C1ED37F21C66}" type="slidenum">
              <a:rPr lang="en-US"/>
              <a:pPr>
                <a:defRPr/>
              </a:pPr>
              <a:t>‹#›</a:t>
            </a:fld>
            <a:endParaRPr lang="en-US" dirty="0"/>
          </a:p>
        </p:txBody>
      </p:sp>
    </p:spTree>
    <p:extLst>
      <p:ext uri="{BB962C8B-B14F-4D97-AF65-F5344CB8AC3E}">
        <p14:creationId xmlns:p14="http://schemas.microsoft.com/office/powerpoint/2010/main" val="204459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8563" y="4754563"/>
            <a:ext cx="13914437" cy="9875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35400" y="4754563"/>
            <a:ext cx="13914438" cy="9875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87A83B-12A6-426B-8EF3-9A0150068680}" type="slidenum">
              <a:rPr lang="en-US"/>
              <a:pPr>
                <a:defRPr/>
              </a:pPr>
              <a:t>‹#›</a:t>
            </a:fld>
            <a:endParaRPr lang="en-US" dirty="0"/>
          </a:p>
        </p:txBody>
      </p:sp>
    </p:spTree>
    <p:extLst>
      <p:ext uri="{BB962C8B-B14F-4D97-AF65-F5344CB8AC3E}">
        <p14:creationId xmlns:p14="http://schemas.microsoft.com/office/powerpoint/2010/main" val="9959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238" y="658813"/>
            <a:ext cx="29625925" cy="2743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238" y="3684588"/>
            <a:ext cx="14544675"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238" y="5219700"/>
            <a:ext cx="14544675"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725" y="3684588"/>
            <a:ext cx="14549438"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725" y="5219700"/>
            <a:ext cx="14549438"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53A9948-CB09-49F8-BC6B-05AA15C64E39}" type="slidenum">
              <a:rPr lang="en-US"/>
              <a:pPr>
                <a:defRPr/>
              </a:pPr>
              <a:t>‹#›</a:t>
            </a:fld>
            <a:endParaRPr lang="en-US" dirty="0"/>
          </a:p>
        </p:txBody>
      </p:sp>
    </p:spTree>
    <p:extLst>
      <p:ext uri="{BB962C8B-B14F-4D97-AF65-F5344CB8AC3E}">
        <p14:creationId xmlns:p14="http://schemas.microsoft.com/office/powerpoint/2010/main" val="362271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D6A0C0-51AE-4F1E-A5F5-B818A2F57273}" type="slidenum">
              <a:rPr lang="en-US"/>
              <a:pPr>
                <a:defRPr/>
              </a:pPr>
              <a:t>‹#›</a:t>
            </a:fld>
            <a:endParaRPr lang="en-US" dirty="0"/>
          </a:p>
        </p:txBody>
      </p:sp>
    </p:spTree>
    <p:extLst>
      <p:ext uri="{BB962C8B-B14F-4D97-AF65-F5344CB8AC3E}">
        <p14:creationId xmlns:p14="http://schemas.microsoft.com/office/powerpoint/2010/main" val="364163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1B925E9-1ACA-4939-A9BA-2D3C72770450}" type="slidenum">
              <a:rPr lang="en-US"/>
              <a:pPr>
                <a:defRPr/>
              </a:pPr>
              <a:t>‹#›</a:t>
            </a:fld>
            <a:endParaRPr lang="en-US" dirty="0"/>
          </a:p>
        </p:txBody>
      </p:sp>
    </p:spTree>
    <p:extLst>
      <p:ext uri="{BB962C8B-B14F-4D97-AF65-F5344CB8AC3E}">
        <p14:creationId xmlns:p14="http://schemas.microsoft.com/office/powerpoint/2010/main" val="313334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238" y="655638"/>
            <a:ext cx="10829925" cy="27892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863" y="655638"/>
            <a:ext cx="18402300" cy="14047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238" y="3444875"/>
            <a:ext cx="10829925" cy="11258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9963BC2-A280-429C-BCA0-CB57E1BE6EF8}" type="slidenum">
              <a:rPr lang="en-US"/>
              <a:pPr>
                <a:defRPr/>
              </a:pPr>
              <a:t>‹#›</a:t>
            </a:fld>
            <a:endParaRPr lang="en-US" dirty="0"/>
          </a:p>
        </p:txBody>
      </p:sp>
    </p:spTree>
    <p:extLst>
      <p:ext uri="{BB962C8B-B14F-4D97-AF65-F5344CB8AC3E}">
        <p14:creationId xmlns:p14="http://schemas.microsoft.com/office/powerpoint/2010/main" val="39462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600" y="11522075"/>
            <a:ext cx="19751675" cy="13589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600" y="1470025"/>
            <a:ext cx="19751675" cy="9875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451600" y="12880975"/>
            <a:ext cx="19751675" cy="1931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9B90EC-362C-4053-A901-87B21CEBE28A}" type="slidenum">
              <a:rPr lang="en-US"/>
              <a:pPr>
                <a:defRPr/>
              </a:pPr>
              <a:t>‹#›</a:t>
            </a:fld>
            <a:endParaRPr lang="en-US" dirty="0"/>
          </a:p>
        </p:txBody>
      </p:sp>
    </p:spTree>
    <p:extLst>
      <p:ext uri="{BB962C8B-B14F-4D97-AF65-F5344CB8AC3E}">
        <p14:creationId xmlns:p14="http://schemas.microsoft.com/office/powerpoint/2010/main" val="104492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1463675"/>
            <a:ext cx="279812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2156" tIns="141078" rIns="282156" bIns="14107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468563" y="4754563"/>
            <a:ext cx="27981275" cy="987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82156" tIns="141078" rIns="282156" bIns="1410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468563" y="14995525"/>
            <a:ext cx="6858000" cy="1098550"/>
          </a:xfrm>
          <a:prstGeom prst="rect">
            <a:avLst/>
          </a:prstGeom>
          <a:noFill/>
          <a:ln w="9525">
            <a:noFill/>
            <a:miter lim="800000"/>
            <a:headEnd/>
            <a:tailEnd/>
          </a:ln>
          <a:effectLst/>
        </p:spPr>
        <p:txBody>
          <a:bodyPr vert="horz" wrap="square" lIns="282156" tIns="141078" rIns="282156" bIns="141078" numCol="1" anchor="t" anchorCtr="0" compatLnSpc="1">
            <a:prstTxWarp prst="textNoShape">
              <a:avLst/>
            </a:prstTxWarp>
          </a:bodyPr>
          <a:lstStyle>
            <a:lvl1pPr>
              <a:defRPr sz="4300" b="0">
                <a:latin typeface="Times" pitchFamily="-111" charset="0"/>
              </a:defRPr>
            </a:lvl1pPr>
          </a:lstStyle>
          <a:p>
            <a:pPr>
              <a:defRPr/>
            </a:pPr>
            <a:endParaRPr lang="en-US" dirty="0"/>
          </a:p>
        </p:txBody>
      </p:sp>
      <p:sp>
        <p:nvSpPr>
          <p:cNvPr id="1029" name="Rectangle 5"/>
          <p:cNvSpPr>
            <a:spLocks noGrp="1" noChangeArrowheads="1"/>
          </p:cNvSpPr>
          <p:nvPr>
            <p:ph type="ftr" sz="quarter" idx="3"/>
          </p:nvPr>
        </p:nvSpPr>
        <p:spPr bwMode="auto">
          <a:xfrm>
            <a:off x="11247438" y="14995525"/>
            <a:ext cx="10423525" cy="1098550"/>
          </a:xfrm>
          <a:prstGeom prst="rect">
            <a:avLst/>
          </a:prstGeom>
          <a:noFill/>
          <a:ln w="9525">
            <a:noFill/>
            <a:miter lim="800000"/>
            <a:headEnd/>
            <a:tailEnd/>
          </a:ln>
          <a:effectLst/>
        </p:spPr>
        <p:txBody>
          <a:bodyPr vert="horz" wrap="square" lIns="282156" tIns="141078" rIns="282156" bIns="141078" numCol="1" anchor="t" anchorCtr="0" compatLnSpc="1">
            <a:prstTxWarp prst="textNoShape">
              <a:avLst/>
            </a:prstTxWarp>
          </a:bodyPr>
          <a:lstStyle>
            <a:lvl1pPr algn="ctr">
              <a:defRPr sz="4300" b="0">
                <a:latin typeface="Times" pitchFamily="-111" charset="0"/>
              </a:defRPr>
            </a:lvl1pPr>
          </a:lstStyle>
          <a:p>
            <a:pPr>
              <a:defRPr/>
            </a:pPr>
            <a:endParaRPr lang="en-US" dirty="0"/>
          </a:p>
        </p:txBody>
      </p:sp>
      <p:sp>
        <p:nvSpPr>
          <p:cNvPr id="1030" name="Rectangle 6"/>
          <p:cNvSpPr>
            <a:spLocks noGrp="1" noChangeArrowheads="1"/>
          </p:cNvSpPr>
          <p:nvPr>
            <p:ph type="sldNum" sz="quarter" idx="4"/>
          </p:nvPr>
        </p:nvSpPr>
        <p:spPr bwMode="auto">
          <a:xfrm>
            <a:off x="23591838" y="14995525"/>
            <a:ext cx="6858000" cy="1098550"/>
          </a:xfrm>
          <a:prstGeom prst="rect">
            <a:avLst/>
          </a:prstGeom>
          <a:noFill/>
          <a:ln w="9525">
            <a:noFill/>
            <a:miter lim="800000"/>
            <a:headEnd/>
            <a:tailEnd/>
          </a:ln>
          <a:effectLst/>
        </p:spPr>
        <p:txBody>
          <a:bodyPr vert="horz" wrap="square" lIns="282156" tIns="141078" rIns="282156" bIns="141078" numCol="1" anchor="t" anchorCtr="0" compatLnSpc="1">
            <a:prstTxWarp prst="textNoShape">
              <a:avLst/>
            </a:prstTxWarp>
          </a:bodyPr>
          <a:lstStyle>
            <a:lvl1pPr algn="r">
              <a:defRPr sz="4300" b="0">
                <a:latin typeface="Times" pitchFamily="-111" charset="0"/>
              </a:defRPr>
            </a:lvl1pPr>
          </a:lstStyle>
          <a:p>
            <a:pPr>
              <a:defRPr/>
            </a:pPr>
            <a:fld id="{BA628BAF-0112-4FCA-8967-FADACD43FA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820988" rtl="0" eaLnBrk="0" fontAlgn="base" hangingPunct="0">
        <a:spcBef>
          <a:spcPct val="0"/>
        </a:spcBef>
        <a:spcAft>
          <a:spcPct val="0"/>
        </a:spcAft>
        <a:defRPr sz="13600">
          <a:solidFill>
            <a:schemeClr val="tx2"/>
          </a:solidFill>
          <a:latin typeface="+mj-lt"/>
          <a:ea typeface="ＭＳ Ｐゴシック" pitchFamily="-111" charset="-128"/>
          <a:cs typeface="+mj-cs"/>
        </a:defRPr>
      </a:lvl1pPr>
      <a:lvl2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2pPr>
      <a:lvl3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3pPr>
      <a:lvl4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4pPr>
      <a:lvl5pPr algn="ctr" defTabSz="2820988" rtl="0" eaLnBrk="0" fontAlgn="base" hangingPunct="0">
        <a:spcBef>
          <a:spcPct val="0"/>
        </a:spcBef>
        <a:spcAft>
          <a:spcPct val="0"/>
        </a:spcAft>
        <a:defRPr sz="13600">
          <a:solidFill>
            <a:schemeClr val="tx2"/>
          </a:solidFill>
          <a:latin typeface="Times" pitchFamily="18" charset="0"/>
          <a:ea typeface="ＭＳ Ｐゴシック" pitchFamily="-111" charset="-128"/>
        </a:defRPr>
      </a:lvl5pPr>
      <a:lvl6pPr marL="457200" algn="ctr" defTabSz="2820988" rtl="0" fontAlgn="base">
        <a:spcBef>
          <a:spcPct val="0"/>
        </a:spcBef>
        <a:spcAft>
          <a:spcPct val="0"/>
        </a:spcAft>
        <a:defRPr sz="13600">
          <a:solidFill>
            <a:schemeClr val="tx2"/>
          </a:solidFill>
          <a:latin typeface="Times" pitchFamily="18" charset="0"/>
        </a:defRPr>
      </a:lvl6pPr>
      <a:lvl7pPr marL="914400" algn="ctr" defTabSz="2820988" rtl="0" fontAlgn="base">
        <a:spcBef>
          <a:spcPct val="0"/>
        </a:spcBef>
        <a:spcAft>
          <a:spcPct val="0"/>
        </a:spcAft>
        <a:defRPr sz="13600">
          <a:solidFill>
            <a:schemeClr val="tx2"/>
          </a:solidFill>
          <a:latin typeface="Times" pitchFamily="18" charset="0"/>
        </a:defRPr>
      </a:lvl7pPr>
      <a:lvl8pPr marL="1371600" algn="ctr" defTabSz="2820988" rtl="0" fontAlgn="base">
        <a:spcBef>
          <a:spcPct val="0"/>
        </a:spcBef>
        <a:spcAft>
          <a:spcPct val="0"/>
        </a:spcAft>
        <a:defRPr sz="13600">
          <a:solidFill>
            <a:schemeClr val="tx2"/>
          </a:solidFill>
          <a:latin typeface="Times" pitchFamily="18" charset="0"/>
        </a:defRPr>
      </a:lvl8pPr>
      <a:lvl9pPr marL="1828800" algn="ctr" defTabSz="2820988" rtl="0" fontAlgn="base">
        <a:spcBef>
          <a:spcPct val="0"/>
        </a:spcBef>
        <a:spcAft>
          <a:spcPct val="0"/>
        </a:spcAft>
        <a:defRPr sz="13600">
          <a:solidFill>
            <a:schemeClr val="tx2"/>
          </a:solidFill>
          <a:latin typeface="Times" pitchFamily="18" charset="0"/>
        </a:defRPr>
      </a:lvl9pPr>
    </p:titleStyle>
    <p:bodyStyle>
      <a:lvl1pPr marL="1058863" indent="-1058863" algn="l" defTabSz="2820988" rtl="0" eaLnBrk="0" fontAlgn="base" hangingPunct="0">
        <a:spcBef>
          <a:spcPct val="20000"/>
        </a:spcBef>
        <a:spcAft>
          <a:spcPct val="0"/>
        </a:spcAft>
        <a:buChar char="•"/>
        <a:defRPr sz="9900">
          <a:solidFill>
            <a:schemeClr val="tx1"/>
          </a:solidFill>
          <a:latin typeface="+mn-lt"/>
          <a:ea typeface="ＭＳ Ｐゴシック" pitchFamily="-111" charset="-128"/>
          <a:cs typeface="+mn-cs"/>
        </a:defRPr>
      </a:lvl1pPr>
      <a:lvl2pPr marL="2292350" indent="-881063" algn="l" defTabSz="2820988" rtl="0" eaLnBrk="0" fontAlgn="base" hangingPunct="0">
        <a:spcBef>
          <a:spcPct val="20000"/>
        </a:spcBef>
        <a:spcAft>
          <a:spcPct val="0"/>
        </a:spcAft>
        <a:buChar char="–"/>
        <a:defRPr sz="8600">
          <a:solidFill>
            <a:schemeClr val="tx1"/>
          </a:solidFill>
          <a:latin typeface="+mn-lt"/>
          <a:ea typeface="ＭＳ Ｐゴシック" pitchFamily="-111" charset="-128"/>
        </a:defRPr>
      </a:lvl2pPr>
      <a:lvl3pPr marL="3527425" indent="-706438" algn="l" defTabSz="2820988" rtl="0" eaLnBrk="0" fontAlgn="base" hangingPunct="0">
        <a:spcBef>
          <a:spcPct val="20000"/>
        </a:spcBef>
        <a:spcAft>
          <a:spcPct val="0"/>
        </a:spcAft>
        <a:buChar char="•"/>
        <a:defRPr sz="7400">
          <a:solidFill>
            <a:schemeClr val="tx1"/>
          </a:solidFill>
          <a:latin typeface="+mn-lt"/>
          <a:ea typeface="ＭＳ Ｐゴシック" pitchFamily="-111" charset="-128"/>
        </a:defRPr>
      </a:lvl3pPr>
      <a:lvl4pPr marL="4937125" indent="-704850" algn="l" defTabSz="2820988" rtl="0" eaLnBrk="0" fontAlgn="base" hangingPunct="0">
        <a:spcBef>
          <a:spcPct val="20000"/>
        </a:spcBef>
        <a:spcAft>
          <a:spcPct val="0"/>
        </a:spcAft>
        <a:buChar char="–"/>
        <a:defRPr sz="6200">
          <a:solidFill>
            <a:schemeClr val="tx1"/>
          </a:solidFill>
          <a:latin typeface="+mn-lt"/>
          <a:ea typeface="ＭＳ Ｐゴシック" pitchFamily="-111" charset="-128"/>
        </a:defRPr>
      </a:lvl4pPr>
      <a:lvl5pPr marL="6348413" indent="-704850" algn="l" defTabSz="2820988" rtl="0" eaLnBrk="0" fontAlgn="base" hangingPunct="0">
        <a:spcBef>
          <a:spcPct val="20000"/>
        </a:spcBef>
        <a:spcAft>
          <a:spcPct val="0"/>
        </a:spcAft>
        <a:buChar char="»"/>
        <a:defRPr sz="6200">
          <a:solidFill>
            <a:schemeClr val="tx1"/>
          </a:solidFill>
          <a:latin typeface="+mn-lt"/>
          <a:ea typeface="ＭＳ Ｐゴシック" pitchFamily="-111" charset="-128"/>
        </a:defRPr>
      </a:lvl5pPr>
      <a:lvl6pPr marL="6805613" indent="-704850" algn="l" defTabSz="2820988" rtl="0" fontAlgn="base">
        <a:spcBef>
          <a:spcPct val="20000"/>
        </a:spcBef>
        <a:spcAft>
          <a:spcPct val="0"/>
        </a:spcAft>
        <a:buChar char="»"/>
        <a:defRPr sz="6200">
          <a:solidFill>
            <a:schemeClr val="tx1"/>
          </a:solidFill>
          <a:latin typeface="+mn-lt"/>
        </a:defRPr>
      </a:lvl6pPr>
      <a:lvl7pPr marL="7262813" indent="-704850" algn="l" defTabSz="2820988" rtl="0" fontAlgn="base">
        <a:spcBef>
          <a:spcPct val="20000"/>
        </a:spcBef>
        <a:spcAft>
          <a:spcPct val="0"/>
        </a:spcAft>
        <a:buChar char="»"/>
        <a:defRPr sz="6200">
          <a:solidFill>
            <a:schemeClr val="tx1"/>
          </a:solidFill>
          <a:latin typeface="+mn-lt"/>
        </a:defRPr>
      </a:lvl7pPr>
      <a:lvl8pPr marL="7720013" indent="-704850" algn="l" defTabSz="2820988" rtl="0" fontAlgn="base">
        <a:spcBef>
          <a:spcPct val="20000"/>
        </a:spcBef>
        <a:spcAft>
          <a:spcPct val="0"/>
        </a:spcAft>
        <a:buChar char="»"/>
        <a:defRPr sz="6200">
          <a:solidFill>
            <a:schemeClr val="tx1"/>
          </a:solidFill>
          <a:latin typeface="+mn-lt"/>
        </a:defRPr>
      </a:lvl8pPr>
      <a:lvl9pPr marL="8177213" indent="-704850" algn="l" defTabSz="2820988" rtl="0" fontAlgn="base">
        <a:spcBef>
          <a:spcPct val="20000"/>
        </a:spcBef>
        <a:spcAft>
          <a:spcPct val="0"/>
        </a:spcAft>
        <a:buChar char="»"/>
        <a:defRPr sz="6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Line 68"/>
          <p:cNvSpPr>
            <a:spLocks noChangeShapeType="1"/>
          </p:cNvSpPr>
          <p:nvPr/>
        </p:nvSpPr>
        <p:spPr bwMode="auto">
          <a:xfrm>
            <a:off x="0" y="1752600"/>
            <a:ext cx="329184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1" name="Line 70"/>
          <p:cNvSpPr>
            <a:spLocks noChangeShapeType="1"/>
          </p:cNvSpPr>
          <p:nvPr/>
        </p:nvSpPr>
        <p:spPr bwMode="auto">
          <a:xfrm>
            <a:off x="7772400" y="1752599"/>
            <a:ext cx="0" cy="13970913"/>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2" name="Rectangle 77"/>
          <p:cNvSpPr>
            <a:spLocks noChangeArrowheads="1"/>
          </p:cNvSpPr>
          <p:nvPr/>
        </p:nvSpPr>
        <p:spPr bwMode="auto">
          <a:xfrm>
            <a:off x="1066800" y="0"/>
            <a:ext cx="29489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0" dirty="0" smtClean="0">
                <a:latin typeface="Helvetica" pitchFamily="-111" charset="0"/>
              </a:rPr>
              <a:t>Hastening Visual Attention with Practice: </a:t>
            </a:r>
            <a:r>
              <a:rPr lang="en-US" sz="6000" b="0" dirty="0">
                <a:latin typeface="Helvetica" pitchFamily="-111" charset="0"/>
              </a:rPr>
              <a:t>A Perceptual Learning Study</a:t>
            </a:r>
          </a:p>
        </p:txBody>
      </p:sp>
      <p:sp>
        <p:nvSpPr>
          <p:cNvPr id="2053" name="Text Box 80"/>
          <p:cNvSpPr txBox="1">
            <a:spLocks noChangeArrowheads="1"/>
          </p:cNvSpPr>
          <p:nvPr/>
        </p:nvSpPr>
        <p:spPr bwMode="auto">
          <a:xfrm>
            <a:off x="5715000" y="838200"/>
            <a:ext cx="10629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sz="4400" b="0" dirty="0" smtClean="0">
                <a:latin typeface="Helvetica" pitchFamily="-111" charset="0"/>
              </a:rPr>
              <a:t>Michael Vawter </a:t>
            </a:r>
            <a:r>
              <a:rPr lang="en-US" sz="4400" b="0" dirty="0">
                <a:latin typeface="Helvetica" pitchFamily="-111" charset="0"/>
              </a:rPr>
              <a:t>&amp; Nestor </a:t>
            </a:r>
            <a:r>
              <a:rPr lang="en-US" sz="4400" b="0" dirty="0" smtClean="0">
                <a:latin typeface="Helvetica" pitchFamily="-111" charset="0"/>
              </a:rPr>
              <a:t>Matthews</a:t>
            </a:r>
            <a:r>
              <a:rPr lang="en-US" dirty="0" smtClean="0"/>
              <a:t> </a:t>
            </a:r>
            <a:endParaRPr lang="en-US" dirty="0"/>
          </a:p>
        </p:txBody>
      </p:sp>
      <p:sp>
        <p:nvSpPr>
          <p:cNvPr id="2054" name="Text Box 81"/>
          <p:cNvSpPr txBox="1">
            <a:spLocks noChangeArrowheads="1"/>
          </p:cNvSpPr>
          <p:nvPr/>
        </p:nvSpPr>
        <p:spPr bwMode="auto">
          <a:xfrm>
            <a:off x="16535400" y="892314"/>
            <a:ext cx="107263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4000" b="0" dirty="0" smtClean="0">
                <a:latin typeface="Helvetica" pitchFamily="-111" charset="0"/>
              </a:rPr>
              <a:t>Department </a:t>
            </a:r>
            <a:r>
              <a:rPr lang="en-US" sz="4000" b="0" dirty="0">
                <a:latin typeface="Helvetica" pitchFamily="-111" charset="0"/>
              </a:rPr>
              <a:t>of Psychology, Denison University</a:t>
            </a:r>
            <a:endParaRPr lang="en-US" sz="4800" b="0" dirty="0">
              <a:latin typeface="Helvetica" pitchFamily="-111" charset="0"/>
            </a:endParaRPr>
          </a:p>
        </p:txBody>
      </p:sp>
      <p:sp>
        <p:nvSpPr>
          <p:cNvPr id="2055" name="Rectangle 106"/>
          <p:cNvSpPr>
            <a:spLocks noChangeArrowheads="1"/>
          </p:cNvSpPr>
          <p:nvPr/>
        </p:nvSpPr>
        <p:spPr bwMode="auto">
          <a:xfrm>
            <a:off x="24460200" y="18288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smtClean="0">
                <a:solidFill>
                  <a:srgbClr val="FF0000"/>
                </a:solidFill>
                <a:latin typeface="Helvetica" pitchFamily="-111" charset="0"/>
              </a:rPr>
              <a:t>Discussion</a:t>
            </a:r>
            <a:endParaRPr lang="en-US" sz="3200" dirty="0">
              <a:solidFill>
                <a:srgbClr val="FF0000"/>
              </a:solidFill>
              <a:latin typeface="Times"/>
            </a:endParaRPr>
          </a:p>
        </p:txBody>
      </p:sp>
      <p:sp>
        <p:nvSpPr>
          <p:cNvPr id="2056" name="Line 145"/>
          <p:cNvSpPr>
            <a:spLocks noChangeShapeType="1"/>
          </p:cNvSpPr>
          <p:nvPr/>
        </p:nvSpPr>
        <p:spPr bwMode="auto">
          <a:xfrm>
            <a:off x="23698200" y="1752600"/>
            <a:ext cx="0" cy="13970912"/>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57" name="Text Box 357"/>
          <p:cNvSpPr txBox="1">
            <a:spLocks noChangeArrowheads="1"/>
          </p:cNvSpPr>
          <p:nvPr/>
        </p:nvSpPr>
        <p:spPr bwMode="auto">
          <a:xfrm>
            <a:off x="2479675" y="1828800"/>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3200" dirty="0">
                <a:solidFill>
                  <a:srgbClr val="FF0000"/>
                </a:solidFill>
                <a:latin typeface="Helvetica" pitchFamily="-111" charset="0"/>
              </a:rPr>
              <a:t>Introduction</a:t>
            </a:r>
          </a:p>
        </p:txBody>
      </p:sp>
      <p:sp>
        <p:nvSpPr>
          <p:cNvPr id="2058" name="Text Box 358"/>
          <p:cNvSpPr txBox="1">
            <a:spLocks noChangeArrowheads="1"/>
          </p:cNvSpPr>
          <p:nvPr/>
        </p:nvSpPr>
        <p:spPr bwMode="auto">
          <a:xfrm>
            <a:off x="9402763" y="5029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59" name="Text Box 359"/>
          <p:cNvSpPr txBox="1">
            <a:spLocks noChangeArrowheads="1"/>
          </p:cNvSpPr>
          <p:nvPr/>
        </p:nvSpPr>
        <p:spPr bwMode="auto">
          <a:xfrm>
            <a:off x="12847638" y="4953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60" name="Text Box 361"/>
          <p:cNvSpPr txBox="1">
            <a:spLocks noChangeArrowheads="1"/>
          </p:cNvSpPr>
          <p:nvPr/>
        </p:nvSpPr>
        <p:spPr bwMode="auto">
          <a:xfrm>
            <a:off x="20197763" y="510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61" name="Text Box 362"/>
          <p:cNvSpPr txBox="1">
            <a:spLocks noChangeArrowheads="1"/>
          </p:cNvSpPr>
          <p:nvPr/>
        </p:nvSpPr>
        <p:spPr bwMode="auto">
          <a:xfrm>
            <a:off x="22707600" y="5105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endParaRPr lang="en-US" b="0" dirty="0">
              <a:solidFill>
                <a:schemeClr val="accent2"/>
              </a:solidFill>
              <a:latin typeface="Times"/>
            </a:endParaRPr>
          </a:p>
        </p:txBody>
      </p:sp>
      <p:sp>
        <p:nvSpPr>
          <p:cNvPr id="2062" name="Text Box 409"/>
          <p:cNvSpPr txBox="1">
            <a:spLocks noChangeArrowheads="1"/>
          </p:cNvSpPr>
          <p:nvPr/>
        </p:nvSpPr>
        <p:spPr bwMode="auto">
          <a:xfrm>
            <a:off x="2895600" y="11963400"/>
            <a:ext cx="2371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3200" dirty="0">
                <a:solidFill>
                  <a:srgbClr val="FF0000"/>
                </a:solidFill>
                <a:latin typeface="Helvetica" pitchFamily="-111" charset="0"/>
              </a:rPr>
              <a:t>References</a:t>
            </a:r>
          </a:p>
        </p:txBody>
      </p:sp>
      <p:sp>
        <p:nvSpPr>
          <p:cNvPr id="2063" name="Text Box 622"/>
          <p:cNvSpPr txBox="1">
            <a:spLocks noChangeArrowheads="1"/>
          </p:cNvSpPr>
          <p:nvPr/>
        </p:nvSpPr>
        <p:spPr bwMode="auto">
          <a:xfrm>
            <a:off x="13487400" y="1828800"/>
            <a:ext cx="518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sz="3200" dirty="0">
                <a:solidFill>
                  <a:srgbClr val="FF0000"/>
                </a:solidFill>
                <a:latin typeface="Helvetica" pitchFamily="-111" charset="0"/>
              </a:rPr>
              <a:t>Method</a:t>
            </a:r>
          </a:p>
        </p:txBody>
      </p:sp>
      <p:sp>
        <p:nvSpPr>
          <p:cNvPr id="2064" name="Text Box 625"/>
          <p:cNvSpPr txBox="1">
            <a:spLocks noChangeArrowheads="1"/>
          </p:cNvSpPr>
          <p:nvPr/>
        </p:nvSpPr>
        <p:spPr bwMode="auto">
          <a:xfrm>
            <a:off x="15240000" y="4215825"/>
            <a:ext cx="167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algn="ctr"/>
            <a:r>
              <a:rPr lang="en-US" sz="3200" dirty="0" smtClean="0">
                <a:solidFill>
                  <a:srgbClr val="FF0000"/>
                </a:solidFill>
                <a:latin typeface="Helvetica" pitchFamily="-111" charset="0"/>
              </a:rPr>
              <a:t>Results  </a:t>
            </a:r>
            <a:endParaRPr lang="en-US" sz="3200" dirty="0">
              <a:solidFill>
                <a:srgbClr val="FF0000"/>
              </a:solidFill>
              <a:latin typeface="Helvetica" pitchFamily="-111" charset="0"/>
            </a:endParaRPr>
          </a:p>
        </p:txBody>
      </p:sp>
      <p:sp>
        <p:nvSpPr>
          <p:cNvPr id="2065" name="Text Box 698"/>
          <p:cNvSpPr txBox="1">
            <a:spLocks noChangeArrowheads="1"/>
          </p:cNvSpPr>
          <p:nvPr/>
        </p:nvSpPr>
        <p:spPr bwMode="auto">
          <a:xfrm>
            <a:off x="23545800" y="7986713"/>
            <a:ext cx="2428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1200" b="0" dirty="0">
                <a:solidFill>
                  <a:schemeClr val="bg1"/>
                </a:solidFill>
                <a:latin typeface="Arial" charset="0"/>
              </a:rPr>
              <a:t>*</a:t>
            </a:r>
          </a:p>
        </p:txBody>
      </p:sp>
      <p:sp>
        <p:nvSpPr>
          <p:cNvPr id="2066" name="Text Box 725"/>
          <p:cNvSpPr txBox="1">
            <a:spLocks noChangeArrowheads="1"/>
          </p:cNvSpPr>
          <p:nvPr/>
        </p:nvSpPr>
        <p:spPr bwMode="auto">
          <a:xfrm>
            <a:off x="152400" y="12573000"/>
            <a:ext cx="7467600" cy="3048000"/>
          </a:xfrm>
          <a:prstGeom prst="rect">
            <a:avLst/>
          </a:prstGeom>
          <a:noFill/>
          <a:ln w="9525">
            <a:noFill/>
            <a:miter lim="800000"/>
            <a:headEnd/>
            <a:tailEnd/>
          </a:ln>
        </p:spPr>
        <p:txBody>
          <a:bodyPr/>
          <a:lstStyle/>
          <a:p>
            <a:pPr marL="457200" indent="-457200" algn="just">
              <a:defRPr/>
            </a:pPr>
            <a:r>
              <a:rPr lang="en-US" sz="2000" b="0" dirty="0" smtClean="0">
                <a:solidFill>
                  <a:srgbClr val="000099"/>
                </a:solidFill>
              </a:rPr>
              <a:t>1. Rogers-</a:t>
            </a:r>
            <a:r>
              <a:rPr lang="en-US" sz="2000" b="0" dirty="0" err="1" smtClean="0">
                <a:solidFill>
                  <a:srgbClr val="000099"/>
                </a:solidFill>
              </a:rPr>
              <a:t>Ramachandran</a:t>
            </a:r>
            <a:r>
              <a:rPr lang="en-US" sz="2000" b="0" dirty="0" smtClean="0">
                <a:solidFill>
                  <a:srgbClr val="000099"/>
                </a:solidFill>
              </a:rPr>
              <a:t> &amp; </a:t>
            </a:r>
            <a:r>
              <a:rPr lang="en-US" sz="2000" b="0" dirty="0" err="1" smtClean="0">
                <a:solidFill>
                  <a:srgbClr val="000099"/>
                </a:solidFill>
              </a:rPr>
              <a:t>Ramachandran</a:t>
            </a:r>
            <a:r>
              <a:rPr lang="en-US" sz="2000" b="0" dirty="0" smtClean="0">
                <a:solidFill>
                  <a:srgbClr val="000099"/>
                </a:solidFill>
              </a:rPr>
              <a:t> ,(1998). </a:t>
            </a:r>
            <a:r>
              <a:rPr lang="en-US" sz="2000" dirty="0" smtClean="0">
                <a:solidFill>
                  <a:srgbClr val="000099"/>
                </a:solidFill>
              </a:rPr>
              <a:t>PMID: 9474377</a:t>
            </a:r>
          </a:p>
          <a:p>
            <a:pPr marL="457200" indent="-457200" algn="just">
              <a:defRPr/>
            </a:pPr>
            <a:r>
              <a:rPr lang="en-US" sz="2000" b="0" dirty="0" smtClean="0">
                <a:solidFill>
                  <a:srgbClr val="000099"/>
                </a:solidFill>
              </a:rPr>
              <a:t>2. </a:t>
            </a:r>
            <a:r>
              <a:rPr lang="en-US" sz="2000" b="0" dirty="0" err="1" smtClean="0">
                <a:solidFill>
                  <a:srgbClr val="000099"/>
                </a:solidFill>
              </a:rPr>
              <a:t>Aghdaee</a:t>
            </a:r>
            <a:r>
              <a:rPr lang="en-US" sz="2000" b="0" dirty="0" smtClean="0">
                <a:solidFill>
                  <a:srgbClr val="000099"/>
                </a:solidFill>
              </a:rPr>
              <a:t> &amp; </a:t>
            </a:r>
            <a:r>
              <a:rPr lang="en-US" sz="2000" b="0" dirty="0" err="1" smtClean="0">
                <a:solidFill>
                  <a:srgbClr val="000099"/>
                </a:solidFill>
              </a:rPr>
              <a:t>Cavanagh</a:t>
            </a:r>
            <a:r>
              <a:rPr lang="en-US" sz="2000" b="0" dirty="0" smtClean="0">
                <a:solidFill>
                  <a:srgbClr val="000099"/>
                </a:solidFill>
              </a:rPr>
              <a:t>, (2007). </a:t>
            </a:r>
            <a:r>
              <a:rPr lang="en-US" sz="2000" dirty="0" smtClean="0">
                <a:solidFill>
                  <a:srgbClr val="000099"/>
                </a:solidFill>
              </a:rPr>
              <a:t>PMID: 17574644</a:t>
            </a:r>
          </a:p>
          <a:p>
            <a:pPr marL="457200" indent="-457200" algn="just">
              <a:defRPr/>
            </a:pPr>
            <a:r>
              <a:rPr lang="en-US" sz="2000" b="0" dirty="0" smtClean="0">
                <a:solidFill>
                  <a:srgbClr val="000099"/>
                </a:solidFill>
              </a:rPr>
              <a:t>3. Woo, Kim &amp; Lee, (2009). </a:t>
            </a:r>
            <a:r>
              <a:rPr lang="en-US" sz="2000" dirty="0" smtClean="0">
                <a:solidFill>
                  <a:srgbClr val="000099"/>
                </a:solidFill>
              </a:rPr>
              <a:t>PMID: 18809233</a:t>
            </a:r>
            <a:r>
              <a:rPr lang="en-US" sz="2000" dirty="0" smtClean="0"/>
              <a:t> </a:t>
            </a:r>
            <a:endParaRPr lang="en-US" sz="2000" dirty="0" smtClean="0">
              <a:solidFill>
                <a:srgbClr val="000099"/>
              </a:solidFill>
            </a:endParaRPr>
          </a:p>
          <a:p>
            <a:pPr marL="457200" indent="-457200" algn="just">
              <a:defRPr/>
            </a:pPr>
            <a:r>
              <a:rPr lang="en-US" sz="2000" b="0" dirty="0" smtClean="0">
                <a:solidFill>
                  <a:srgbClr val="000099"/>
                </a:solidFill>
              </a:rPr>
              <a:t>4. </a:t>
            </a:r>
            <a:r>
              <a:rPr lang="en-US" sz="2000" b="0" dirty="0" err="1" smtClean="0">
                <a:solidFill>
                  <a:srgbClr val="000099"/>
                </a:solidFill>
              </a:rPr>
              <a:t>Battelli</a:t>
            </a:r>
            <a:r>
              <a:rPr lang="en-US" sz="2000" b="0" dirty="0" smtClean="0">
                <a:solidFill>
                  <a:srgbClr val="000099"/>
                </a:solidFill>
              </a:rPr>
              <a:t>, </a:t>
            </a:r>
            <a:r>
              <a:rPr lang="en-US" sz="2000" b="0" dirty="0" err="1" smtClean="0">
                <a:solidFill>
                  <a:srgbClr val="000099"/>
                </a:solidFill>
              </a:rPr>
              <a:t>Pascual</a:t>
            </a:r>
            <a:r>
              <a:rPr lang="en-US" sz="2000" b="0" dirty="0" smtClean="0">
                <a:solidFill>
                  <a:srgbClr val="000099"/>
                </a:solidFill>
              </a:rPr>
              <a:t>-Leone &amp; </a:t>
            </a:r>
            <a:r>
              <a:rPr lang="en-US" sz="2000" b="0" dirty="0" err="1" smtClean="0">
                <a:solidFill>
                  <a:srgbClr val="000099"/>
                </a:solidFill>
              </a:rPr>
              <a:t>Cavanagh</a:t>
            </a:r>
            <a:r>
              <a:rPr lang="en-US" sz="2000" b="0" dirty="0" smtClean="0">
                <a:solidFill>
                  <a:srgbClr val="000099"/>
                </a:solidFill>
              </a:rPr>
              <a:t> , (2007). </a:t>
            </a:r>
            <a:r>
              <a:rPr lang="en-US" sz="2000" dirty="0" smtClean="0">
                <a:solidFill>
                  <a:srgbClr val="000099"/>
                </a:solidFill>
              </a:rPr>
              <a:t>PMID: 17379569</a:t>
            </a:r>
            <a:r>
              <a:rPr lang="en-US" sz="2000" dirty="0" smtClean="0"/>
              <a:t> </a:t>
            </a:r>
            <a:endParaRPr lang="en-US" sz="2000" b="0" dirty="0" smtClean="0">
              <a:solidFill>
                <a:srgbClr val="000099"/>
              </a:solidFill>
            </a:endParaRPr>
          </a:p>
          <a:p>
            <a:pPr marL="457200" indent="-457200" algn="just">
              <a:defRPr/>
            </a:pPr>
            <a:r>
              <a:rPr lang="en-US" sz="2000" b="0" dirty="0" smtClean="0">
                <a:solidFill>
                  <a:srgbClr val="000099"/>
                </a:solidFill>
              </a:rPr>
              <a:t>5. </a:t>
            </a:r>
            <a:r>
              <a:rPr lang="en-US" sz="2000" b="0" dirty="0">
                <a:solidFill>
                  <a:srgbClr val="000099"/>
                </a:solidFill>
              </a:rPr>
              <a:t>Kelly &amp; </a:t>
            </a:r>
            <a:r>
              <a:rPr lang="en-US" sz="2000" b="0" dirty="0" smtClean="0">
                <a:solidFill>
                  <a:srgbClr val="000099"/>
                </a:solidFill>
              </a:rPr>
              <a:t>Matthews, </a:t>
            </a:r>
            <a:r>
              <a:rPr lang="en-US" sz="2000" b="0" dirty="0">
                <a:solidFill>
                  <a:srgbClr val="000099"/>
                </a:solidFill>
              </a:rPr>
              <a:t>(2011</a:t>
            </a:r>
            <a:r>
              <a:rPr lang="en-US" sz="2000" b="0" dirty="0" smtClean="0">
                <a:solidFill>
                  <a:srgbClr val="000099"/>
                </a:solidFill>
              </a:rPr>
              <a:t>).</a:t>
            </a:r>
            <a:r>
              <a:rPr lang="en-US" sz="2000" dirty="0" smtClean="0">
                <a:solidFill>
                  <a:srgbClr val="000099"/>
                </a:solidFill>
              </a:rPr>
              <a:t> PMID: 21602558</a:t>
            </a:r>
          </a:p>
          <a:p>
            <a:pPr marL="457200" indent="-457200" algn="just">
              <a:defRPr/>
            </a:pPr>
            <a:r>
              <a:rPr lang="en-US" sz="2000" b="0" dirty="0" smtClean="0">
                <a:solidFill>
                  <a:srgbClr val="000099"/>
                </a:solidFill>
              </a:rPr>
              <a:t>6. </a:t>
            </a:r>
            <a:r>
              <a:rPr lang="en-US" sz="2000" b="0" dirty="0" err="1" smtClean="0">
                <a:solidFill>
                  <a:srgbClr val="000099"/>
                </a:solidFill>
              </a:rPr>
              <a:t>DeValois</a:t>
            </a:r>
            <a:r>
              <a:rPr lang="en-US" sz="2000" b="0" dirty="0" smtClean="0">
                <a:solidFill>
                  <a:srgbClr val="000099"/>
                </a:solidFill>
              </a:rPr>
              <a:t> &amp; </a:t>
            </a:r>
            <a:r>
              <a:rPr lang="en-US" sz="2000" b="0" dirty="0" err="1" smtClean="0">
                <a:solidFill>
                  <a:srgbClr val="000099"/>
                </a:solidFill>
              </a:rPr>
              <a:t>DeValois</a:t>
            </a:r>
            <a:r>
              <a:rPr lang="en-US" sz="2000" b="0" dirty="0" smtClean="0">
                <a:solidFill>
                  <a:srgbClr val="000099"/>
                </a:solidFill>
              </a:rPr>
              <a:t>, (1990).  </a:t>
            </a:r>
            <a:r>
              <a:rPr lang="en-US" sz="2000" dirty="0" smtClean="0">
                <a:solidFill>
                  <a:srgbClr val="000099"/>
                </a:solidFill>
              </a:rPr>
              <a:t>Spatial Vision. Oxford. </a:t>
            </a:r>
          </a:p>
          <a:p>
            <a:pPr marL="457200" indent="-457200" algn="just">
              <a:defRPr/>
            </a:pPr>
            <a:r>
              <a:rPr lang="en-US" sz="2000" b="0" dirty="0" smtClean="0">
                <a:solidFill>
                  <a:srgbClr val="000099"/>
                </a:solidFill>
              </a:rPr>
              <a:t>7. Van </a:t>
            </a:r>
            <a:r>
              <a:rPr lang="en-US" sz="2000" b="0" dirty="0" err="1" smtClean="0">
                <a:solidFill>
                  <a:srgbClr val="000099"/>
                </a:solidFill>
              </a:rPr>
              <a:t>Eijkj</a:t>
            </a:r>
            <a:r>
              <a:rPr lang="en-US" sz="2000" b="0" dirty="0" smtClean="0">
                <a:solidFill>
                  <a:srgbClr val="000099"/>
                </a:solidFill>
              </a:rPr>
              <a:t> et al. (2010).</a:t>
            </a:r>
            <a:r>
              <a:rPr lang="en-US" sz="2000" dirty="0" smtClean="0">
                <a:solidFill>
                  <a:srgbClr val="000099"/>
                </a:solidFill>
              </a:rPr>
              <a:t> PMID: 21097865</a:t>
            </a:r>
            <a:r>
              <a:rPr lang="en-US" sz="2000" dirty="0" smtClean="0"/>
              <a:t> </a:t>
            </a:r>
          </a:p>
          <a:p>
            <a:pPr marL="457200" indent="-457200" algn="just">
              <a:defRPr/>
            </a:pPr>
            <a:r>
              <a:rPr lang="en-US" sz="2000" b="0" dirty="0" smtClean="0">
                <a:solidFill>
                  <a:srgbClr val="000099"/>
                </a:solidFill>
              </a:rPr>
              <a:t>8. Love et al. (2011).</a:t>
            </a:r>
            <a:r>
              <a:rPr lang="en-US" sz="2000" dirty="0" smtClean="0">
                <a:solidFill>
                  <a:srgbClr val="000099"/>
                </a:solidFill>
              </a:rPr>
              <a:t> VSS Abstract: 36.429</a:t>
            </a:r>
          </a:p>
          <a:p>
            <a:pPr marL="457200" indent="-457200" algn="just">
              <a:defRPr/>
            </a:pPr>
            <a:r>
              <a:rPr lang="en-US" sz="2000" b="0" dirty="0" smtClean="0">
                <a:solidFill>
                  <a:srgbClr val="000099"/>
                </a:solidFill>
              </a:rPr>
              <a:t>9. Green &amp; </a:t>
            </a:r>
            <a:r>
              <a:rPr lang="en-US" sz="2000" b="0" dirty="0" err="1" smtClean="0">
                <a:solidFill>
                  <a:srgbClr val="000099"/>
                </a:solidFill>
              </a:rPr>
              <a:t>Swets</a:t>
            </a:r>
            <a:r>
              <a:rPr lang="en-US" sz="2000" b="0" dirty="0" smtClean="0">
                <a:solidFill>
                  <a:srgbClr val="000099"/>
                </a:solidFill>
              </a:rPr>
              <a:t>, (1966). </a:t>
            </a:r>
            <a:r>
              <a:rPr lang="en-US" sz="1400" dirty="0" smtClean="0">
                <a:solidFill>
                  <a:srgbClr val="000099"/>
                </a:solidFill>
              </a:rPr>
              <a:t>Signal detection theory and psychophysics</a:t>
            </a:r>
            <a:r>
              <a:rPr lang="en-US" sz="1400" b="0" dirty="0" smtClean="0">
                <a:solidFill>
                  <a:srgbClr val="000099"/>
                </a:solidFill>
              </a:rPr>
              <a:t>. </a:t>
            </a:r>
            <a:r>
              <a:rPr lang="en-US" sz="1400" dirty="0" smtClean="0">
                <a:solidFill>
                  <a:srgbClr val="000099"/>
                </a:solidFill>
              </a:rPr>
              <a:t>New York. </a:t>
            </a:r>
            <a:endParaRPr lang="en-US" sz="2000" dirty="0" smtClean="0">
              <a:solidFill>
                <a:srgbClr val="000099"/>
              </a:solidFill>
            </a:endParaRPr>
          </a:p>
          <a:p>
            <a:pPr marL="241300" indent="-241300" algn="just">
              <a:defRPr/>
            </a:pPr>
            <a:r>
              <a:rPr lang="en-US" sz="2000" b="0" dirty="0" smtClean="0">
                <a:solidFill>
                  <a:srgbClr val="000099"/>
                </a:solidFill>
              </a:rPr>
              <a:t>10. </a:t>
            </a:r>
            <a:r>
              <a:rPr lang="en-US" sz="2000" b="0" dirty="0" err="1">
                <a:solidFill>
                  <a:srgbClr val="000099"/>
                </a:solidFill>
              </a:rPr>
              <a:t>Petrov</a:t>
            </a:r>
            <a:r>
              <a:rPr lang="en-US" sz="2000" b="0" dirty="0">
                <a:solidFill>
                  <a:srgbClr val="000099"/>
                </a:solidFill>
              </a:rPr>
              <a:t>, </a:t>
            </a:r>
            <a:r>
              <a:rPr lang="en-US" sz="2000" b="0" dirty="0" err="1">
                <a:solidFill>
                  <a:srgbClr val="000099"/>
                </a:solidFill>
              </a:rPr>
              <a:t>Dosher</a:t>
            </a:r>
            <a:r>
              <a:rPr lang="en-US" sz="2000" b="0" dirty="0">
                <a:solidFill>
                  <a:srgbClr val="000099"/>
                </a:solidFill>
              </a:rPr>
              <a:t> &amp; Lu (2005). </a:t>
            </a:r>
            <a:r>
              <a:rPr lang="en-US" sz="2000" dirty="0">
                <a:solidFill>
                  <a:srgbClr val="000099"/>
                </a:solidFill>
              </a:rPr>
              <a:t>PMID: </a:t>
            </a:r>
            <a:r>
              <a:rPr lang="en-US" sz="2000" dirty="0" smtClean="0">
                <a:solidFill>
                  <a:srgbClr val="000099"/>
                </a:solidFill>
              </a:rPr>
              <a:t>16262466</a:t>
            </a:r>
            <a:endParaRPr lang="en-US" sz="2000" dirty="0">
              <a:solidFill>
                <a:srgbClr val="000099"/>
              </a:solidFill>
            </a:endParaRPr>
          </a:p>
        </p:txBody>
      </p:sp>
      <p:sp>
        <p:nvSpPr>
          <p:cNvPr id="2067" name="Text Box 924"/>
          <p:cNvSpPr txBox="1">
            <a:spLocks noChangeArrowheads="1"/>
          </p:cNvSpPr>
          <p:nvPr/>
        </p:nvSpPr>
        <p:spPr bwMode="auto">
          <a:xfrm>
            <a:off x="23864888" y="2438400"/>
            <a:ext cx="9053512" cy="137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2800" b="0" dirty="0" smtClean="0">
                <a:solidFill>
                  <a:srgbClr val="000099"/>
                </a:solidFill>
              </a:rPr>
              <a:t>Exp 1 revealed an intrinsic RVF timing deficit that arose from low acuity, not from neural noise.  Furthermore, distractors caused an additional impairment that was attentional in nature.  This attentional impairment was task-specific; distractors generated excessive integration on the timing task and low acuity on the spatial task.  These task-specific effects occurred despite the fact that the spatial and temporal differences were co-presented. </a:t>
            </a:r>
          </a:p>
          <a:p>
            <a:r>
              <a:rPr lang="en-US" sz="2800" b="0" dirty="0" smtClean="0">
                <a:solidFill>
                  <a:srgbClr val="000099"/>
                </a:solidFill>
              </a:rPr>
              <a:t>Exp 2 revealed evidence for task specificity, and against hemifield and retinal location specificity.  In each hemifield significantly greater improvement occurred on the temporal task than on the spatial task.  This task specificity rules out the stimulus-driven stage (bottom solid oval, fig. 1) as the limiting factor.  RVF </a:t>
            </a:r>
            <a:r>
              <a:rPr lang="en-US" sz="2800" b="0" dirty="0">
                <a:solidFill>
                  <a:srgbClr val="000099"/>
                </a:solidFill>
              </a:rPr>
              <a:t>training </a:t>
            </a:r>
            <a:r>
              <a:rPr lang="en-US" sz="2800" b="0" dirty="0" smtClean="0">
                <a:solidFill>
                  <a:srgbClr val="000099"/>
                </a:solidFill>
              </a:rPr>
              <a:t>on the </a:t>
            </a:r>
            <a:r>
              <a:rPr lang="en-US" sz="2800" b="0" dirty="0">
                <a:solidFill>
                  <a:srgbClr val="000099"/>
                </a:solidFill>
              </a:rPr>
              <a:t>temporal task significantly improved temporal </a:t>
            </a:r>
            <a:r>
              <a:rPr lang="en-US" sz="2800" b="0" dirty="0" smtClean="0">
                <a:solidFill>
                  <a:srgbClr val="000099"/>
                </a:solidFill>
              </a:rPr>
              <a:t>precision  </a:t>
            </a:r>
            <a:r>
              <a:rPr lang="en-US" sz="2800" b="0" i="1" dirty="0" smtClean="0">
                <a:solidFill>
                  <a:srgbClr val="000099"/>
                </a:solidFill>
              </a:rPr>
              <a:t>by comparable amounts</a:t>
            </a:r>
            <a:r>
              <a:rPr lang="en-US" sz="2800" b="0" dirty="0" smtClean="0">
                <a:solidFill>
                  <a:srgbClr val="000099"/>
                </a:solidFill>
              </a:rPr>
              <a:t> in each hemifield.  This hemifield generalization - combined with the task specificity - implicates either the decision stage  (upper left oval, fig. 1) or the connection between the stimulus-driven and decision stages. These two possibilities were teased apart in the retinal location transfer </a:t>
            </a:r>
            <a:r>
              <a:rPr lang="en-US" sz="2800" b="0" dirty="0">
                <a:solidFill>
                  <a:srgbClr val="000099"/>
                </a:solidFill>
              </a:rPr>
              <a:t>test </a:t>
            </a:r>
            <a:r>
              <a:rPr lang="en-US" sz="2800" b="0" dirty="0" smtClean="0">
                <a:solidFill>
                  <a:srgbClr val="000099"/>
                </a:solidFill>
              </a:rPr>
              <a:t>(dotted lines, </a:t>
            </a:r>
            <a:r>
              <a:rPr lang="en-US" sz="2800" b="0" dirty="0">
                <a:solidFill>
                  <a:srgbClr val="000099"/>
                </a:solidFill>
              </a:rPr>
              <a:t>fig. 1) .  </a:t>
            </a:r>
            <a:r>
              <a:rPr lang="en-US" sz="2800" b="0" dirty="0" smtClean="0">
                <a:solidFill>
                  <a:srgbClr val="000099"/>
                </a:solidFill>
              </a:rPr>
              <a:t>Here, we observed that learning generalized to a new retinal location, implicating the decision stage rather than the connection. </a:t>
            </a:r>
          </a:p>
          <a:p>
            <a:endParaRPr lang="en-US" sz="2800" b="0" dirty="0" smtClean="0">
              <a:solidFill>
                <a:srgbClr val="000099"/>
              </a:solidFill>
            </a:endParaRPr>
          </a:p>
          <a:p>
            <a:r>
              <a:rPr lang="en-US" sz="2800" b="0" dirty="0" smtClean="0">
                <a:solidFill>
                  <a:srgbClr val="000099"/>
                </a:solidFill>
              </a:rPr>
              <a:t>This study was conducted to reveal why and when attention </a:t>
            </a:r>
            <a:r>
              <a:rPr lang="en-US" sz="2800" b="0" dirty="0">
                <a:solidFill>
                  <a:srgbClr val="000099"/>
                </a:solidFill>
              </a:rPr>
              <a:t> </a:t>
            </a:r>
            <a:r>
              <a:rPr lang="en-US" sz="2800" b="0" dirty="0" smtClean="0">
                <a:solidFill>
                  <a:srgbClr val="000099"/>
                </a:solidFill>
              </a:rPr>
              <a:t>to simultaneity fails in the RVF.  We found an intrinsic component that reflects low acuity, and an attentional component that reflects excessive integration. Training significantly reduced each of those failures.  The improvement seems to have occurred at the decision stage.   </a:t>
            </a:r>
          </a:p>
          <a:p>
            <a:endParaRPr lang="en-US" sz="2800" b="0" dirty="0" smtClean="0">
              <a:solidFill>
                <a:srgbClr val="000099"/>
              </a:solidFill>
            </a:endParaRPr>
          </a:p>
          <a:p>
            <a:endParaRPr lang="en-US" sz="3000" b="0" dirty="0">
              <a:solidFill>
                <a:srgbClr val="000099"/>
              </a:solidFill>
            </a:endParaRPr>
          </a:p>
          <a:p>
            <a:endParaRPr lang="en-US" sz="3000" b="0" dirty="0">
              <a:solidFill>
                <a:srgbClr val="000099"/>
              </a:solidFill>
            </a:endParaRPr>
          </a:p>
          <a:p>
            <a:pPr>
              <a:buFont typeface="Arial" charset="0"/>
              <a:buChar char="•"/>
            </a:pPr>
            <a:endParaRPr lang="en-US" sz="3000" b="0" dirty="0">
              <a:solidFill>
                <a:srgbClr val="000099"/>
              </a:solidFill>
            </a:endParaRPr>
          </a:p>
        </p:txBody>
      </p:sp>
      <p:sp>
        <p:nvSpPr>
          <p:cNvPr id="2072" name="TextBox 1"/>
          <p:cNvSpPr txBox="1">
            <a:spLocks noChangeArrowheads="1"/>
          </p:cNvSpPr>
          <p:nvPr/>
        </p:nvSpPr>
        <p:spPr bwMode="auto">
          <a:xfrm>
            <a:off x="133350" y="2438400"/>
            <a:ext cx="7562850" cy="704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marL="347472" indent="-347472"/>
            <a:r>
              <a:rPr lang="en-US" sz="2800" b="0" dirty="0" smtClean="0">
                <a:solidFill>
                  <a:srgbClr val="000099"/>
                </a:solidFill>
              </a:rPr>
              <a:t>Attention can be operationalized as the selection of a sensory event.  Attention has a measurable temporal precision ("frame rate")</a:t>
            </a:r>
            <a:r>
              <a:rPr lang="en-US" sz="2800" b="0" baseline="30000" dirty="0" smtClean="0">
                <a:solidFill>
                  <a:srgbClr val="000099"/>
                </a:solidFill>
              </a:rPr>
              <a:t>1,2</a:t>
            </a:r>
            <a:r>
              <a:rPr lang="en-US" sz="2800" b="0" dirty="0" smtClean="0">
                <a:solidFill>
                  <a:srgbClr val="000099"/>
                </a:solidFill>
              </a:rPr>
              <a:t>. Several studies indicate that attention's temporal precision is worse in the right (relative to left) hemifield</a:t>
            </a:r>
            <a:r>
              <a:rPr lang="en-US" sz="2800" b="0" baseline="30000" dirty="0" smtClean="0">
                <a:solidFill>
                  <a:srgbClr val="000099"/>
                </a:solidFill>
              </a:rPr>
              <a:t>3-5</a:t>
            </a:r>
            <a:r>
              <a:rPr lang="en-US" sz="2800" b="0" dirty="0" smtClean="0">
                <a:solidFill>
                  <a:srgbClr val="000099"/>
                </a:solidFill>
              </a:rPr>
              <a:t>. Here we exploited this hemifield effect to reverse engineer the neural events limiting attention's temporal precision. Although temporal precision can be measured many ways, theory</a:t>
            </a:r>
            <a:r>
              <a:rPr lang="en-US" sz="2800" b="0" baseline="30000" dirty="0" smtClean="0">
                <a:solidFill>
                  <a:srgbClr val="000099"/>
                </a:solidFill>
              </a:rPr>
              <a:t>6 </a:t>
            </a:r>
            <a:r>
              <a:rPr lang="en-US" sz="2800" b="0" dirty="0" smtClean="0">
                <a:solidFill>
                  <a:srgbClr val="000099"/>
                </a:solidFill>
              </a:rPr>
              <a:t>and prior data</a:t>
            </a:r>
            <a:r>
              <a:rPr lang="en-US" sz="2800" b="0" baseline="30000" dirty="0" smtClean="0">
                <a:solidFill>
                  <a:srgbClr val="000099"/>
                </a:solidFill>
              </a:rPr>
              <a:t>7,8 </a:t>
            </a:r>
            <a:r>
              <a:rPr lang="en-US" sz="2800" b="0" dirty="0" smtClean="0">
                <a:solidFill>
                  <a:srgbClr val="000099"/>
                </a:solidFill>
              </a:rPr>
              <a:t>suggest that simultaneity measurements are the most precise. We measured the ability to attend to simultaneity, using signal detection theory</a:t>
            </a:r>
            <a:r>
              <a:rPr lang="en-US" sz="2800" b="0" baseline="30000" dirty="0" smtClean="0">
                <a:solidFill>
                  <a:srgbClr val="000099"/>
                </a:solidFill>
              </a:rPr>
              <a:t>9</a:t>
            </a:r>
            <a:r>
              <a:rPr lang="en-US" sz="2800" b="0" dirty="0" smtClean="0">
                <a:solidFill>
                  <a:srgbClr val="000099"/>
                </a:solidFill>
              </a:rPr>
              <a:t> and a modified version (fig. 1) of  an extant framework</a:t>
            </a:r>
            <a:r>
              <a:rPr lang="en-US" sz="2800" b="0" baseline="30000" dirty="0" smtClean="0">
                <a:solidFill>
                  <a:srgbClr val="000099"/>
                </a:solidFill>
              </a:rPr>
              <a:t>10</a:t>
            </a:r>
            <a:r>
              <a:rPr lang="en-US" sz="2800" b="0" dirty="0" smtClean="0">
                <a:solidFill>
                  <a:srgbClr val="000099"/>
                </a:solidFill>
              </a:rPr>
              <a:t> for interpreting perceptual learning data.</a:t>
            </a:r>
            <a:endParaRPr lang="en-US" sz="2800" b="0" dirty="0">
              <a:solidFill>
                <a:srgbClr val="000099"/>
              </a:solidFill>
            </a:endParaRPr>
          </a:p>
          <a:p>
            <a:pPr marL="0" indent="0"/>
            <a:endParaRPr lang="en-US" sz="3200" b="0" dirty="0">
              <a:solidFill>
                <a:srgbClr val="000099"/>
              </a:solidFill>
            </a:endParaRPr>
          </a:p>
        </p:txBody>
      </p:sp>
      <p:sp>
        <p:nvSpPr>
          <p:cNvPr id="74" name="Text Box 1634"/>
          <p:cNvSpPr txBox="1">
            <a:spLocks noChangeArrowheads="1"/>
          </p:cNvSpPr>
          <p:nvPr/>
        </p:nvSpPr>
        <p:spPr bwMode="auto">
          <a:xfrm>
            <a:off x="24003000" y="15723513"/>
            <a:ext cx="83922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r>
              <a:rPr lang="en-US" sz="2200" dirty="0">
                <a:solidFill>
                  <a:srgbClr val="FF0000"/>
                </a:solidFill>
                <a:latin typeface="Times"/>
              </a:rPr>
              <a:t>http://denison.edu/~</a:t>
            </a:r>
            <a:r>
              <a:rPr lang="en-US" sz="2200" dirty="0" smtClean="0">
                <a:solidFill>
                  <a:srgbClr val="FF0000"/>
                </a:solidFill>
                <a:latin typeface="Times"/>
              </a:rPr>
              <a:t>matthewsn/perceptuallearningsimultaneity.html</a:t>
            </a:r>
            <a:endParaRPr lang="en-US" sz="2200" dirty="0">
              <a:solidFill>
                <a:srgbClr val="FF0000"/>
              </a:solidFill>
              <a:latin typeface="Times"/>
            </a:endParaRPr>
          </a:p>
        </p:txBody>
      </p:sp>
      <p:sp>
        <p:nvSpPr>
          <p:cNvPr id="110" name="Line 68"/>
          <p:cNvSpPr>
            <a:spLocks noChangeShapeType="1"/>
          </p:cNvSpPr>
          <p:nvPr/>
        </p:nvSpPr>
        <p:spPr bwMode="auto">
          <a:xfrm>
            <a:off x="15621000" y="1295400"/>
            <a:ext cx="6858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 name="TextBox 1"/>
          <p:cNvSpPr txBox="1"/>
          <p:nvPr/>
        </p:nvSpPr>
        <p:spPr>
          <a:xfrm>
            <a:off x="12461368" y="4648200"/>
            <a:ext cx="7239636" cy="954107"/>
          </a:xfrm>
          <a:prstGeom prst="rect">
            <a:avLst/>
          </a:prstGeom>
          <a:noFill/>
        </p:spPr>
        <p:txBody>
          <a:bodyPr wrap="square" rtlCol="0">
            <a:spAutoFit/>
          </a:bodyPr>
          <a:lstStyle/>
          <a:p>
            <a:r>
              <a:rPr lang="en-US" sz="2800" dirty="0">
                <a:solidFill>
                  <a:srgbClr val="000099"/>
                </a:solidFill>
              </a:rPr>
              <a:t>Experiment </a:t>
            </a:r>
            <a:r>
              <a:rPr lang="en-US" sz="2800" dirty="0" smtClean="0">
                <a:solidFill>
                  <a:srgbClr val="000099"/>
                </a:solidFill>
              </a:rPr>
              <a:t>1: Intrinsic </a:t>
            </a:r>
            <a:r>
              <a:rPr lang="en-US" sz="2800" dirty="0" err="1" smtClean="0">
                <a:solidFill>
                  <a:srgbClr val="000099"/>
                </a:solidFill>
              </a:rPr>
              <a:t>vs</a:t>
            </a:r>
            <a:r>
              <a:rPr lang="en-US" sz="2800" dirty="0" smtClean="0">
                <a:solidFill>
                  <a:srgbClr val="000099"/>
                </a:solidFill>
              </a:rPr>
              <a:t> Attentional Effects</a:t>
            </a:r>
            <a:endParaRPr lang="en-US" sz="2800" dirty="0">
              <a:solidFill>
                <a:srgbClr val="000099"/>
              </a:solidFill>
            </a:endParaRPr>
          </a:p>
          <a:p>
            <a:endParaRPr lang="en-US" sz="2800" dirty="0"/>
          </a:p>
        </p:txBody>
      </p:sp>
      <p:sp>
        <p:nvSpPr>
          <p:cNvPr id="3" name="Rectangle 2"/>
          <p:cNvSpPr/>
          <p:nvPr/>
        </p:nvSpPr>
        <p:spPr>
          <a:xfrm>
            <a:off x="13253686" y="9372600"/>
            <a:ext cx="5631606" cy="523220"/>
          </a:xfrm>
          <a:prstGeom prst="rect">
            <a:avLst/>
          </a:prstGeom>
        </p:spPr>
        <p:txBody>
          <a:bodyPr wrap="none">
            <a:spAutoFit/>
          </a:bodyPr>
          <a:lstStyle/>
          <a:p>
            <a:pPr lvl="0" algn="ctr"/>
            <a:r>
              <a:rPr lang="en-US" sz="2800" dirty="0">
                <a:solidFill>
                  <a:srgbClr val="000099"/>
                </a:solidFill>
              </a:rPr>
              <a:t>Experiment </a:t>
            </a:r>
            <a:r>
              <a:rPr lang="en-US" sz="2800" dirty="0" smtClean="0">
                <a:solidFill>
                  <a:srgbClr val="000099"/>
                </a:solidFill>
              </a:rPr>
              <a:t>2: Perceptual Learning</a:t>
            </a:r>
            <a:endParaRPr lang="en-US" sz="2800" dirty="0">
              <a:solidFill>
                <a:srgbClr val="000099"/>
              </a:solidFill>
            </a:endParaRPr>
          </a:p>
        </p:txBody>
      </p:sp>
      <p:grpSp>
        <p:nvGrpSpPr>
          <p:cNvPr id="111" name="Group 110"/>
          <p:cNvGrpSpPr/>
          <p:nvPr/>
        </p:nvGrpSpPr>
        <p:grpSpPr>
          <a:xfrm>
            <a:off x="18672938" y="2133600"/>
            <a:ext cx="4872862" cy="2562999"/>
            <a:chOff x="1219200" y="2209800"/>
            <a:chExt cx="6862330" cy="3609404"/>
          </a:xfrm>
        </p:grpSpPr>
        <p:grpSp>
          <p:nvGrpSpPr>
            <p:cNvPr id="112" name="Group 222"/>
            <p:cNvGrpSpPr>
              <a:grpSpLocks noChangeAspect="1"/>
            </p:cNvGrpSpPr>
            <p:nvPr/>
          </p:nvGrpSpPr>
          <p:grpSpPr bwMode="auto">
            <a:xfrm>
              <a:off x="1219200" y="2209800"/>
              <a:ext cx="6705600" cy="3200400"/>
              <a:chOff x="1066800" y="838200"/>
              <a:chExt cx="6705600" cy="3200400"/>
            </a:xfrm>
          </p:grpSpPr>
          <p:grpSp>
            <p:nvGrpSpPr>
              <p:cNvPr id="115" name="Group 113"/>
              <p:cNvGrpSpPr>
                <a:grpSpLocks/>
              </p:cNvGrpSpPr>
              <p:nvPr/>
            </p:nvGrpSpPr>
            <p:grpSpPr bwMode="auto">
              <a:xfrm>
                <a:off x="1066800" y="838200"/>
                <a:ext cx="3200400" cy="3200400"/>
                <a:chOff x="2438400" y="2743200"/>
                <a:chExt cx="3200400" cy="3200400"/>
              </a:xfrm>
            </p:grpSpPr>
            <p:cxnSp>
              <p:nvCxnSpPr>
                <p:cNvPr id="146" name="Straight Connector 145"/>
                <p:cNvCxnSpPr/>
                <p:nvPr/>
              </p:nvCxnSpPr>
              <p:spPr>
                <a:xfrm rot="5400000">
                  <a:off x="40005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rot="10800000" flipV="1">
                  <a:off x="2667000" y="3352800"/>
                  <a:ext cx="2590800" cy="2057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8669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6200000" flipH="1">
                  <a:off x="2978150" y="3511550"/>
                  <a:ext cx="2133600" cy="16637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Rectangle 6"/>
                <p:cNvSpPr>
                  <a:spLocks noChangeAspect="1" noChangeArrowheads="1"/>
                </p:cNvSpPr>
                <p:nvPr/>
              </p:nvSpPr>
              <p:spPr bwMode="auto">
                <a:xfrm>
                  <a:off x="2438400" y="2743200"/>
                  <a:ext cx="32004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Calibri" pitchFamily="-111" charset="0"/>
                  </a:endParaRPr>
                </a:p>
              </p:txBody>
            </p:sp>
            <p:cxnSp>
              <p:nvCxnSpPr>
                <p:cNvPr id="151" name="Straight Connector 150"/>
                <p:cNvCxnSpPr/>
                <p:nvPr/>
              </p:nvCxnSpPr>
              <p:spPr>
                <a:xfrm>
                  <a:off x="3276600" y="3276600"/>
                  <a:ext cx="210343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667000" y="5410200"/>
                  <a:ext cx="210343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53"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a:off x="51816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a:off x="4660392"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a:off x="30480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flipH="1">
                  <a:off x="2514600"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67"/>
                <p:cNvSpPr txBox="1">
                  <a:spLocks noChangeArrowheads="1"/>
                </p:cNvSpPr>
                <p:nvPr/>
              </p:nvSpPr>
              <p:spPr bwMode="auto">
                <a:xfrm>
                  <a:off x="4038600" y="29718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cxnSp>
              <p:nvCxnSpPr>
                <p:cNvPr id="158" name="Straight Connector 157"/>
                <p:cNvCxnSpPr/>
                <p:nvPr/>
              </p:nvCxnSpPr>
              <p:spPr>
                <a:xfrm rot="5400000">
                  <a:off x="2971800" y="4343400"/>
                  <a:ext cx="21336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9" name="Group 84"/>
                <p:cNvGrpSpPr>
                  <a:grpSpLocks noChangeAspect="1"/>
                </p:cNvGrpSpPr>
                <p:nvPr/>
              </p:nvGrpSpPr>
              <p:grpSpPr bwMode="auto">
                <a:xfrm>
                  <a:off x="3886199" y="4181856"/>
                  <a:ext cx="298316" cy="313944"/>
                  <a:chOff x="6629404" y="5181604"/>
                  <a:chExt cx="964681" cy="1032558"/>
                </a:xfrm>
              </p:grpSpPr>
              <p:sp>
                <p:nvSpPr>
                  <p:cNvPr id="173" name="Rectangle 25" descr="Granite"/>
                  <p:cNvSpPr>
                    <a:spLocks noChangeArrowheads="1"/>
                  </p:cNvSpPr>
                  <p:nvPr/>
                </p:nvSpPr>
                <p:spPr bwMode="auto">
                  <a:xfrm rot="-5400000">
                    <a:off x="6595466" y="5215542"/>
                    <a:ext cx="1032558" cy="964681"/>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74" name="Rectangle 173"/>
                  <p:cNvSpPr>
                    <a:spLocks noChangeAspect="1" noChangeArrowheads="1"/>
                  </p:cNvSpPr>
                  <p:nvPr/>
                </p:nvSpPr>
                <p:spPr bwMode="auto">
                  <a:xfrm>
                    <a:off x="6934160" y="5486397"/>
                    <a:ext cx="320326" cy="345666"/>
                  </a:xfrm>
                  <a:prstGeom prst="rect">
                    <a:avLst/>
                  </a:prstGeom>
                  <a:solidFill>
                    <a:srgbClr val="CCCCCC"/>
                  </a:solidFill>
                  <a:ln w="25400">
                    <a:solidFill>
                      <a:srgbClr val="CCCCCC"/>
                    </a:solidFill>
                    <a:miter lim="800000"/>
                    <a:headEnd/>
                    <a:tailEnd/>
                  </a:ln>
                </p:spPr>
                <p:txBody>
                  <a:bodyPr anchor="ctr"/>
                  <a:lstStyle/>
                  <a:p>
                    <a:pPr algn="ctr"/>
                    <a:endParaRPr lang="en-US" sz="1400" dirty="0">
                      <a:solidFill>
                        <a:srgbClr val="FFFFFF"/>
                      </a:solidFill>
                      <a:latin typeface="Calibri" pitchFamily="-111" charset="0"/>
                    </a:endParaRPr>
                  </a:p>
                </p:txBody>
              </p:sp>
            </p:grpSp>
            <p:sp>
              <p:nvSpPr>
                <p:cNvPr id="160" name="TextBox 100"/>
                <p:cNvSpPr txBox="1">
                  <a:spLocks noChangeArrowheads="1"/>
                </p:cNvSpPr>
                <p:nvPr/>
              </p:nvSpPr>
              <p:spPr bwMode="auto">
                <a:xfrm rot="-5400000">
                  <a:off x="3862538" y="3633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1" name="TextBox 101"/>
                <p:cNvSpPr txBox="1">
                  <a:spLocks noChangeArrowheads="1"/>
                </p:cNvSpPr>
                <p:nvPr/>
              </p:nvSpPr>
              <p:spPr bwMode="auto">
                <a:xfrm>
                  <a:off x="4343400" y="32004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2" name="TextBox 102"/>
                <p:cNvSpPr txBox="1">
                  <a:spLocks noChangeArrowheads="1"/>
                </p:cNvSpPr>
                <p:nvPr/>
              </p:nvSpPr>
              <p:spPr bwMode="auto">
                <a:xfrm rot="5400000">
                  <a:off x="3682337" y="4776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3" name="TextBox 103"/>
                <p:cNvSpPr txBox="1">
                  <a:spLocks noChangeArrowheads="1"/>
                </p:cNvSpPr>
                <p:nvPr/>
              </p:nvSpPr>
              <p:spPr bwMode="auto">
                <a:xfrm>
                  <a:off x="3220201" y="5094808"/>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4" name="TextBox 104"/>
                <p:cNvSpPr txBox="1">
                  <a:spLocks noChangeArrowheads="1"/>
                </p:cNvSpPr>
                <p:nvPr/>
              </p:nvSpPr>
              <p:spPr bwMode="auto">
                <a:xfrm>
                  <a:off x="3555660" y="3200400"/>
                  <a:ext cx="330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5" name="TextBox 105"/>
                <p:cNvSpPr txBox="1">
                  <a:spLocks noChangeArrowheads="1"/>
                </p:cNvSpPr>
                <p:nvPr/>
              </p:nvSpPr>
              <p:spPr bwMode="auto">
                <a:xfrm>
                  <a:off x="4158552" y="5094808"/>
                  <a:ext cx="330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66" name="TextBox 106"/>
                <p:cNvSpPr txBox="1">
                  <a:spLocks noChangeArrowheads="1"/>
                </p:cNvSpPr>
                <p:nvPr/>
              </p:nvSpPr>
              <p:spPr bwMode="auto">
                <a:xfrm>
                  <a:off x="3733800" y="54102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67" name="TextBox 107"/>
                <p:cNvSpPr txBox="1">
                  <a:spLocks noChangeArrowheads="1"/>
                </p:cNvSpPr>
                <p:nvPr/>
              </p:nvSpPr>
              <p:spPr bwMode="auto">
                <a:xfrm rot="-4595196">
                  <a:off x="4955119" y="4120483"/>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68" name="TextBox 108"/>
                <p:cNvSpPr txBox="1">
                  <a:spLocks noChangeArrowheads="1"/>
                </p:cNvSpPr>
                <p:nvPr/>
              </p:nvSpPr>
              <p:spPr bwMode="auto">
                <a:xfrm rot="-4547000">
                  <a:off x="2519956" y="4045258"/>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69" name="TextBox 109"/>
                <p:cNvSpPr txBox="1">
                  <a:spLocks noChangeArrowheads="1"/>
                </p:cNvSpPr>
                <p:nvPr/>
              </p:nvSpPr>
              <p:spPr bwMode="auto">
                <a:xfrm rot="19402036">
                  <a:off x="3053894" y="4560964"/>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70" name="TextBox 110"/>
                <p:cNvSpPr txBox="1">
                  <a:spLocks noChangeArrowheads="1"/>
                </p:cNvSpPr>
                <p:nvPr/>
              </p:nvSpPr>
              <p:spPr bwMode="auto">
                <a:xfrm rot="-2197964">
                  <a:off x="4461206" y="381739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71" name="TextBox 111"/>
                <p:cNvSpPr txBox="1">
                  <a:spLocks noChangeArrowheads="1"/>
                </p:cNvSpPr>
                <p:nvPr/>
              </p:nvSpPr>
              <p:spPr bwMode="auto">
                <a:xfrm rot="3327865">
                  <a:off x="3376920" y="376875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72" name="TextBox 112"/>
                <p:cNvSpPr txBox="1">
                  <a:spLocks noChangeArrowheads="1"/>
                </p:cNvSpPr>
                <p:nvPr/>
              </p:nvSpPr>
              <p:spPr bwMode="auto">
                <a:xfrm rot="3181967">
                  <a:off x="4295041" y="4467826"/>
                  <a:ext cx="415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grpSp>
          <p:grpSp>
            <p:nvGrpSpPr>
              <p:cNvPr id="116" name="Group 119"/>
              <p:cNvGrpSpPr>
                <a:grpSpLocks/>
              </p:cNvGrpSpPr>
              <p:nvPr/>
            </p:nvGrpSpPr>
            <p:grpSpPr bwMode="auto">
              <a:xfrm flipH="1">
                <a:off x="4572000" y="838200"/>
                <a:ext cx="3200400" cy="3200400"/>
                <a:chOff x="2438400" y="2743200"/>
                <a:chExt cx="3200400" cy="3200400"/>
              </a:xfrm>
            </p:grpSpPr>
            <p:cxnSp>
              <p:nvCxnSpPr>
                <p:cNvPr id="117" name="Straight Connector 116"/>
                <p:cNvCxnSpPr/>
                <p:nvPr/>
              </p:nvCxnSpPr>
              <p:spPr>
                <a:xfrm rot="5400000">
                  <a:off x="40005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10800000" flipV="1">
                  <a:off x="2667000" y="3352800"/>
                  <a:ext cx="2590800" cy="2057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1866900" y="4076700"/>
                  <a:ext cx="2133600" cy="5334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6200000" flipH="1">
                  <a:off x="2978150" y="3511550"/>
                  <a:ext cx="2133600" cy="166370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21" name="Rectangle 6"/>
                <p:cNvSpPr>
                  <a:spLocks noChangeAspect="1" noChangeArrowheads="1"/>
                </p:cNvSpPr>
                <p:nvPr/>
              </p:nvSpPr>
              <p:spPr bwMode="auto">
                <a:xfrm>
                  <a:off x="2438400" y="2743200"/>
                  <a:ext cx="32004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solidFill>
                      <a:srgbClr val="000000"/>
                    </a:solidFill>
                    <a:latin typeface="Calibri" pitchFamily="-111" charset="0"/>
                  </a:endParaRPr>
                </a:p>
              </p:txBody>
            </p:sp>
            <p:cxnSp>
              <p:nvCxnSpPr>
                <p:cNvPr id="122" name="Straight Connector 121"/>
                <p:cNvCxnSpPr/>
                <p:nvPr/>
              </p:nvCxnSpPr>
              <p:spPr>
                <a:xfrm>
                  <a:off x="3276600" y="3276600"/>
                  <a:ext cx="2103437"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667000" y="5410200"/>
                  <a:ext cx="2103437"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2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a:off x="51816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a:off x="4660392"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a:off x="3048000" y="31242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l="19197" t="12001" r="19197" b="12001"/>
                <a:stretch>
                  <a:fillRect/>
                </a:stretch>
              </p:blipFill>
              <p:spPr bwMode="auto">
                <a:xfrm flipH="1">
                  <a:off x="2514600" y="5257800"/>
                  <a:ext cx="292608" cy="3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 name="TextBox 131"/>
                <p:cNvSpPr txBox="1">
                  <a:spLocks noChangeArrowheads="1"/>
                </p:cNvSpPr>
                <p:nvPr/>
              </p:nvSpPr>
              <p:spPr bwMode="auto">
                <a:xfrm>
                  <a:off x="4038600" y="29718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cxnSp>
              <p:nvCxnSpPr>
                <p:cNvPr id="129" name="Straight Connector 128"/>
                <p:cNvCxnSpPr/>
                <p:nvPr/>
              </p:nvCxnSpPr>
              <p:spPr>
                <a:xfrm rot="5400000">
                  <a:off x="2971800" y="4343400"/>
                  <a:ext cx="21336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0" name="Group 133"/>
                <p:cNvGrpSpPr>
                  <a:grpSpLocks noChangeAspect="1"/>
                </p:cNvGrpSpPr>
                <p:nvPr/>
              </p:nvGrpSpPr>
              <p:grpSpPr bwMode="auto">
                <a:xfrm>
                  <a:off x="3886199" y="4181856"/>
                  <a:ext cx="298316" cy="313944"/>
                  <a:chOff x="6629404" y="5181604"/>
                  <a:chExt cx="964681" cy="1032558"/>
                </a:xfrm>
              </p:grpSpPr>
              <p:sp>
                <p:nvSpPr>
                  <p:cNvPr id="144" name="Rectangle 25" descr="Granite"/>
                  <p:cNvSpPr>
                    <a:spLocks noChangeArrowheads="1"/>
                  </p:cNvSpPr>
                  <p:nvPr/>
                </p:nvSpPr>
                <p:spPr bwMode="auto">
                  <a:xfrm rot="-5400000">
                    <a:off x="6595466" y="5215542"/>
                    <a:ext cx="1032558" cy="964681"/>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45" name="Rectangle 173"/>
                  <p:cNvSpPr>
                    <a:spLocks noChangeAspect="1" noChangeArrowheads="1"/>
                  </p:cNvSpPr>
                  <p:nvPr/>
                </p:nvSpPr>
                <p:spPr bwMode="auto">
                  <a:xfrm>
                    <a:off x="6934160" y="5486397"/>
                    <a:ext cx="320326" cy="345666"/>
                  </a:xfrm>
                  <a:prstGeom prst="rect">
                    <a:avLst/>
                  </a:prstGeom>
                  <a:solidFill>
                    <a:srgbClr val="CCCCCC"/>
                  </a:solidFill>
                  <a:ln w="25400">
                    <a:solidFill>
                      <a:srgbClr val="CCCCCC"/>
                    </a:solidFill>
                    <a:miter lim="800000"/>
                    <a:headEnd/>
                    <a:tailEnd/>
                  </a:ln>
                </p:spPr>
                <p:txBody>
                  <a:bodyPr anchor="ctr"/>
                  <a:lstStyle/>
                  <a:p>
                    <a:pPr algn="ctr"/>
                    <a:endParaRPr lang="en-US" sz="1400" dirty="0">
                      <a:solidFill>
                        <a:srgbClr val="FFFFFF"/>
                      </a:solidFill>
                      <a:latin typeface="Calibri" pitchFamily="-111" charset="0"/>
                    </a:endParaRPr>
                  </a:p>
                </p:txBody>
              </p:sp>
            </p:grpSp>
            <p:sp>
              <p:nvSpPr>
                <p:cNvPr id="131" name="TextBox 134"/>
                <p:cNvSpPr txBox="1">
                  <a:spLocks noChangeArrowheads="1"/>
                </p:cNvSpPr>
                <p:nvPr/>
              </p:nvSpPr>
              <p:spPr bwMode="auto">
                <a:xfrm rot="-5400000">
                  <a:off x="3862538" y="3633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2" name="TextBox 135"/>
                <p:cNvSpPr txBox="1">
                  <a:spLocks noChangeArrowheads="1"/>
                </p:cNvSpPr>
                <p:nvPr/>
              </p:nvSpPr>
              <p:spPr bwMode="auto">
                <a:xfrm>
                  <a:off x="4343400" y="32004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3" name="TextBox 136"/>
                <p:cNvSpPr txBox="1">
                  <a:spLocks noChangeArrowheads="1"/>
                </p:cNvSpPr>
                <p:nvPr/>
              </p:nvSpPr>
              <p:spPr bwMode="auto">
                <a:xfrm rot="5400000">
                  <a:off x="3682337" y="4776938"/>
                  <a:ext cx="532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4" name="TextBox 137"/>
                <p:cNvSpPr txBox="1">
                  <a:spLocks noChangeArrowheads="1"/>
                </p:cNvSpPr>
                <p:nvPr/>
              </p:nvSpPr>
              <p:spPr bwMode="auto">
                <a:xfrm>
                  <a:off x="3276600" y="5095371"/>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15</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5" name="TextBox 138"/>
                <p:cNvSpPr txBox="1">
                  <a:spLocks noChangeArrowheads="1"/>
                </p:cNvSpPr>
                <p:nvPr/>
              </p:nvSpPr>
              <p:spPr bwMode="auto">
                <a:xfrm>
                  <a:off x="3555660" y="3200400"/>
                  <a:ext cx="3305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6" name="TextBox 139"/>
                <p:cNvSpPr txBox="1">
                  <a:spLocks noChangeArrowheads="1"/>
                </p:cNvSpPr>
                <p:nvPr/>
              </p:nvSpPr>
              <p:spPr bwMode="auto">
                <a:xfrm>
                  <a:off x="4165260" y="5102079"/>
                  <a:ext cx="3305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Helvetica" pitchFamily="-111" charset="0"/>
                      <a:cs typeface="Helvetica" pitchFamily="-111" charset="0"/>
                    </a:rPr>
                    <a:t>8</a:t>
                  </a:r>
                  <a:r>
                    <a:rPr lang="en-US" sz="1200" dirty="0">
                      <a:latin typeface="Symbol" pitchFamily="18" charset="2"/>
                      <a:cs typeface="Helvetica" pitchFamily="-111" charset="0"/>
                      <a:sym typeface="Symbol" pitchFamily="18" charset="2"/>
                    </a:rPr>
                    <a:t></a:t>
                  </a:r>
                  <a:endParaRPr lang="en-US" sz="1200" dirty="0">
                    <a:latin typeface="Helvetica" pitchFamily="-111" charset="0"/>
                    <a:cs typeface="Helvetica" pitchFamily="-111" charset="0"/>
                  </a:endParaRPr>
                </a:p>
              </p:txBody>
            </p:sp>
            <p:sp>
              <p:nvSpPr>
                <p:cNvPr id="137" name="TextBox 140"/>
                <p:cNvSpPr txBox="1">
                  <a:spLocks noChangeArrowheads="1"/>
                </p:cNvSpPr>
                <p:nvPr/>
              </p:nvSpPr>
              <p:spPr bwMode="auto">
                <a:xfrm>
                  <a:off x="3733800" y="5410200"/>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23</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38" name="TextBox 141"/>
                <p:cNvSpPr txBox="1">
                  <a:spLocks noChangeArrowheads="1"/>
                </p:cNvSpPr>
                <p:nvPr/>
              </p:nvSpPr>
              <p:spPr bwMode="auto">
                <a:xfrm rot="-4595196">
                  <a:off x="4955119" y="4120483"/>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39" name="TextBox 142"/>
                <p:cNvSpPr txBox="1">
                  <a:spLocks noChangeArrowheads="1"/>
                </p:cNvSpPr>
                <p:nvPr/>
              </p:nvSpPr>
              <p:spPr bwMode="auto">
                <a:xfrm rot="-4547000">
                  <a:off x="2519956" y="4045258"/>
                  <a:ext cx="54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FF0000"/>
                      </a:solidFill>
                      <a:latin typeface="Helvetica" pitchFamily="-111" charset="0"/>
                      <a:cs typeface="Helvetica" pitchFamily="-111" charset="0"/>
                    </a:rPr>
                    <a:t>24.5</a:t>
                  </a:r>
                  <a:r>
                    <a:rPr lang="en-US" sz="1200" dirty="0">
                      <a:solidFill>
                        <a:srgbClr val="FF0000"/>
                      </a:solidFill>
                      <a:latin typeface="Symbol" pitchFamily="18" charset="2"/>
                      <a:cs typeface="Helvetica" pitchFamily="-111" charset="0"/>
                      <a:sym typeface="Symbol" pitchFamily="18" charset="2"/>
                    </a:rPr>
                    <a:t></a:t>
                  </a:r>
                  <a:endParaRPr lang="en-US" sz="1200" dirty="0">
                    <a:solidFill>
                      <a:srgbClr val="FF0000"/>
                    </a:solidFill>
                    <a:latin typeface="Helvetica" pitchFamily="-111" charset="0"/>
                    <a:cs typeface="Helvetica" pitchFamily="-111" charset="0"/>
                  </a:endParaRPr>
                </a:p>
              </p:txBody>
            </p:sp>
            <p:sp>
              <p:nvSpPr>
                <p:cNvPr id="140" name="TextBox 143"/>
                <p:cNvSpPr txBox="1">
                  <a:spLocks noChangeArrowheads="1"/>
                </p:cNvSpPr>
                <p:nvPr/>
              </p:nvSpPr>
              <p:spPr bwMode="auto">
                <a:xfrm rot="19402036">
                  <a:off x="3089606" y="4548275"/>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41" name="TextBox 144"/>
                <p:cNvSpPr txBox="1">
                  <a:spLocks noChangeArrowheads="1"/>
                </p:cNvSpPr>
                <p:nvPr/>
              </p:nvSpPr>
              <p:spPr bwMode="auto">
                <a:xfrm rot="-2197964">
                  <a:off x="4461206" y="381739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19</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42" name="TextBox 145"/>
                <p:cNvSpPr txBox="1">
                  <a:spLocks noChangeArrowheads="1"/>
                </p:cNvSpPr>
                <p:nvPr/>
              </p:nvSpPr>
              <p:spPr bwMode="auto">
                <a:xfrm rot="3327865">
                  <a:off x="3376920" y="3768757"/>
                  <a:ext cx="415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sp>
              <p:nvSpPr>
                <p:cNvPr id="143" name="TextBox 146"/>
                <p:cNvSpPr txBox="1">
                  <a:spLocks noChangeArrowheads="1"/>
                </p:cNvSpPr>
                <p:nvPr/>
              </p:nvSpPr>
              <p:spPr bwMode="auto">
                <a:xfrm rot="3181967">
                  <a:off x="4335286" y="4601180"/>
                  <a:ext cx="4154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srgbClr val="0000FF"/>
                      </a:solidFill>
                      <a:latin typeface="Helvetica" pitchFamily="-111" charset="0"/>
                      <a:cs typeface="Helvetica" pitchFamily="-111" charset="0"/>
                    </a:rPr>
                    <a:t>14</a:t>
                  </a:r>
                  <a:r>
                    <a:rPr lang="en-US" sz="1200" dirty="0">
                      <a:solidFill>
                        <a:srgbClr val="0000FF"/>
                      </a:solidFill>
                      <a:latin typeface="Symbol" pitchFamily="18" charset="2"/>
                      <a:cs typeface="Helvetica" pitchFamily="-111" charset="0"/>
                      <a:sym typeface="Symbol" pitchFamily="18" charset="2"/>
                    </a:rPr>
                    <a:t></a:t>
                  </a:r>
                  <a:endParaRPr lang="en-US" sz="1200" dirty="0">
                    <a:solidFill>
                      <a:srgbClr val="0000FF"/>
                    </a:solidFill>
                    <a:latin typeface="Helvetica" pitchFamily="-111" charset="0"/>
                    <a:cs typeface="Helvetica" pitchFamily="-111" charset="0"/>
                  </a:endParaRPr>
                </a:p>
              </p:txBody>
            </p:sp>
          </p:grpSp>
        </p:grpSp>
        <p:sp>
          <p:nvSpPr>
            <p:cNvPr id="113" name="TextBox 149"/>
            <p:cNvSpPr txBox="1">
              <a:spLocks noChangeArrowheads="1"/>
            </p:cNvSpPr>
            <p:nvPr/>
          </p:nvSpPr>
          <p:spPr bwMode="auto">
            <a:xfrm>
              <a:off x="1360564" y="5424923"/>
              <a:ext cx="2900668" cy="3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Trained Retinal Locations</a:t>
              </a:r>
            </a:p>
          </p:txBody>
        </p:sp>
        <p:sp>
          <p:nvSpPr>
            <p:cNvPr id="114" name="TextBox 150"/>
            <p:cNvSpPr txBox="1">
              <a:spLocks noChangeArrowheads="1"/>
            </p:cNvSpPr>
            <p:nvPr/>
          </p:nvSpPr>
          <p:spPr bwMode="auto">
            <a:xfrm>
              <a:off x="4609994" y="5429114"/>
              <a:ext cx="3471536" cy="39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t>Transfer Test Retinal Locations</a:t>
              </a:r>
            </a:p>
          </p:txBody>
        </p:sp>
      </p:grpSp>
      <p:pic>
        <p:nvPicPr>
          <p:cNvPr id="1026" name="Object 1"/>
          <p:cNvPicPr>
            <a:picLocks noChangeAspect="1" noChangeArrowheads="1"/>
          </p:cNvPicPr>
          <p:nvPr/>
        </p:nvPicPr>
        <p:blipFill>
          <a:blip r:embed="rId5" cstate="print"/>
          <a:srcRect t="-378" b="-378"/>
          <a:stretch>
            <a:fillRect/>
          </a:stretch>
        </p:blipFill>
        <p:spPr bwMode="auto">
          <a:xfrm>
            <a:off x="1066800" y="9001125"/>
            <a:ext cx="5017736" cy="2428875"/>
          </a:xfrm>
          <a:prstGeom prst="rect">
            <a:avLst/>
          </a:prstGeom>
          <a:noFill/>
          <a:ln w="9525">
            <a:noFill/>
            <a:miter lim="800000"/>
            <a:headEnd/>
            <a:tailEnd/>
          </a:ln>
        </p:spPr>
      </p:pic>
      <p:pic>
        <p:nvPicPr>
          <p:cNvPr id="3073" name="Picture 1"/>
          <p:cNvPicPr>
            <a:picLocks noChangeAspect="1" noChangeArrowheads="1"/>
          </p:cNvPicPr>
          <p:nvPr/>
        </p:nvPicPr>
        <p:blipFill>
          <a:blip r:embed="rId6" cstate="print"/>
          <a:srcRect l="3333" t="25111" r="2222" b="12667"/>
          <a:stretch>
            <a:fillRect/>
          </a:stretch>
        </p:blipFill>
        <p:spPr bwMode="auto">
          <a:xfrm>
            <a:off x="7910287" y="5287683"/>
            <a:ext cx="9920514" cy="4084917"/>
          </a:xfrm>
          <a:prstGeom prst="rect">
            <a:avLst/>
          </a:prstGeom>
          <a:noFill/>
          <a:ln w="9525">
            <a:noFill/>
            <a:miter lim="800000"/>
            <a:headEnd/>
            <a:tailEnd/>
          </a:ln>
        </p:spPr>
      </p:pic>
      <p:sp>
        <p:nvSpPr>
          <p:cNvPr id="99" name="Line 68"/>
          <p:cNvSpPr>
            <a:spLocks noChangeShapeType="1"/>
          </p:cNvSpPr>
          <p:nvPr/>
        </p:nvSpPr>
        <p:spPr bwMode="auto">
          <a:xfrm>
            <a:off x="19507200" y="49530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0" name="Line 68"/>
          <p:cNvSpPr>
            <a:spLocks noChangeShapeType="1"/>
          </p:cNvSpPr>
          <p:nvPr/>
        </p:nvSpPr>
        <p:spPr bwMode="auto">
          <a:xfrm>
            <a:off x="11277600" y="49530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1" name="Line 68"/>
          <p:cNvSpPr>
            <a:spLocks noChangeShapeType="1"/>
          </p:cNvSpPr>
          <p:nvPr/>
        </p:nvSpPr>
        <p:spPr bwMode="auto">
          <a:xfrm>
            <a:off x="12115800" y="96774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2" name="Line 68"/>
          <p:cNvSpPr>
            <a:spLocks noChangeShapeType="1"/>
          </p:cNvSpPr>
          <p:nvPr/>
        </p:nvSpPr>
        <p:spPr bwMode="auto">
          <a:xfrm>
            <a:off x="18821400" y="9677400"/>
            <a:ext cx="1219200" cy="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5" name="TextBox 1"/>
          <p:cNvSpPr txBox="1">
            <a:spLocks noChangeArrowheads="1"/>
          </p:cNvSpPr>
          <p:nvPr/>
        </p:nvSpPr>
        <p:spPr bwMode="auto">
          <a:xfrm>
            <a:off x="2667000" y="11353800"/>
            <a:ext cx="160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b="1">
                <a:solidFill>
                  <a:schemeClr val="tx1"/>
                </a:solidFill>
                <a:latin typeface="Times New Roman" pitchFamily="-111" charset="0"/>
                <a:ea typeface="ＭＳ Ｐゴシック" pitchFamily="-111" charset="-128"/>
              </a:defRPr>
            </a:lvl1pPr>
            <a:lvl2pPr marL="742950" indent="-285750">
              <a:defRPr sz="2400" b="1">
                <a:solidFill>
                  <a:schemeClr val="tx1"/>
                </a:solidFill>
                <a:latin typeface="Times New Roman" pitchFamily="-111" charset="0"/>
                <a:ea typeface="ＭＳ Ｐゴシック" pitchFamily="-111" charset="-128"/>
              </a:defRPr>
            </a:lvl2pPr>
            <a:lvl3pPr marL="1143000" indent="-228600">
              <a:defRPr sz="2400" b="1">
                <a:solidFill>
                  <a:schemeClr val="tx1"/>
                </a:solidFill>
                <a:latin typeface="Times New Roman" pitchFamily="-111" charset="0"/>
                <a:ea typeface="ＭＳ Ｐゴシック" pitchFamily="-111" charset="-128"/>
              </a:defRPr>
            </a:lvl3pPr>
            <a:lvl4pPr marL="1600200" indent="-228600">
              <a:defRPr sz="2400" b="1">
                <a:solidFill>
                  <a:schemeClr val="tx1"/>
                </a:solidFill>
                <a:latin typeface="Times New Roman" pitchFamily="-111" charset="0"/>
                <a:ea typeface="ＭＳ Ｐゴシック" pitchFamily="-111" charset="-128"/>
              </a:defRPr>
            </a:lvl4pPr>
            <a:lvl5pPr marL="2057400" indent="-228600">
              <a:defRPr sz="2400" b="1">
                <a:solidFill>
                  <a:schemeClr val="tx1"/>
                </a:solidFill>
                <a:latin typeface="Times New Roman" pitchFamily="-111" charset="0"/>
                <a:ea typeface="ＭＳ Ｐゴシック" pitchFamily="-111" charset="-128"/>
              </a:defRPr>
            </a:lvl5pPr>
            <a:lvl6pPr marL="25146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6pPr>
            <a:lvl7pPr marL="29718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7pPr>
            <a:lvl8pPr marL="34290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8pPr>
            <a:lvl9pPr marL="3886200" indent="-228600" eaLnBrk="0" fontAlgn="base" hangingPunct="0">
              <a:spcBef>
                <a:spcPct val="0"/>
              </a:spcBef>
              <a:spcAft>
                <a:spcPct val="0"/>
              </a:spcAft>
              <a:defRPr sz="2400" b="1">
                <a:solidFill>
                  <a:schemeClr val="tx1"/>
                </a:solidFill>
                <a:latin typeface="Times New Roman" pitchFamily="-111" charset="0"/>
                <a:ea typeface="ＭＳ Ｐゴシック" pitchFamily="-111" charset="-128"/>
              </a:defRPr>
            </a:lvl9pPr>
          </a:lstStyle>
          <a:p>
            <a:pPr marL="0" indent="0"/>
            <a:r>
              <a:rPr lang="en-US" sz="2800" b="0" dirty="0" smtClean="0">
                <a:solidFill>
                  <a:srgbClr val="000099"/>
                </a:solidFill>
              </a:rPr>
              <a:t>Figure 1</a:t>
            </a:r>
            <a:endParaRPr lang="en-US" sz="2800" b="0" dirty="0">
              <a:solidFill>
                <a:srgbClr val="000099"/>
              </a:solidFill>
            </a:endParaRPr>
          </a:p>
          <a:p>
            <a:pPr marL="0" indent="0"/>
            <a:endParaRPr lang="en-US" sz="3200" b="0" dirty="0">
              <a:solidFill>
                <a:srgbClr val="000099"/>
              </a:solidFill>
            </a:endParaRPr>
          </a:p>
        </p:txBody>
      </p:sp>
      <p:sp>
        <p:nvSpPr>
          <p:cNvPr id="106" name="Rectangle 106"/>
          <p:cNvSpPr>
            <a:spLocks noChangeArrowheads="1"/>
          </p:cNvSpPr>
          <p:nvPr/>
        </p:nvSpPr>
        <p:spPr bwMode="auto">
          <a:xfrm>
            <a:off x="24155400" y="122682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smtClean="0">
                <a:solidFill>
                  <a:srgbClr val="FF0000"/>
                </a:solidFill>
                <a:latin typeface="Helvetica" pitchFamily="-111" charset="0"/>
              </a:rPr>
              <a:t>Bottom Line</a:t>
            </a:r>
            <a:endParaRPr lang="en-US" sz="3200" dirty="0">
              <a:solidFill>
                <a:srgbClr val="FF0000"/>
              </a:solidFill>
              <a:latin typeface="Times"/>
            </a:endParaRPr>
          </a:p>
        </p:txBody>
      </p:sp>
      <p:pic>
        <p:nvPicPr>
          <p:cNvPr id="1029"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4235" t="24095" r="1234" b="13683"/>
          <a:stretch/>
        </p:blipFill>
        <p:spPr bwMode="auto">
          <a:xfrm>
            <a:off x="14127744" y="9934222"/>
            <a:ext cx="9418056" cy="385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5" name="Group 174"/>
          <p:cNvGrpSpPr>
            <a:grpSpLocks noChangeAspect="1"/>
          </p:cNvGrpSpPr>
          <p:nvPr/>
        </p:nvGrpSpPr>
        <p:grpSpPr>
          <a:xfrm>
            <a:off x="7862792" y="2438400"/>
            <a:ext cx="10730008" cy="1655487"/>
            <a:chOff x="177800" y="4648200"/>
            <a:chExt cx="8890000" cy="1371600"/>
          </a:xfrm>
        </p:grpSpPr>
        <p:sp>
          <p:nvSpPr>
            <p:cNvPr id="177" name="Rectangle 6"/>
            <p:cNvSpPr>
              <a:spLocks noChangeAspect="1" noChangeArrowheads="1"/>
            </p:cNvSpPr>
            <p:nvPr/>
          </p:nvSpPr>
          <p:spPr bwMode="auto">
            <a:xfrm>
              <a:off x="177800"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78" name="Rectangle 6"/>
            <p:cNvSpPr>
              <a:spLocks noChangeAspect="1" noChangeArrowheads="1"/>
            </p:cNvSpPr>
            <p:nvPr/>
          </p:nvSpPr>
          <p:spPr bwMode="auto">
            <a:xfrm>
              <a:off x="1168420"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79" name="Rectangle 6"/>
            <p:cNvSpPr>
              <a:spLocks noChangeAspect="1" noChangeArrowheads="1"/>
            </p:cNvSpPr>
            <p:nvPr/>
          </p:nvSpPr>
          <p:spPr bwMode="auto">
            <a:xfrm>
              <a:off x="215904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0" name="Rectangle 6"/>
            <p:cNvSpPr>
              <a:spLocks noChangeAspect="1" noChangeArrowheads="1"/>
            </p:cNvSpPr>
            <p:nvPr/>
          </p:nvSpPr>
          <p:spPr bwMode="auto">
            <a:xfrm>
              <a:off x="314966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1" name="Rectangle 6"/>
            <p:cNvSpPr>
              <a:spLocks noChangeAspect="1" noChangeArrowheads="1"/>
            </p:cNvSpPr>
            <p:nvPr/>
          </p:nvSpPr>
          <p:spPr bwMode="auto">
            <a:xfrm>
              <a:off x="414028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2" name="Rectangle 6"/>
            <p:cNvSpPr>
              <a:spLocks noChangeAspect="1" noChangeArrowheads="1"/>
            </p:cNvSpPr>
            <p:nvPr/>
          </p:nvSpPr>
          <p:spPr bwMode="auto">
            <a:xfrm>
              <a:off x="5130901"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3" name="Rectangle 6"/>
            <p:cNvSpPr>
              <a:spLocks noChangeAspect="1" noChangeArrowheads="1"/>
            </p:cNvSpPr>
            <p:nvPr/>
          </p:nvSpPr>
          <p:spPr bwMode="auto">
            <a:xfrm>
              <a:off x="6121522"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4" name="Rectangle 6"/>
            <p:cNvSpPr>
              <a:spLocks noChangeAspect="1" noChangeArrowheads="1"/>
            </p:cNvSpPr>
            <p:nvPr/>
          </p:nvSpPr>
          <p:spPr bwMode="auto">
            <a:xfrm>
              <a:off x="7112142"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185" name="Rectangle 6"/>
            <p:cNvSpPr>
              <a:spLocks noChangeAspect="1" noChangeArrowheads="1"/>
            </p:cNvSpPr>
            <p:nvPr/>
          </p:nvSpPr>
          <p:spPr bwMode="auto">
            <a:xfrm>
              <a:off x="8102762" y="4876800"/>
              <a:ext cx="914419" cy="91439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pic>
          <p:nvPicPr>
            <p:cNvPr id="186"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279913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26924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22656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215904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378975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36830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32562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314966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47803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46736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22"/>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42468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414028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5770995"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56642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26"/>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52374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5130901"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6761615"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6654800"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30"/>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flipH="1">
              <a:off x="6228074" y="4876800"/>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18"/>
            <p:cNvPicPr>
              <a:picLocks noChangeAspect="1" noChangeArrowheads="1"/>
            </p:cNvPicPr>
            <p:nvPr/>
          </p:nvPicPr>
          <p:blipFill>
            <a:blip r:embed="rId3">
              <a:extLst>
                <a:ext uri="{28A0092B-C50C-407E-A947-70E740481C1C}">
                  <a14:useLocalDpi xmlns:a14="http://schemas.microsoft.com/office/drawing/2010/main" val="0"/>
                </a:ext>
              </a:extLst>
            </a:blip>
            <a:srcRect l="19197" t="12001" r="19197" b="12001"/>
            <a:stretch>
              <a:fillRect/>
            </a:stretch>
          </p:blipFill>
          <p:spPr bwMode="auto">
            <a:xfrm>
              <a:off x="6121522" y="5504722"/>
              <a:ext cx="274326" cy="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 name="Group 50"/>
            <p:cNvGrpSpPr>
              <a:grpSpLocks/>
            </p:cNvGrpSpPr>
            <p:nvPr/>
          </p:nvGrpSpPr>
          <p:grpSpPr bwMode="auto">
            <a:xfrm>
              <a:off x="1505042" y="5181600"/>
              <a:ext cx="241175" cy="258139"/>
              <a:chOff x="1676400" y="2819400"/>
              <a:chExt cx="241201" cy="258141"/>
            </a:xfrm>
          </p:grpSpPr>
          <p:sp>
            <p:nvSpPr>
              <p:cNvPr id="247" name="Rectangle 25" descr="Granite"/>
              <p:cNvSpPr>
                <a:spLocks noChangeArrowheads="1"/>
              </p:cNvSpPr>
              <p:nvPr/>
            </p:nvSpPr>
            <p:spPr bwMode="auto">
              <a:xfrm rot="-5400000">
                <a:off x="1667930" y="2827870"/>
                <a:ext cx="258141" cy="241201"/>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8"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grpSp>
          <p:nvGrpSpPr>
            <p:cNvPr id="207" name="Group 50"/>
            <p:cNvGrpSpPr>
              <a:grpSpLocks/>
            </p:cNvGrpSpPr>
            <p:nvPr/>
          </p:nvGrpSpPr>
          <p:grpSpPr bwMode="auto">
            <a:xfrm>
              <a:off x="2495662" y="5181600"/>
              <a:ext cx="241175" cy="258139"/>
              <a:chOff x="1676400" y="2819400"/>
              <a:chExt cx="241201" cy="258141"/>
            </a:xfrm>
          </p:grpSpPr>
          <p:sp>
            <p:nvSpPr>
              <p:cNvPr id="245" name="Rectangle 25" descr="Granite"/>
              <p:cNvSpPr>
                <a:spLocks noChangeArrowheads="1"/>
              </p:cNvSpPr>
              <p:nvPr/>
            </p:nvSpPr>
            <p:spPr bwMode="auto">
              <a:xfrm rot="-5400000">
                <a:off x="1667930" y="2827870"/>
                <a:ext cx="258141" cy="241201"/>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6"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grpSp>
          <p:nvGrpSpPr>
            <p:cNvPr id="208" name="Group 50"/>
            <p:cNvGrpSpPr>
              <a:grpSpLocks/>
            </p:cNvGrpSpPr>
            <p:nvPr/>
          </p:nvGrpSpPr>
          <p:grpSpPr bwMode="auto">
            <a:xfrm>
              <a:off x="3486283" y="5181600"/>
              <a:ext cx="241175" cy="258139"/>
              <a:chOff x="1676400" y="2819400"/>
              <a:chExt cx="241201" cy="258141"/>
            </a:xfrm>
          </p:grpSpPr>
          <p:sp>
            <p:nvSpPr>
              <p:cNvPr id="243" name="Rectangle 25" descr="Granite"/>
              <p:cNvSpPr>
                <a:spLocks noChangeArrowheads="1"/>
              </p:cNvSpPr>
              <p:nvPr/>
            </p:nvSpPr>
            <p:spPr bwMode="auto">
              <a:xfrm rot="-5400000">
                <a:off x="1667930" y="2827870"/>
                <a:ext cx="258141" cy="241201"/>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4"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grpSp>
          <p:nvGrpSpPr>
            <p:cNvPr id="209" name="Group 50"/>
            <p:cNvGrpSpPr>
              <a:grpSpLocks/>
            </p:cNvGrpSpPr>
            <p:nvPr/>
          </p:nvGrpSpPr>
          <p:grpSpPr bwMode="auto">
            <a:xfrm>
              <a:off x="4476903" y="5181600"/>
              <a:ext cx="241175" cy="258139"/>
              <a:chOff x="1676400" y="2819400"/>
              <a:chExt cx="241201" cy="258141"/>
            </a:xfrm>
          </p:grpSpPr>
          <p:sp>
            <p:nvSpPr>
              <p:cNvPr id="241" name="Rectangle 25" descr="Granite"/>
              <p:cNvSpPr>
                <a:spLocks noChangeArrowheads="1"/>
              </p:cNvSpPr>
              <p:nvPr/>
            </p:nvSpPr>
            <p:spPr bwMode="auto">
              <a:xfrm rot="-5400000">
                <a:off x="1667930" y="2827870"/>
                <a:ext cx="258141" cy="241201"/>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2"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r>
                  <a:rPr lang="en-US" sz="1400" dirty="0">
                    <a:solidFill>
                      <a:srgbClr val="FFFFFF"/>
                    </a:solidFill>
                    <a:latin typeface="Calibri" pitchFamily="-111" charset="0"/>
                  </a:rPr>
                  <a:t>n</a:t>
                </a:r>
              </a:p>
            </p:txBody>
          </p:sp>
        </p:grpSp>
        <p:sp>
          <p:nvSpPr>
            <p:cNvPr id="210" name="Rectangle 25" descr="Granite"/>
            <p:cNvSpPr>
              <a:spLocks noChangeArrowheads="1"/>
            </p:cNvSpPr>
            <p:nvPr/>
          </p:nvSpPr>
          <p:spPr bwMode="auto">
            <a:xfrm rot="16200000">
              <a:off x="5459042" y="5190082"/>
              <a:ext cx="258139" cy="24117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11" name="Rectangle 25" descr="Granite"/>
            <p:cNvSpPr>
              <a:spLocks noChangeArrowheads="1"/>
            </p:cNvSpPr>
            <p:nvPr/>
          </p:nvSpPr>
          <p:spPr bwMode="auto">
            <a:xfrm rot="16200000">
              <a:off x="6449662" y="5190082"/>
              <a:ext cx="258139" cy="241175"/>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grpSp>
          <p:nvGrpSpPr>
            <p:cNvPr id="212" name="Group 50"/>
            <p:cNvGrpSpPr>
              <a:grpSpLocks/>
            </p:cNvGrpSpPr>
            <p:nvPr/>
          </p:nvGrpSpPr>
          <p:grpSpPr bwMode="auto">
            <a:xfrm>
              <a:off x="522257" y="5199038"/>
              <a:ext cx="241175" cy="258139"/>
              <a:chOff x="1676400" y="2819400"/>
              <a:chExt cx="241201" cy="258141"/>
            </a:xfrm>
          </p:grpSpPr>
          <p:sp>
            <p:nvSpPr>
              <p:cNvPr id="239" name="Rectangle 25" descr="Granite"/>
              <p:cNvSpPr>
                <a:spLocks noChangeArrowheads="1"/>
              </p:cNvSpPr>
              <p:nvPr/>
            </p:nvSpPr>
            <p:spPr bwMode="auto">
              <a:xfrm rot="-5400000">
                <a:off x="1667930" y="2827870"/>
                <a:ext cx="258141" cy="241201"/>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solidFill>
                    <a:srgbClr val="000000"/>
                  </a:solidFill>
                  <a:latin typeface="Calibri" pitchFamily="-111" charset="0"/>
                </a:endParaRPr>
              </a:p>
            </p:txBody>
          </p:sp>
          <p:sp>
            <p:nvSpPr>
              <p:cNvPr id="240" name="Rectangle 173"/>
              <p:cNvSpPr>
                <a:spLocks noChangeArrowheads="1"/>
              </p:cNvSpPr>
              <p:nvPr/>
            </p:nvSpPr>
            <p:spPr bwMode="auto">
              <a:xfrm>
                <a:off x="1752600" y="2895600"/>
                <a:ext cx="80092" cy="86417"/>
              </a:xfrm>
              <a:prstGeom prst="rect">
                <a:avLst/>
              </a:prstGeom>
              <a:solidFill>
                <a:srgbClr val="CCCCCC"/>
              </a:solidFill>
              <a:ln w="25400">
                <a:solidFill>
                  <a:srgbClr val="CCCCCC"/>
                </a:solidFill>
                <a:miter lim="800000"/>
                <a:headEnd/>
                <a:tailEnd/>
              </a:ln>
            </p:spPr>
            <p:txBody>
              <a:bodyPr anchor="ctr"/>
              <a:lstStyle/>
              <a:p>
                <a:pPr algn="ctr"/>
                <a:endParaRPr lang="en-US" dirty="0">
                  <a:solidFill>
                    <a:srgbClr val="FFFFFF"/>
                  </a:solidFill>
                  <a:latin typeface="Calibri" pitchFamily="-111" charset="0"/>
                </a:endParaRPr>
              </a:p>
            </p:txBody>
          </p:sp>
        </p:grpSp>
        <p:sp>
          <p:nvSpPr>
            <p:cNvPr id="213" name="Oval 7"/>
            <p:cNvSpPr>
              <a:spLocks noChangeAspect="1" noChangeArrowheads="1"/>
            </p:cNvSpPr>
            <p:nvPr/>
          </p:nvSpPr>
          <p:spPr bwMode="auto">
            <a:xfrm>
              <a:off x="707294" y="5583549"/>
              <a:ext cx="160238" cy="169838"/>
            </a:xfrm>
            <a:prstGeom prst="ellipse">
              <a:avLst/>
            </a:prstGeom>
            <a:solidFill>
              <a:srgbClr val="FF3300"/>
            </a:solidFill>
            <a:ln w="9525">
              <a:solidFill>
                <a:srgbClr val="FF3300"/>
              </a:solidFill>
              <a:round/>
              <a:headEnd/>
              <a:tailEnd/>
            </a:ln>
          </p:spPr>
          <p:txBody>
            <a:bodyPr wrap="none" anchor="ctr"/>
            <a:lstStyle/>
            <a:p>
              <a:endParaRPr lang="en-US" dirty="0">
                <a:solidFill>
                  <a:srgbClr val="000000"/>
                </a:solidFill>
                <a:latin typeface="Calibri" pitchFamily="-111" charset="0"/>
              </a:endParaRPr>
            </a:p>
          </p:txBody>
        </p:sp>
        <p:sp>
          <p:nvSpPr>
            <p:cNvPr id="214" name="Oval 7"/>
            <p:cNvSpPr>
              <a:spLocks noChangeArrowheads="1"/>
            </p:cNvSpPr>
            <p:nvPr/>
          </p:nvSpPr>
          <p:spPr bwMode="auto">
            <a:xfrm>
              <a:off x="871449" y="4935562"/>
              <a:ext cx="160238" cy="169838"/>
            </a:xfrm>
            <a:prstGeom prst="ellipse">
              <a:avLst/>
            </a:prstGeom>
            <a:solidFill>
              <a:srgbClr val="FF3300"/>
            </a:solidFill>
            <a:ln w="9525">
              <a:solidFill>
                <a:srgbClr val="FF3300"/>
              </a:solidFill>
              <a:round/>
              <a:headEnd/>
              <a:tailEnd/>
            </a:ln>
          </p:spPr>
          <p:txBody>
            <a:bodyPr wrap="none" anchor="ctr"/>
            <a:lstStyle/>
            <a:p>
              <a:endParaRPr lang="en-US" dirty="0">
                <a:solidFill>
                  <a:srgbClr val="000000"/>
                </a:solidFill>
                <a:latin typeface="Calibri" pitchFamily="-111" charset="0"/>
              </a:endParaRPr>
            </a:p>
          </p:txBody>
        </p:sp>
        <p:cxnSp>
          <p:nvCxnSpPr>
            <p:cNvPr id="215" name="Straight Arrow Connector 214"/>
            <p:cNvCxnSpPr/>
            <p:nvPr/>
          </p:nvCxnSpPr>
          <p:spPr bwMode="auto">
            <a:xfrm rot="5400000">
              <a:off x="3987800" y="4648200"/>
              <a:ext cx="228600" cy="2286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bwMode="auto">
            <a:xfrm rot="5400000" flipH="1" flipV="1">
              <a:off x="6083300" y="5829300"/>
              <a:ext cx="228600" cy="1524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bwMode="auto">
            <a:xfrm rot="16200000" flipV="1">
              <a:off x="6845300" y="5829300"/>
              <a:ext cx="228600" cy="1524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bwMode="auto">
            <a:xfrm rot="16200000" flipH="1">
              <a:off x="6083300" y="4686300"/>
              <a:ext cx="228600" cy="1524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19" name="Text Box 32"/>
            <p:cNvSpPr txBox="1">
              <a:spLocks noChangeArrowheads="1"/>
            </p:cNvSpPr>
            <p:nvPr/>
          </p:nvSpPr>
          <p:spPr bwMode="auto">
            <a:xfrm>
              <a:off x="8063178" y="4930914"/>
              <a:ext cx="986187" cy="70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FF"/>
                  </a:solidFill>
                  <a:latin typeface="Helvetica" pitchFamily="-111" charset="0"/>
                </a:rPr>
                <a:t>Target </a:t>
              </a:r>
            </a:p>
            <a:p>
              <a:pPr algn="ctr" eaLnBrk="1" hangingPunct="1"/>
              <a:r>
                <a:rPr lang="en-US" sz="1000" b="1" dirty="0">
                  <a:solidFill>
                    <a:srgbClr val="0000FF"/>
                  </a:solidFill>
                  <a:latin typeface="Helvetica" pitchFamily="-111" charset="0"/>
                </a:rPr>
                <a:t>Timing?</a:t>
              </a:r>
            </a:p>
            <a:p>
              <a:pPr algn="ctr" eaLnBrk="1" hangingPunct="1"/>
              <a:r>
                <a:rPr lang="en-US" sz="1000" b="1" dirty="0">
                  <a:solidFill>
                    <a:srgbClr val="FFFFFF"/>
                  </a:solidFill>
                  <a:latin typeface="Helvetica" pitchFamily="-111" charset="0"/>
                </a:rPr>
                <a:t>Same = S</a:t>
              </a:r>
            </a:p>
            <a:p>
              <a:pPr algn="ctr" eaLnBrk="1" hangingPunct="1"/>
              <a:r>
                <a:rPr lang="en-US" sz="1000" b="1" dirty="0">
                  <a:solidFill>
                    <a:srgbClr val="FFFFFF"/>
                  </a:solidFill>
                  <a:latin typeface="Helvetica" pitchFamily="-111" charset="0"/>
                </a:rPr>
                <a:t>Different  = D</a:t>
              </a:r>
            </a:p>
          </p:txBody>
        </p:sp>
        <p:sp>
          <p:nvSpPr>
            <p:cNvPr id="220" name="Text Box 32"/>
            <p:cNvSpPr txBox="1">
              <a:spLocks noChangeArrowheads="1"/>
            </p:cNvSpPr>
            <p:nvPr/>
          </p:nvSpPr>
          <p:spPr bwMode="auto">
            <a:xfrm>
              <a:off x="49618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A</a:t>
              </a:r>
            </a:p>
          </p:txBody>
        </p:sp>
        <p:sp>
          <p:nvSpPr>
            <p:cNvPr id="221" name="Text Box 32"/>
            <p:cNvSpPr txBox="1">
              <a:spLocks noChangeArrowheads="1"/>
            </p:cNvSpPr>
            <p:nvPr/>
          </p:nvSpPr>
          <p:spPr bwMode="auto">
            <a:xfrm>
              <a:off x="148680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B</a:t>
              </a:r>
            </a:p>
          </p:txBody>
        </p:sp>
        <p:sp>
          <p:nvSpPr>
            <p:cNvPr id="222" name="Text Box 32"/>
            <p:cNvSpPr txBox="1">
              <a:spLocks noChangeArrowheads="1"/>
            </p:cNvSpPr>
            <p:nvPr/>
          </p:nvSpPr>
          <p:spPr bwMode="auto">
            <a:xfrm>
              <a:off x="247742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C</a:t>
              </a:r>
            </a:p>
          </p:txBody>
        </p:sp>
        <p:sp>
          <p:nvSpPr>
            <p:cNvPr id="223" name="Text Box 32"/>
            <p:cNvSpPr txBox="1">
              <a:spLocks noChangeArrowheads="1"/>
            </p:cNvSpPr>
            <p:nvPr/>
          </p:nvSpPr>
          <p:spPr bwMode="auto">
            <a:xfrm>
              <a:off x="3468047"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9900"/>
                  </a:solidFill>
                  <a:latin typeface="Helvetica" pitchFamily="-111" charset="0"/>
                </a:rPr>
                <a:t>D</a:t>
              </a:r>
            </a:p>
          </p:txBody>
        </p:sp>
        <p:sp>
          <p:nvSpPr>
            <p:cNvPr id="224" name="Text Box 32"/>
            <p:cNvSpPr txBox="1">
              <a:spLocks noChangeArrowheads="1"/>
            </p:cNvSpPr>
            <p:nvPr/>
          </p:nvSpPr>
          <p:spPr bwMode="auto">
            <a:xfrm>
              <a:off x="4462676" y="4648200"/>
              <a:ext cx="2696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E</a:t>
              </a:r>
            </a:p>
          </p:txBody>
        </p:sp>
        <p:sp>
          <p:nvSpPr>
            <p:cNvPr id="225" name="Text Box 32"/>
            <p:cNvSpPr txBox="1">
              <a:spLocks noChangeArrowheads="1"/>
            </p:cNvSpPr>
            <p:nvPr/>
          </p:nvSpPr>
          <p:spPr bwMode="auto">
            <a:xfrm>
              <a:off x="5456502" y="4648200"/>
              <a:ext cx="2632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F</a:t>
              </a:r>
            </a:p>
          </p:txBody>
        </p:sp>
        <p:sp>
          <p:nvSpPr>
            <p:cNvPr id="226" name="Text Box 32"/>
            <p:cNvSpPr txBox="1">
              <a:spLocks noChangeArrowheads="1"/>
            </p:cNvSpPr>
            <p:nvPr/>
          </p:nvSpPr>
          <p:spPr bwMode="auto">
            <a:xfrm>
              <a:off x="6436702" y="4648200"/>
              <a:ext cx="2840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9900"/>
                  </a:solidFill>
                  <a:latin typeface="Helvetica" pitchFamily="-111" charset="0"/>
                </a:rPr>
                <a:t>G</a:t>
              </a:r>
            </a:p>
          </p:txBody>
        </p:sp>
        <p:sp>
          <p:nvSpPr>
            <p:cNvPr id="227" name="Text Box 32"/>
            <p:cNvSpPr txBox="1">
              <a:spLocks noChangeArrowheads="1"/>
            </p:cNvSpPr>
            <p:nvPr/>
          </p:nvSpPr>
          <p:spPr bwMode="auto">
            <a:xfrm>
              <a:off x="7430528" y="4648200"/>
              <a:ext cx="277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H</a:t>
              </a:r>
            </a:p>
          </p:txBody>
        </p:sp>
        <p:sp>
          <p:nvSpPr>
            <p:cNvPr id="228" name="Text Box 32"/>
            <p:cNvSpPr txBox="1">
              <a:spLocks noChangeArrowheads="1"/>
            </p:cNvSpPr>
            <p:nvPr/>
          </p:nvSpPr>
          <p:spPr bwMode="auto">
            <a:xfrm>
              <a:off x="8446303" y="4648200"/>
              <a:ext cx="2199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I</a:t>
              </a:r>
            </a:p>
          </p:txBody>
        </p:sp>
        <p:sp>
          <p:nvSpPr>
            <p:cNvPr id="229" name="Text Box 32"/>
            <p:cNvSpPr txBox="1">
              <a:spLocks noChangeArrowheads="1"/>
            </p:cNvSpPr>
            <p:nvPr/>
          </p:nvSpPr>
          <p:spPr bwMode="auto">
            <a:xfrm>
              <a:off x="7295690" y="5086290"/>
              <a:ext cx="6190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solidFill>
                    <a:srgbClr val="0000FF"/>
                  </a:solidFill>
                  <a:latin typeface="Helvetica" pitchFamily="-111" charset="0"/>
                </a:rPr>
                <a:t>Which </a:t>
              </a:r>
            </a:p>
            <a:p>
              <a:pPr algn="ctr" eaLnBrk="1" hangingPunct="1"/>
              <a:r>
                <a:rPr lang="en-US" sz="1000" b="1" dirty="0">
                  <a:solidFill>
                    <a:srgbClr val="0000FF"/>
                  </a:solidFill>
                  <a:latin typeface="Helvetica" pitchFamily="-111" charset="0"/>
                </a:rPr>
                <a:t>Letter?</a:t>
              </a:r>
            </a:p>
          </p:txBody>
        </p:sp>
        <p:sp>
          <p:nvSpPr>
            <p:cNvPr id="230" name="Text Box 32"/>
            <p:cNvSpPr txBox="1">
              <a:spLocks noChangeArrowheads="1"/>
            </p:cNvSpPr>
            <p:nvPr/>
          </p:nvSpPr>
          <p:spPr bwMode="auto">
            <a:xfrm>
              <a:off x="327066"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350 ms</a:t>
              </a:r>
            </a:p>
          </p:txBody>
        </p:sp>
        <p:sp>
          <p:nvSpPr>
            <p:cNvPr id="231" name="Text Box 32"/>
            <p:cNvSpPr txBox="1">
              <a:spLocks noChangeArrowheads="1"/>
            </p:cNvSpPr>
            <p:nvPr/>
          </p:nvSpPr>
          <p:spPr bwMode="auto">
            <a:xfrm>
              <a:off x="1317686"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200 ms</a:t>
              </a:r>
            </a:p>
          </p:txBody>
        </p:sp>
        <p:sp>
          <p:nvSpPr>
            <p:cNvPr id="232" name="Text Box 32"/>
            <p:cNvSpPr txBox="1">
              <a:spLocks noChangeArrowheads="1"/>
            </p:cNvSpPr>
            <p:nvPr/>
          </p:nvSpPr>
          <p:spPr bwMode="auto">
            <a:xfrm>
              <a:off x="2308307"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200 ms</a:t>
              </a:r>
            </a:p>
          </p:txBody>
        </p:sp>
        <p:sp>
          <p:nvSpPr>
            <p:cNvPr id="233" name="Text Box 32"/>
            <p:cNvSpPr txBox="1">
              <a:spLocks noChangeArrowheads="1"/>
            </p:cNvSpPr>
            <p:nvPr/>
          </p:nvSpPr>
          <p:spPr bwMode="auto">
            <a:xfrm>
              <a:off x="3334200" y="5773578"/>
              <a:ext cx="545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66 ms</a:t>
              </a:r>
            </a:p>
          </p:txBody>
        </p:sp>
        <p:sp>
          <p:nvSpPr>
            <p:cNvPr id="234" name="Text Box 32"/>
            <p:cNvSpPr txBox="1">
              <a:spLocks noChangeArrowheads="1"/>
            </p:cNvSpPr>
            <p:nvPr/>
          </p:nvSpPr>
          <p:spPr bwMode="auto">
            <a:xfrm>
              <a:off x="4289554" y="5773578"/>
              <a:ext cx="6158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100 ms</a:t>
              </a:r>
            </a:p>
          </p:txBody>
        </p:sp>
        <p:sp>
          <p:nvSpPr>
            <p:cNvPr id="235" name="Text Box 32"/>
            <p:cNvSpPr txBox="1">
              <a:spLocks noChangeArrowheads="1"/>
            </p:cNvSpPr>
            <p:nvPr/>
          </p:nvSpPr>
          <p:spPr bwMode="auto">
            <a:xfrm>
              <a:off x="5315440" y="5773578"/>
              <a:ext cx="5453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34 ms</a:t>
              </a:r>
            </a:p>
          </p:txBody>
        </p:sp>
        <p:sp>
          <p:nvSpPr>
            <p:cNvPr id="236" name="Text Box 32"/>
            <p:cNvSpPr txBox="1">
              <a:spLocks noChangeArrowheads="1"/>
            </p:cNvSpPr>
            <p:nvPr/>
          </p:nvSpPr>
          <p:spPr bwMode="auto">
            <a:xfrm>
              <a:off x="6270788" y="5773578"/>
              <a:ext cx="615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200 ms</a:t>
              </a:r>
            </a:p>
          </p:txBody>
        </p:sp>
        <p:sp>
          <p:nvSpPr>
            <p:cNvPr id="237" name="Text Box 32"/>
            <p:cNvSpPr txBox="1">
              <a:spLocks noChangeArrowheads="1"/>
            </p:cNvSpPr>
            <p:nvPr/>
          </p:nvSpPr>
          <p:spPr bwMode="auto">
            <a:xfrm>
              <a:off x="7192478" y="5773578"/>
              <a:ext cx="7537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Fixation?</a:t>
              </a:r>
            </a:p>
          </p:txBody>
        </p:sp>
        <p:sp>
          <p:nvSpPr>
            <p:cNvPr id="238" name="Text Box 32"/>
            <p:cNvSpPr txBox="1">
              <a:spLocks noChangeArrowheads="1"/>
            </p:cNvSpPr>
            <p:nvPr/>
          </p:nvSpPr>
          <p:spPr bwMode="auto">
            <a:xfrm>
              <a:off x="8044743" y="5773578"/>
              <a:ext cx="10230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dirty="0">
                  <a:latin typeface="Helvetica" pitchFamily="-111" charset="0"/>
                </a:rPr>
                <a:t>Simultaneity?</a:t>
              </a:r>
            </a:p>
          </p:txBody>
        </p:sp>
      </p:grpSp>
      <p:pic>
        <p:nvPicPr>
          <p:cNvPr id="1027" name="Picture 3"/>
          <p:cNvPicPr preferRelativeResize="0">
            <a:picLocks noChangeArrowheads="1"/>
          </p:cNvPicPr>
          <p:nvPr/>
        </p:nvPicPr>
        <p:blipFill rotWithShape="1">
          <a:blip r:embed="rId8">
            <a:extLst>
              <a:ext uri="{28A0092B-C50C-407E-A947-70E740481C1C}">
                <a14:useLocalDpi xmlns:a14="http://schemas.microsoft.com/office/drawing/2010/main" val="0"/>
              </a:ext>
            </a:extLst>
          </a:blip>
          <a:srcRect l="3176" t="28667" r="1905" b="39334"/>
          <a:stretch/>
        </p:blipFill>
        <p:spPr bwMode="auto">
          <a:xfrm>
            <a:off x="7924659" y="14000647"/>
            <a:ext cx="9720072"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0" name="Picture 2"/>
          <p:cNvPicPr preferRelativeResize="0">
            <a:picLocks noChangeArrowheads="1"/>
          </p:cNvPicPr>
          <p:nvPr/>
        </p:nvPicPr>
        <p:blipFill rotWithShape="1">
          <a:blip r:embed="rId9">
            <a:extLst>
              <a:ext uri="{28A0092B-C50C-407E-A947-70E740481C1C}">
                <a14:useLocalDpi xmlns:a14="http://schemas.microsoft.com/office/drawing/2010/main" val="0"/>
              </a:ext>
            </a:extLst>
          </a:blip>
          <a:srcRect l="12303" t="23814" r="20349" b="21399"/>
          <a:stretch/>
        </p:blipFill>
        <p:spPr bwMode="auto">
          <a:xfrm>
            <a:off x="17839519" y="5333999"/>
            <a:ext cx="5687568" cy="395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1" name="Picture 3"/>
          <p:cNvPicPr preferRelativeResize="0">
            <a:picLocks noChangeArrowheads="1"/>
          </p:cNvPicPr>
          <p:nvPr/>
        </p:nvPicPr>
        <p:blipFill rotWithShape="1">
          <a:blip r:embed="rId10">
            <a:extLst>
              <a:ext uri="{28A0092B-C50C-407E-A947-70E740481C1C}">
                <a14:useLocalDpi xmlns:a14="http://schemas.microsoft.com/office/drawing/2010/main" val="0"/>
              </a:ext>
            </a:extLst>
          </a:blip>
          <a:srcRect l="13854" t="24062" r="21561" b="20886"/>
          <a:stretch/>
        </p:blipFill>
        <p:spPr bwMode="auto">
          <a:xfrm>
            <a:off x="7909163" y="9951852"/>
            <a:ext cx="6062472" cy="385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 name="Picture 4"/>
          <p:cNvPicPr preferRelativeResize="0">
            <a:picLocks noChangeArrowheads="1"/>
          </p:cNvPicPr>
          <p:nvPr/>
        </p:nvPicPr>
        <p:blipFill rotWithShape="1">
          <a:blip r:embed="rId11">
            <a:extLst>
              <a:ext uri="{28A0092B-C50C-407E-A947-70E740481C1C}">
                <a14:useLocalDpi xmlns:a14="http://schemas.microsoft.com/office/drawing/2010/main" val="0"/>
              </a:ext>
            </a:extLst>
          </a:blip>
          <a:srcRect l="14917" t="28312" r="21628" b="16990"/>
          <a:stretch/>
        </p:blipFill>
        <p:spPr bwMode="auto">
          <a:xfrm>
            <a:off x="17716501" y="14024344"/>
            <a:ext cx="5797296" cy="173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10563</TotalTime>
  <Words>674</Words>
  <Application>Microsoft Office PowerPoint</Application>
  <PresentationFormat>Custom</PresentationFormat>
  <Paragraphs>87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vt:lpstr>
      <vt:lpstr>PowerPoint Presentation</vt:lpstr>
    </vt:vector>
  </TitlesOfParts>
  <Company>Denison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Nestor Matthews</dc:creator>
  <cp:lastModifiedBy>DUWindows7</cp:lastModifiedBy>
  <cp:revision>682</cp:revision>
  <dcterms:created xsi:type="dcterms:W3CDTF">2011-07-22T23:37:25Z</dcterms:created>
  <dcterms:modified xsi:type="dcterms:W3CDTF">2011-08-01T16:29:25Z</dcterms:modified>
</cp:coreProperties>
</file>