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rawings/drawing1.xml" ContentType="application/vnd.openxmlformats-officedocument.drawingml.chartshapes+xml"/>
  <Override PartName="/ppt/charts/chart2.xml" ContentType="application/vnd.openxmlformats-officedocument.drawingml.chart+xml"/>
  <Override PartName="/ppt/drawings/drawing2.xml" ContentType="application/vnd.openxmlformats-officedocument.drawingml.chartshapes+xml"/>
  <Override PartName="/ppt/charts/chart3.xml" ContentType="application/vnd.openxmlformats-officedocument.drawingml.chart+xml"/>
  <Override PartName="/ppt/drawings/drawing3.xml" ContentType="application/vnd.openxmlformats-officedocument.drawingml.chartshapes+xml"/>
  <Override PartName="/ppt/charts/chart4.xml" ContentType="application/vnd.openxmlformats-officedocument.drawingml.chart+xml"/>
  <Override PartName="/ppt/drawings/drawing4.xml" ContentType="application/vnd.openxmlformats-officedocument.drawingml.chartshapes+xml"/>
  <Override PartName="/ppt/charts/chart5.xml" ContentType="application/vnd.openxmlformats-officedocument.drawingml.chart+xml"/>
  <Override PartName="/ppt/drawings/drawing5.xml" ContentType="application/vnd.openxmlformats-officedocument.drawingml.chartshapes+xml"/>
  <Override PartName="/ppt/charts/chart6.xml" ContentType="application/vnd.openxmlformats-officedocument.drawingml.chart+xml"/>
  <Override PartName="/ppt/drawings/drawing6.xml" ContentType="application/vnd.openxmlformats-officedocument.drawingml.chartshapes+xml"/>
  <Override PartName="/ppt/charts/chart7.xml" ContentType="application/vnd.openxmlformats-officedocument.drawingml.chart+xml"/>
  <Override PartName="/ppt/drawings/drawing7.xml" ContentType="application/vnd.openxmlformats-officedocument.drawingml.chartshapes+xml"/>
  <Override PartName="/ppt/charts/chart8.xml" ContentType="application/vnd.openxmlformats-officedocument.drawingml.chart+xml"/>
  <Override PartName="/ppt/charts/chart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Lst>
  <p:sldSz cx="43891200" cy="32918400"/>
  <p:notesSz cx="6858000" cy="9144000"/>
  <p:defaultTextStyle>
    <a:defPPr>
      <a:defRPr lang="en-US"/>
    </a:defPPr>
    <a:lvl1pPr marL="0" algn="l" defTabSz="2350817" rtl="0" eaLnBrk="1" latinLnBrk="0" hangingPunct="1">
      <a:defRPr sz="9500" kern="1200">
        <a:solidFill>
          <a:schemeClr val="tx1"/>
        </a:solidFill>
        <a:latin typeface="+mn-lt"/>
        <a:ea typeface="+mn-ea"/>
        <a:cs typeface="+mn-cs"/>
      </a:defRPr>
    </a:lvl1pPr>
    <a:lvl2pPr marL="2350817" algn="l" defTabSz="2350817" rtl="0" eaLnBrk="1" latinLnBrk="0" hangingPunct="1">
      <a:defRPr sz="9500" kern="1200">
        <a:solidFill>
          <a:schemeClr val="tx1"/>
        </a:solidFill>
        <a:latin typeface="+mn-lt"/>
        <a:ea typeface="+mn-ea"/>
        <a:cs typeface="+mn-cs"/>
      </a:defRPr>
    </a:lvl2pPr>
    <a:lvl3pPr marL="4701640" algn="l" defTabSz="2350817" rtl="0" eaLnBrk="1" latinLnBrk="0" hangingPunct="1">
      <a:defRPr sz="9500" kern="1200">
        <a:solidFill>
          <a:schemeClr val="tx1"/>
        </a:solidFill>
        <a:latin typeface="+mn-lt"/>
        <a:ea typeface="+mn-ea"/>
        <a:cs typeface="+mn-cs"/>
      </a:defRPr>
    </a:lvl3pPr>
    <a:lvl4pPr marL="7052457" algn="l" defTabSz="2350817" rtl="0" eaLnBrk="1" latinLnBrk="0" hangingPunct="1">
      <a:defRPr sz="9500" kern="1200">
        <a:solidFill>
          <a:schemeClr val="tx1"/>
        </a:solidFill>
        <a:latin typeface="+mn-lt"/>
        <a:ea typeface="+mn-ea"/>
        <a:cs typeface="+mn-cs"/>
      </a:defRPr>
    </a:lvl4pPr>
    <a:lvl5pPr marL="9403280" algn="l" defTabSz="2350817" rtl="0" eaLnBrk="1" latinLnBrk="0" hangingPunct="1">
      <a:defRPr sz="9500" kern="1200">
        <a:solidFill>
          <a:schemeClr val="tx1"/>
        </a:solidFill>
        <a:latin typeface="+mn-lt"/>
        <a:ea typeface="+mn-ea"/>
        <a:cs typeface="+mn-cs"/>
      </a:defRPr>
    </a:lvl5pPr>
    <a:lvl6pPr marL="11754098" algn="l" defTabSz="2350817" rtl="0" eaLnBrk="1" latinLnBrk="0" hangingPunct="1">
      <a:defRPr sz="9500" kern="1200">
        <a:solidFill>
          <a:schemeClr val="tx1"/>
        </a:solidFill>
        <a:latin typeface="+mn-lt"/>
        <a:ea typeface="+mn-ea"/>
        <a:cs typeface="+mn-cs"/>
      </a:defRPr>
    </a:lvl6pPr>
    <a:lvl7pPr marL="14104920" algn="l" defTabSz="2350817" rtl="0" eaLnBrk="1" latinLnBrk="0" hangingPunct="1">
      <a:defRPr sz="9500" kern="1200">
        <a:solidFill>
          <a:schemeClr val="tx1"/>
        </a:solidFill>
        <a:latin typeface="+mn-lt"/>
        <a:ea typeface="+mn-ea"/>
        <a:cs typeface="+mn-cs"/>
      </a:defRPr>
    </a:lvl7pPr>
    <a:lvl8pPr marL="16455738" algn="l" defTabSz="2350817" rtl="0" eaLnBrk="1" latinLnBrk="0" hangingPunct="1">
      <a:defRPr sz="9500" kern="1200">
        <a:solidFill>
          <a:schemeClr val="tx1"/>
        </a:solidFill>
        <a:latin typeface="+mn-lt"/>
        <a:ea typeface="+mn-ea"/>
        <a:cs typeface="+mn-cs"/>
      </a:defRPr>
    </a:lvl8pPr>
    <a:lvl9pPr marL="18806560" algn="l" defTabSz="2350817" rtl="0" eaLnBrk="1" latinLnBrk="0" hangingPunct="1">
      <a:defRPr sz="9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0667" autoAdjust="0"/>
  </p:normalViewPr>
  <p:slideViewPr>
    <p:cSldViewPr snapToGrid="0" snapToObjects="1">
      <p:cViewPr varScale="1">
        <p:scale>
          <a:sx n="21" d="100"/>
          <a:sy n="21" d="100"/>
        </p:scale>
        <p:origin x="-1356" y="-138"/>
      </p:cViewPr>
      <p:guideLst>
        <p:guide orient="horz" pos="10368"/>
        <p:guide pos="1382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Macintosh%20HD:Users:aclement1:Desktop:Summer%20Research%20Stuff:Data:SYNC%20vs%20ASYNC.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Macintosh%20HD:Users:aclement1:Desktop:Summer%20Research%20Stuff:Data:SYNC%20vs%20ASYNC.xlsx" TargetMode="External"/></Relationships>
</file>

<file path=ppt/charts/_rels/chart3.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Macintosh%20HD:Users:aclement1:Desktop:Summer%20Research%20Stuff:Data:SYNC%20vs%20ASYNC.xlsx" TargetMode="External"/></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Macintosh%20HD:Users:aclement1:Desktop:Summer%20Research%20Stuff:Data:Gaussian%20Fit%20on%20RSVP%20Simultaneity%20Data.xlsx" TargetMode="External"/></Relationships>
</file>

<file path=ppt/charts/_rels/chart5.xml.rels><?xml version="1.0" encoding="UTF-8" standalone="yes"?>
<Relationships xmlns="http://schemas.openxmlformats.org/package/2006/relationships"><Relationship Id="rId2" Type="http://schemas.openxmlformats.org/officeDocument/2006/relationships/chartUserShapes" Target="../drawings/drawing5.xml"/><Relationship Id="rId1" Type="http://schemas.openxmlformats.org/officeDocument/2006/relationships/oleObject" Target="Macintosh%20HD:Users:aclement1:Desktop:Summer%20Research%20Stuff:Data:ASYNC%20vs%20TRIPLET.xlsx" TargetMode="External"/></Relationships>
</file>

<file path=ppt/charts/_rels/chart6.xml.rels><?xml version="1.0" encoding="UTF-8" standalone="yes"?>
<Relationships xmlns="http://schemas.openxmlformats.org/package/2006/relationships"><Relationship Id="rId2" Type="http://schemas.openxmlformats.org/officeDocument/2006/relationships/chartUserShapes" Target="../drawings/drawing6.xml"/><Relationship Id="rId1" Type="http://schemas.openxmlformats.org/officeDocument/2006/relationships/oleObject" Target="Macintosh%20HD:Users:aclement1:Desktop:Summer%20Research%20Stuff:Data:ASYNC%20vs%20TRIPLET.xlsx" TargetMode="External"/></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7.xml"/><Relationship Id="rId1" Type="http://schemas.openxmlformats.org/officeDocument/2006/relationships/oleObject" Target="Macintosh%20HD:Users:aclement1:Desktop:Summer%20Research%20Stuff:Data:ASYNC%20vs%20TRIPLET.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Macintosh%20HD:Users:aclement1:Desktop:Summer%20Research%20Stuff:Data:Red%20Exo%20Black%20Endo%20TRIPLET%20T2%20DETECTION.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Macintosh%20HD:Users:aclement1:Desktop:Summer%20Research%20Stuff:Data:No%20Red%20Exo%20TRIPLET%20BLACK%20LETTER%20Only.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baseline="0"/>
              <a:t>T1</a:t>
            </a:r>
            <a:endParaRPr lang="en-US"/>
          </a:p>
        </c:rich>
      </c:tx>
      <c:layout>
        <c:manualLayout>
          <c:xMode val="edge"/>
          <c:yMode val="edge"/>
          <c:x val="0.533284776902887"/>
          <c:y val="2.3148148148148098E-2"/>
        </c:manualLayout>
      </c:layout>
      <c:overlay val="0"/>
    </c:title>
    <c:autoTitleDeleted val="0"/>
    <c:plotArea>
      <c:layout>
        <c:manualLayout>
          <c:layoutTarget val="inner"/>
          <c:xMode val="edge"/>
          <c:yMode val="edge"/>
          <c:x val="0.14497462817147899"/>
          <c:y val="0.19480351414406499"/>
          <c:w val="0.85027580927384105"/>
          <c:h val="0.59104512977544499"/>
        </c:manualLayout>
      </c:layout>
      <c:barChart>
        <c:barDir val="col"/>
        <c:grouping val="clustered"/>
        <c:varyColors val="0"/>
        <c:ser>
          <c:idx val="0"/>
          <c:order val="0"/>
          <c:tx>
            <c:v>Synchronous</c:v>
          </c:tx>
          <c:spPr>
            <a:solidFill>
              <a:srgbClr val="0000FF"/>
            </a:solidFill>
          </c:spPr>
          <c:invertIfNegative val="0"/>
          <c:errBars>
            <c:errBarType val="both"/>
            <c:errValType val="cust"/>
            <c:noEndCap val="0"/>
            <c:plus>
              <c:numRef>
                <c:f>Sheet1!$C$2:$C$5</c:f>
                <c:numCache>
                  <c:formatCode>General</c:formatCode>
                  <c:ptCount val="4"/>
                  <c:pt idx="0">
                    <c:v>0.73125702875616405</c:v>
                  </c:pt>
                  <c:pt idx="1">
                    <c:v>1.0806917862379051</c:v>
                  </c:pt>
                  <c:pt idx="2">
                    <c:v>1.3755381721922131</c:v>
                  </c:pt>
                  <c:pt idx="3">
                    <c:v>0.87779628376374597</c:v>
                  </c:pt>
                </c:numCache>
              </c:numRef>
            </c:plus>
            <c:minus>
              <c:numRef>
                <c:f>Sheet1!$C$2:$C$5</c:f>
                <c:numCache>
                  <c:formatCode>General</c:formatCode>
                  <c:ptCount val="4"/>
                  <c:pt idx="0">
                    <c:v>0.73125702875616405</c:v>
                  </c:pt>
                  <c:pt idx="1">
                    <c:v>1.0806917862379051</c:v>
                  </c:pt>
                  <c:pt idx="2">
                    <c:v>1.3755381721922131</c:v>
                  </c:pt>
                  <c:pt idx="3">
                    <c:v>0.87779628376374597</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Sheet1!$B$2:$B$5</c:f>
              <c:numCache>
                <c:formatCode>0</c:formatCode>
                <c:ptCount val="4"/>
                <c:pt idx="0">
                  <c:v>97.2</c:v>
                </c:pt>
                <c:pt idx="1">
                  <c:v>94.9</c:v>
                </c:pt>
                <c:pt idx="2">
                  <c:v>95.5</c:v>
                </c:pt>
                <c:pt idx="3">
                  <c:v>95.6</c:v>
                </c:pt>
              </c:numCache>
            </c:numRef>
          </c:val>
        </c:ser>
        <c:ser>
          <c:idx val="1"/>
          <c:order val="1"/>
          <c:tx>
            <c:v>Asynchronous</c:v>
          </c:tx>
          <c:spPr>
            <a:solidFill>
              <a:srgbClr val="FF0000"/>
            </a:solidFill>
          </c:spPr>
          <c:invertIfNegative val="0"/>
          <c:errBars>
            <c:errBarType val="both"/>
            <c:errValType val="cust"/>
            <c:noEndCap val="0"/>
            <c:plus>
              <c:numRef>
                <c:f>Sheet1!$C$6:$C$9</c:f>
                <c:numCache>
                  <c:formatCode>General</c:formatCode>
                  <c:ptCount val="4"/>
                  <c:pt idx="0">
                    <c:v>0.92764557660211699</c:v>
                  </c:pt>
                  <c:pt idx="1">
                    <c:v>0.84479832535721</c:v>
                  </c:pt>
                  <c:pt idx="2">
                    <c:v>0.983013626290966</c:v>
                  </c:pt>
                  <c:pt idx="3">
                    <c:v>0.68786473578517704</c:v>
                  </c:pt>
                </c:numCache>
              </c:numRef>
            </c:plus>
            <c:minus>
              <c:numRef>
                <c:f>Sheet1!$C$6:$C$9</c:f>
                <c:numCache>
                  <c:formatCode>General</c:formatCode>
                  <c:ptCount val="4"/>
                  <c:pt idx="0">
                    <c:v>0.92764557660211699</c:v>
                  </c:pt>
                  <c:pt idx="1">
                    <c:v>0.84479832535721</c:v>
                  </c:pt>
                  <c:pt idx="2">
                    <c:v>0.983013626290966</c:v>
                  </c:pt>
                  <c:pt idx="3">
                    <c:v>0.68786473578517704</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Sheet1!$B$6:$B$9</c:f>
              <c:numCache>
                <c:formatCode>0</c:formatCode>
                <c:ptCount val="4"/>
                <c:pt idx="0">
                  <c:v>96.5</c:v>
                </c:pt>
                <c:pt idx="1">
                  <c:v>96.2</c:v>
                </c:pt>
                <c:pt idx="2">
                  <c:v>96.2</c:v>
                </c:pt>
                <c:pt idx="3">
                  <c:v>96.9</c:v>
                </c:pt>
              </c:numCache>
            </c:numRef>
          </c:val>
        </c:ser>
        <c:dLbls>
          <c:showLegendKey val="0"/>
          <c:showVal val="0"/>
          <c:showCatName val="0"/>
          <c:showSerName val="0"/>
          <c:showPercent val="0"/>
          <c:showBubbleSize val="0"/>
        </c:dLbls>
        <c:gapWidth val="150"/>
        <c:axId val="84566528"/>
        <c:axId val="35355968"/>
      </c:barChart>
      <c:catAx>
        <c:axId val="84566528"/>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txPr>
          <a:bodyPr/>
          <a:lstStyle/>
          <a:p>
            <a:pPr>
              <a:defRPr b="1"/>
            </a:pPr>
            <a:endParaRPr lang="en-US"/>
          </a:p>
        </c:txPr>
        <c:crossAx val="35355968"/>
        <c:crosses val="autoZero"/>
        <c:auto val="1"/>
        <c:lblAlgn val="ctr"/>
        <c:lblOffset val="100"/>
        <c:noMultiLvlLbl val="0"/>
      </c:catAx>
      <c:valAx>
        <c:axId val="35355968"/>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txPr>
          <a:bodyPr/>
          <a:lstStyle/>
          <a:p>
            <a:pPr>
              <a:defRPr b="1"/>
            </a:pPr>
            <a:endParaRPr lang="en-US"/>
          </a:p>
        </c:txPr>
        <c:crossAx val="84566528"/>
        <c:crosses val="autoZero"/>
        <c:crossBetween val="between"/>
      </c:valAx>
    </c:plotArea>
    <c:legend>
      <c:legendPos val="r"/>
      <c:layout>
        <c:manualLayout>
          <c:xMode val="edge"/>
          <c:yMode val="edge"/>
          <c:x val="0.14525047343765601"/>
          <c:y val="4.8982614796912799E-3"/>
          <c:w val="0.210305118110236"/>
          <c:h val="0.1674343832021"/>
        </c:manualLayout>
      </c:layout>
      <c:overlay val="0"/>
      <c:txPr>
        <a:bodyPr/>
        <a:lstStyle/>
        <a:p>
          <a:pPr>
            <a:defRPr b="1"/>
          </a:pPr>
          <a:endParaRPr lang="en-US"/>
        </a:p>
      </c:txPr>
    </c:legend>
    <c:plotVisOnly val="1"/>
    <c:dispBlanksAs val="gap"/>
    <c:showDLblsOverMax val="0"/>
  </c:chart>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T2</a:t>
            </a:r>
          </a:p>
        </c:rich>
      </c:tx>
      <c:layout>
        <c:manualLayout>
          <c:xMode val="edge"/>
          <c:yMode val="edge"/>
          <c:x val="0.533284776902887"/>
          <c:y val="2.7777777777777801E-2"/>
        </c:manualLayout>
      </c:layout>
      <c:overlay val="0"/>
    </c:title>
    <c:autoTitleDeleted val="0"/>
    <c:plotArea>
      <c:layout>
        <c:manualLayout>
          <c:layoutTarget val="inner"/>
          <c:xMode val="edge"/>
          <c:yMode val="edge"/>
          <c:x val="0.14497462817147899"/>
          <c:y val="0.19480351414406499"/>
          <c:w val="0.85502537182852201"/>
          <c:h val="0.59104512977544499"/>
        </c:manualLayout>
      </c:layout>
      <c:barChart>
        <c:barDir val="col"/>
        <c:grouping val="clustered"/>
        <c:varyColors val="0"/>
        <c:ser>
          <c:idx val="0"/>
          <c:order val="0"/>
          <c:tx>
            <c:v>Synchronous</c:v>
          </c:tx>
          <c:spPr>
            <a:solidFill>
              <a:srgbClr val="0000FF"/>
            </a:solidFill>
            <a:ln>
              <a:noFill/>
            </a:ln>
          </c:spPr>
          <c:invertIfNegative val="0"/>
          <c:errBars>
            <c:errBarType val="both"/>
            <c:errValType val="cust"/>
            <c:noEndCap val="0"/>
            <c:plus>
              <c:numRef>
                <c:f>Sheet1!$C$10:$C$13</c:f>
                <c:numCache>
                  <c:formatCode>General</c:formatCode>
                  <c:ptCount val="4"/>
                  <c:pt idx="0">
                    <c:v>4.1849353890503789</c:v>
                  </c:pt>
                  <c:pt idx="1">
                    <c:v>5.2717718982680211</c:v>
                  </c:pt>
                  <c:pt idx="2">
                    <c:v>4.9521393569371854</c:v>
                  </c:pt>
                  <c:pt idx="3">
                    <c:v>4.9064940854469921</c:v>
                  </c:pt>
                </c:numCache>
              </c:numRef>
            </c:plus>
            <c:minus>
              <c:numRef>
                <c:f>Sheet1!$C$10:$C$13</c:f>
                <c:numCache>
                  <c:formatCode>General</c:formatCode>
                  <c:ptCount val="4"/>
                  <c:pt idx="0">
                    <c:v>4.1849353890503789</c:v>
                  </c:pt>
                  <c:pt idx="1">
                    <c:v>5.2717718982680211</c:v>
                  </c:pt>
                  <c:pt idx="2">
                    <c:v>4.9521393569371854</c:v>
                  </c:pt>
                  <c:pt idx="3">
                    <c:v>4.9064940854469921</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Sheet1!$B$10:$B$13</c:f>
              <c:numCache>
                <c:formatCode>0</c:formatCode>
                <c:ptCount val="4"/>
                <c:pt idx="0">
                  <c:v>81.8</c:v>
                </c:pt>
                <c:pt idx="1">
                  <c:v>71.400000000000006</c:v>
                </c:pt>
                <c:pt idx="2">
                  <c:v>82.5</c:v>
                </c:pt>
                <c:pt idx="3">
                  <c:v>69</c:v>
                </c:pt>
              </c:numCache>
            </c:numRef>
          </c:val>
        </c:ser>
        <c:ser>
          <c:idx val="1"/>
          <c:order val="1"/>
          <c:tx>
            <c:v>Asynchronous</c:v>
          </c:tx>
          <c:spPr>
            <a:solidFill>
              <a:srgbClr val="FF0000"/>
            </a:solidFill>
            <a:ln>
              <a:noFill/>
            </a:ln>
          </c:spPr>
          <c:invertIfNegative val="0"/>
          <c:errBars>
            <c:errBarType val="both"/>
            <c:errValType val="cust"/>
            <c:noEndCap val="0"/>
            <c:plus>
              <c:numRef>
                <c:f>Sheet1!$C$14:$C$17</c:f>
                <c:numCache>
                  <c:formatCode>General</c:formatCode>
                  <c:ptCount val="4"/>
                  <c:pt idx="0">
                    <c:v>4.3024472839976706</c:v>
                  </c:pt>
                  <c:pt idx="1">
                    <c:v>5.3577292912104779</c:v>
                  </c:pt>
                  <c:pt idx="2">
                    <c:v>4.9097111073763529</c:v>
                  </c:pt>
                  <c:pt idx="3">
                    <c:v>6.0229386078295741</c:v>
                  </c:pt>
                </c:numCache>
              </c:numRef>
            </c:plus>
            <c:minus>
              <c:numRef>
                <c:f>Sheet1!$C$14:$C$17</c:f>
                <c:numCache>
                  <c:formatCode>General</c:formatCode>
                  <c:ptCount val="4"/>
                  <c:pt idx="0">
                    <c:v>4.3024472839976706</c:v>
                  </c:pt>
                  <c:pt idx="1">
                    <c:v>5.3577292912104779</c:v>
                  </c:pt>
                  <c:pt idx="2">
                    <c:v>4.9097111073763529</c:v>
                  </c:pt>
                  <c:pt idx="3">
                    <c:v>6.0229386078295741</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Sheet1!$B$14:$B$17</c:f>
              <c:numCache>
                <c:formatCode>0</c:formatCode>
                <c:ptCount val="4"/>
                <c:pt idx="0">
                  <c:v>80.7</c:v>
                </c:pt>
                <c:pt idx="1">
                  <c:v>71</c:v>
                </c:pt>
                <c:pt idx="2">
                  <c:v>80</c:v>
                </c:pt>
                <c:pt idx="3">
                  <c:v>69.400000000000006</c:v>
                </c:pt>
              </c:numCache>
            </c:numRef>
          </c:val>
        </c:ser>
        <c:dLbls>
          <c:showLegendKey val="0"/>
          <c:showVal val="0"/>
          <c:showCatName val="0"/>
          <c:showSerName val="0"/>
          <c:showPercent val="0"/>
          <c:showBubbleSize val="0"/>
        </c:dLbls>
        <c:gapWidth val="150"/>
        <c:axId val="84567040"/>
        <c:axId val="84624512"/>
      </c:barChart>
      <c:catAx>
        <c:axId val="84567040"/>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txPr>
          <a:bodyPr/>
          <a:lstStyle/>
          <a:p>
            <a:pPr>
              <a:defRPr b="1"/>
            </a:pPr>
            <a:endParaRPr lang="en-US"/>
          </a:p>
        </c:txPr>
        <c:crossAx val="84624512"/>
        <c:crosses val="autoZero"/>
        <c:auto val="1"/>
        <c:lblAlgn val="ctr"/>
        <c:lblOffset val="100"/>
        <c:noMultiLvlLbl val="0"/>
      </c:catAx>
      <c:valAx>
        <c:axId val="84624512"/>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txPr>
          <a:bodyPr/>
          <a:lstStyle/>
          <a:p>
            <a:pPr>
              <a:defRPr b="1"/>
            </a:pPr>
            <a:endParaRPr lang="en-US"/>
          </a:p>
        </c:txPr>
        <c:crossAx val="84567040"/>
        <c:crosses val="autoZero"/>
        <c:crossBetween val="between"/>
      </c:valAx>
    </c:plotArea>
    <c:legend>
      <c:legendPos val="r"/>
      <c:layout>
        <c:manualLayout>
          <c:xMode val="edge"/>
          <c:yMode val="edge"/>
          <c:x val="0.145250460713687"/>
          <c:y val="4.8982614796912799E-3"/>
          <c:w val="0.210305118110236"/>
          <c:h val="0.1674343832021"/>
        </c:manualLayout>
      </c:layout>
      <c:overlay val="0"/>
      <c:txPr>
        <a:bodyPr/>
        <a:lstStyle/>
        <a:p>
          <a:pPr>
            <a:defRPr b="1"/>
          </a:pPr>
          <a:endParaRPr lang="en-US"/>
        </a:p>
      </c:txPr>
    </c:legend>
    <c:plotVisOnly val="1"/>
    <c:dispBlanksAs val="gap"/>
    <c:showDLblsOverMax val="0"/>
  </c:chart>
  <c:externalData r:id="rId1">
    <c:autoUpdate val="0"/>
  </c:externalData>
  <c:userShapes r:id="rId2"/>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baseline="0"/>
              <a:t>T2|T1</a:t>
            </a:r>
            <a:endParaRPr lang="en-US"/>
          </a:p>
        </c:rich>
      </c:tx>
      <c:layout>
        <c:manualLayout>
          <c:xMode val="edge"/>
          <c:yMode val="edge"/>
          <c:x val="0.49636111111111098"/>
          <c:y val="2.7777777777777801E-2"/>
        </c:manualLayout>
      </c:layout>
      <c:overlay val="0"/>
    </c:title>
    <c:autoTitleDeleted val="0"/>
    <c:plotArea>
      <c:layout>
        <c:manualLayout>
          <c:layoutTarget val="inner"/>
          <c:xMode val="edge"/>
          <c:yMode val="edge"/>
          <c:x val="0.14497462817147899"/>
          <c:y val="0.19480351414406499"/>
          <c:w val="0.85305358705161805"/>
          <c:h val="0.59104512977544499"/>
        </c:manualLayout>
      </c:layout>
      <c:barChart>
        <c:barDir val="col"/>
        <c:grouping val="clustered"/>
        <c:varyColors val="0"/>
        <c:ser>
          <c:idx val="0"/>
          <c:order val="0"/>
          <c:tx>
            <c:v>Synchronous</c:v>
          </c:tx>
          <c:spPr>
            <a:solidFill>
              <a:srgbClr val="0000FF"/>
            </a:solidFill>
          </c:spPr>
          <c:invertIfNegative val="0"/>
          <c:errBars>
            <c:errBarType val="both"/>
            <c:errValType val="cust"/>
            <c:noEndCap val="0"/>
            <c:plus>
              <c:numRef>
                <c:f>Sheet1!$C$18:$C$21</c:f>
                <c:numCache>
                  <c:formatCode>General</c:formatCode>
                  <c:ptCount val="4"/>
                  <c:pt idx="0">
                    <c:v>4.1698453378616458</c:v>
                  </c:pt>
                  <c:pt idx="1">
                    <c:v>5.2124972087413264</c:v>
                  </c:pt>
                  <c:pt idx="2">
                    <c:v>4.8517127535306024</c:v>
                  </c:pt>
                  <c:pt idx="3">
                    <c:v>4.9243529021909884</c:v>
                  </c:pt>
                </c:numCache>
              </c:numRef>
            </c:plus>
            <c:minus>
              <c:numRef>
                <c:f>Sheet1!$C$18:$C$21</c:f>
                <c:numCache>
                  <c:formatCode>General</c:formatCode>
                  <c:ptCount val="4"/>
                  <c:pt idx="0">
                    <c:v>4.1698453378616458</c:v>
                  </c:pt>
                  <c:pt idx="1">
                    <c:v>5.2124972087413264</c:v>
                  </c:pt>
                  <c:pt idx="2">
                    <c:v>4.8517127535306024</c:v>
                  </c:pt>
                  <c:pt idx="3">
                    <c:v>4.9243529021909884</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Sheet1!$B$18:$B$21</c:f>
              <c:numCache>
                <c:formatCode>0</c:formatCode>
                <c:ptCount val="4"/>
                <c:pt idx="0">
                  <c:v>82.337649353605144</c:v>
                </c:pt>
                <c:pt idx="1">
                  <c:v>72.084158286259083</c:v>
                </c:pt>
                <c:pt idx="2">
                  <c:v>83.898106547161007</c:v>
                </c:pt>
                <c:pt idx="3">
                  <c:v>70.341179374785838</c:v>
                </c:pt>
              </c:numCache>
            </c:numRef>
          </c:val>
        </c:ser>
        <c:ser>
          <c:idx val="1"/>
          <c:order val="1"/>
          <c:tx>
            <c:v>Asynchronous</c:v>
          </c:tx>
          <c:spPr>
            <a:solidFill>
              <a:srgbClr val="FF0000"/>
            </a:solidFill>
          </c:spPr>
          <c:invertIfNegative val="0"/>
          <c:errBars>
            <c:errBarType val="both"/>
            <c:errValType val="cust"/>
            <c:noEndCap val="0"/>
            <c:plus>
              <c:numRef>
                <c:f>Sheet1!$C$22:$C$25</c:f>
                <c:numCache>
                  <c:formatCode>General</c:formatCode>
                  <c:ptCount val="4"/>
                  <c:pt idx="0">
                    <c:v>4.3451593278129446</c:v>
                  </c:pt>
                  <c:pt idx="1">
                    <c:v>5.2453283352819797</c:v>
                  </c:pt>
                  <c:pt idx="2">
                    <c:v>4.987694431767963</c:v>
                  </c:pt>
                  <c:pt idx="3">
                    <c:v>6.0958511635794546</c:v>
                  </c:pt>
                </c:numCache>
              </c:numRef>
            </c:plus>
            <c:minus>
              <c:numRef>
                <c:f>Sheet1!$C$22:$C$25</c:f>
                <c:numCache>
                  <c:formatCode>General</c:formatCode>
                  <c:ptCount val="4"/>
                  <c:pt idx="0">
                    <c:v>4.3451593278129446</c:v>
                  </c:pt>
                  <c:pt idx="1">
                    <c:v>5.2453283352819797</c:v>
                  </c:pt>
                  <c:pt idx="2">
                    <c:v>4.987694431767963</c:v>
                  </c:pt>
                  <c:pt idx="3">
                    <c:v>6.0958511635794546</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Sheet1!$B$22:$B$25</c:f>
              <c:numCache>
                <c:formatCode>0</c:formatCode>
                <c:ptCount val="4"/>
                <c:pt idx="0">
                  <c:v>81.711942698783034</c:v>
                </c:pt>
                <c:pt idx="1">
                  <c:v>71.939952508300024</c:v>
                </c:pt>
                <c:pt idx="2">
                  <c:v>80.75195006856498</c:v>
                </c:pt>
                <c:pt idx="3">
                  <c:v>69.738921271561352</c:v>
                </c:pt>
              </c:numCache>
            </c:numRef>
          </c:val>
        </c:ser>
        <c:dLbls>
          <c:showLegendKey val="0"/>
          <c:showVal val="0"/>
          <c:showCatName val="0"/>
          <c:showSerName val="0"/>
          <c:showPercent val="0"/>
          <c:showBubbleSize val="0"/>
        </c:dLbls>
        <c:gapWidth val="150"/>
        <c:axId val="84568576"/>
        <c:axId val="84626240"/>
      </c:barChart>
      <c:catAx>
        <c:axId val="84568576"/>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txPr>
          <a:bodyPr/>
          <a:lstStyle/>
          <a:p>
            <a:pPr>
              <a:defRPr b="1"/>
            </a:pPr>
            <a:endParaRPr lang="en-US"/>
          </a:p>
        </c:txPr>
        <c:crossAx val="84626240"/>
        <c:crosses val="autoZero"/>
        <c:auto val="1"/>
        <c:lblAlgn val="ctr"/>
        <c:lblOffset val="100"/>
        <c:noMultiLvlLbl val="0"/>
      </c:catAx>
      <c:valAx>
        <c:axId val="84626240"/>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txPr>
          <a:bodyPr/>
          <a:lstStyle/>
          <a:p>
            <a:pPr>
              <a:defRPr b="1"/>
            </a:pPr>
            <a:endParaRPr lang="en-US"/>
          </a:p>
        </c:txPr>
        <c:crossAx val="84568576"/>
        <c:crosses val="autoZero"/>
        <c:crossBetween val="between"/>
      </c:valAx>
    </c:plotArea>
    <c:legend>
      <c:legendPos val="r"/>
      <c:layout>
        <c:manualLayout>
          <c:xMode val="edge"/>
          <c:yMode val="edge"/>
          <c:x val="0.14802814960629901"/>
          <c:y val="4.8982614796912799E-3"/>
          <c:w val="0.210305118110236"/>
          <c:h val="0.1674343832021"/>
        </c:manualLayout>
      </c:layout>
      <c:overlay val="0"/>
      <c:txPr>
        <a:bodyPr/>
        <a:lstStyle/>
        <a:p>
          <a:pPr>
            <a:defRPr b="1"/>
          </a:pPr>
          <a:endParaRPr lang="en-US"/>
        </a:p>
      </c:txPr>
    </c:legend>
    <c:plotVisOnly val="1"/>
    <c:dispBlanksAs val="gap"/>
    <c:showDLblsOverMax val="0"/>
  </c:chart>
  <c:externalData r:id="rId1">
    <c:autoUpdate val="0"/>
  </c:externalData>
  <c:userShapes r:id="rId2"/>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Cross-Hemifield</a:t>
            </a:r>
            <a:r>
              <a:rPr lang="en-US" baseline="0"/>
              <a:t> </a:t>
            </a:r>
            <a:r>
              <a:rPr lang="en-US"/>
              <a:t>Simultaneity Judgments</a:t>
            </a:r>
          </a:p>
        </c:rich>
      </c:tx>
      <c:layout>
        <c:manualLayout>
          <c:xMode val="edge"/>
          <c:yMode val="edge"/>
          <c:x val="0.24007646443038499"/>
          <c:y val="2.0016512249986001E-2"/>
        </c:manualLayout>
      </c:layout>
      <c:overlay val="0"/>
    </c:title>
    <c:autoTitleDeleted val="0"/>
    <c:plotArea>
      <c:layout>
        <c:manualLayout>
          <c:layoutTarget val="inner"/>
          <c:xMode val="edge"/>
          <c:yMode val="edge"/>
          <c:x val="0.108665106466377"/>
          <c:y val="0.165201903138675"/>
          <c:w val="0.86397436045238096"/>
          <c:h val="0.69870736185084603"/>
        </c:manualLayout>
      </c:layout>
      <c:scatterChart>
        <c:scatterStyle val="lineMarker"/>
        <c:varyColors val="0"/>
        <c:ser>
          <c:idx val="0"/>
          <c:order val="0"/>
          <c:tx>
            <c:strRef>
              <c:f>'Suppress Delay Diffuse Graphs'!$F$2</c:f>
              <c:strCache>
                <c:ptCount val="1"/>
                <c:pt idx="0">
                  <c:v>LVF Probe</c:v>
                </c:pt>
              </c:strCache>
            </c:strRef>
          </c:tx>
          <c:spPr>
            <a:ln w="28575">
              <a:noFill/>
            </a:ln>
          </c:spPr>
          <c:marker>
            <c:symbol val="circle"/>
            <c:size val="7"/>
            <c:spPr>
              <a:solidFill>
                <a:srgbClr val="0000FF"/>
              </a:solidFill>
              <a:ln>
                <a:solidFill>
                  <a:srgbClr val="0000FF"/>
                </a:solidFill>
              </a:ln>
            </c:spPr>
          </c:marker>
          <c:errBars>
            <c:errDir val="y"/>
            <c:errBarType val="both"/>
            <c:errValType val="cust"/>
            <c:noEndCap val="0"/>
            <c:plus>
              <c:numRef>
                <c:f>'Suppress Delay Diffuse Graphs'!$I$3:$I$33</c:f>
                <c:numCache>
                  <c:formatCode>General</c:formatCode>
                  <c:ptCount val="31"/>
                  <c:pt idx="0">
                    <c:v>0.126248731313399</c:v>
                  </c:pt>
                  <c:pt idx="3">
                    <c:v>0.10014454460527999</c:v>
                  </c:pt>
                  <c:pt idx="6">
                    <c:v>0.104439878574507</c:v>
                  </c:pt>
                  <c:pt idx="9">
                    <c:v>0.11837157163227401</c:v>
                  </c:pt>
                  <c:pt idx="12">
                    <c:v>5.91783183392963E-2</c:v>
                  </c:pt>
                  <c:pt idx="18">
                    <c:v>6.5003529735843502E-2</c:v>
                  </c:pt>
                  <c:pt idx="21">
                    <c:v>0.105302510863159</c:v>
                  </c:pt>
                  <c:pt idx="24">
                    <c:v>0.10855949654408401</c:v>
                  </c:pt>
                  <c:pt idx="27">
                    <c:v>0.107005762698514</c:v>
                  </c:pt>
                  <c:pt idx="30">
                    <c:v>0.103292665346434</c:v>
                  </c:pt>
                </c:numCache>
              </c:numRef>
            </c:plus>
            <c:minus>
              <c:numRef>
                <c:f>'Suppress Delay Diffuse Graphs'!$I$3:$I$33</c:f>
                <c:numCache>
                  <c:formatCode>General</c:formatCode>
                  <c:ptCount val="31"/>
                  <c:pt idx="0">
                    <c:v>0.126248731313399</c:v>
                  </c:pt>
                  <c:pt idx="3">
                    <c:v>0.10014454460527999</c:v>
                  </c:pt>
                  <c:pt idx="6">
                    <c:v>0.104439878574507</c:v>
                  </c:pt>
                  <c:pt idx="9">
                    <c:v>0.11837157163227401</c:v>
                  </c:pt>
                  <c:pt idx="12">
                    <c:v>5.91783183392963E-2</c:v>
                  </c:pt>
                  <c:pt idx="18">
                    <c:v>6.5003529735843502E-2</c:v>
                  </c:pt>
                  <c:pt idx="21">
                    <c:v>0.105302510863159</c:v>
                  </c:pt>
                  <c:pt idx="24">
                    <c:v>0.10855949654408401</c:v>
                  </c:pt>
                  <c:pt idx="27">
                    <c:v>0.107005762698514</c:v>
                  </c:pt>
                  <c:pt idx="30">
                    <c:v>0.103292665346434</c:v>
                  </c:pt>
                </c:numCache>
              </c:numRef>
            </c:minus>
            <c:spPr>
              <a:ln>
                <a:solidFill>
                  <a:srgbClr val="0000FF"/>
                </a:solidFill>
              </a:ln>
            </c:spPr>
          </c:errBars>
          <c:errBars>
            <c:errDir val="x"/>
            <c:errBarType val="both"/>
            <c:errValType val="fixedVal"/>
            <c:noEndCap val="0"/>
            <c:val val="1"/>
          </c:errBars>
          <c:xVal>
            <c:numRef>
              <c:f>'Suppress Delay Diffuse Graphs'!$E$3:$E$33</c:f>
              <c:numCache>
                <c:formatCode>0</c:formatCode>
                <c:ptCount val="31"/>
                <c:pt idx="0">
                  <c:v>-666.66666666666674</c:v>
                </c:pt>
                <c:pt idx="1">
                  <c:v>-622.22266666666667</c:v>
                </c:pt>
                <c:pt idx="2">
                  <c:v>-577.77866666666705</c:v>
                </c:pt>
                <c:pt idx="3">
                  <c:v>-533.33333333333326</c:v>
                </c:pt>
                <c:pt idx="4">
                  <c:v>-488.8893333333333</c:v>
                </c:pt>
                <c:pt idx="5">
                  <c:v>-444.44533333333328</c:v>
                </c:pt>
                <c:pt idx="6">
                  <c:v>-400</c:v>
                </c:pt>
                <c:pt idx="7">
                  <c:v>-355.55599999999998</c:v>
                </c:pt>
                <c:pt idx="8">
                  <c:v>-311.11200000000002</c:v>
                </c:pt>
                <c:pt idx="9">
                  <c:v>-266.66666666666657</c:v>
                </c:pt>
                <c:pt idx="10">
                  <c:v>-222.2226666666667</c:v>
                </c:pt>
                <c:pt idx="11">
                  <c:v>-177.77866666666671</c:v>
                </c:pt>
                <c:pt idx="12">
                  <c:v>-133.33333333333329</c:v>
                </c:pt>
                <c:pt idx="13">
                  <c:v>-88.889333333333184</c:v>
                </c:pt>
                <c:pt idx="14">
                  <c:v>-44.445333333333338</c:v>
                </c:pt>
                <c:pt idx="15">
                  <c:v>0</c:v>
                </c:pt>
                <c:pt idx="16">
                  <c:v>44.444000000000003</c:v>
                </c:pt>
                <c:pt idx="17">
                  <c:v>88.888000000000005</c:v>
                </c:pt>
                <c:pt idx="18">
                  <c:v>133.33333333333329</c:v>
                </c:pt>
                <c:pt idx="19">
                  <c:v>177.7773333333333</c:v>
                </c:pt>
                <c:pt idx="20">
                  <c:v>222.22133333333329</c:v>
                </c:pt>
                <c:pt idx="21">
                  <c:v>266.66666666666657</c:v>
                </c:pt>
                <c:pt idx="22">
                  <c:v>311.1106666666667</c:v>
                </c:pt>
                <c:pt idx="23">
                  <c:v>355.55466666666672</c:v>
                </c:pt>
                <c:pt idx="24">
                  <c:v>400</c:v>
                </c:pt>
                <c:pt idx="25">
                  <c:v>444.44400000000002</c:v>
                </c:pt>
                <c:pt idx="26">
                  <c:v>488.88799999999998</c:v>
                </c:pt>
                <c:pt idx="27">
                  <c:v>533.33333333333326</c:v>
                </c:pt>
                <c:pt idx="28">
                  <c:v>577.77733333333344</c:v>
                </c:pt>
                <c:pt idx="29">
                  <c:v>622.22133333333318</c:v>
                </c:pt>
                <c:pt idx="30">
                  <c:v>666.66666666666674</c:v>
                </c:pt>
              </c:numCache>
            </c:numRef>
          </c:xVal>
          <c:yVal>
            <c:numRef>
              <c:f>'Suppress Delay Diffuse Graphs'!$F$3:$F$33</c:f>
              <c:numCache>
                <c:formatCode>General</c:formatCode>
                <c:ptCount val="31"/>
                <c:pt idx="0" formatCode="0.00">
                  <c:v>0.92530270072938003</c:v>
                </c:pt>
                <c:pt idx="3" formatCode="0.00">
                  <c:v>0.98590799233568105</c:v>
                </c:pt>
                <c:pt idx="6" formatCode="0.00">
                  <c:v>0.92156700362109201</c:v>
                </c:pt>
                <c:pt idx="9" formatCode="0.00">
                  <c:v>0.767555222660805</c:v>
                </c:pt>
                <c:pt idx="12" formatCode="0.00">
                  <c:v>0.42238733624353197</c:v>
                </c:pt>
                <c:pt idx="18" formatCode="0.00">
                  <c:v>0.37992682424472801</c:v>
                </c:pt>
                <c:pt idx="21" formatCode="0.00">
                  <c:v>0.77451970994196895</c:v>
                </c:pt>
                <c:pt idx="24" formatCode="0.00">
                  <c:v>1.0276275035941631</c:v>
                </c:pt>
                <c:pt idx="27" formatCode="0.00">
                  <c:v>0.98457384590978902</c:v>
                </c:pt>
                <c:pt idx="30" formatCode="0.00">
                  <c:v>0.98457384590978902</c:v>
                </c:pt>
              </c:numCache>
            </c:numRef>
          </c:yVal>
          <c:smooth val="0"/>
        </c:ser>
        <c:ser>
          <c:idx val="1"/>
          <c:order val="1"/>
          <c:tx>
            <c:strRef>
              <c:f>'Suppress Delay Diffuse Graphs'!$G$2</c:f>
              <c:strCache>
                <c:ptCount val="1"/>
                <c:pt idx="0">
                  <c:v>RVF Probe</c:v>
                </c:pt>
              </c:strCache>
            </c:strRef>
          </c:tx>
          <c:spPr>
            <a:ln w="28575">
              <a:noFill/>
            </a:ln>
          </c:spPr>
          <c:marker>
            <c:symbol val="square"/>
            <c:size val="7"/>
            <c:spPr>
              <a:solidFill>
                <a:srgbClr val="FF0000"/>
              </a:solidFill>
              <a:ln>
                <a:solidFill>
                  <a:srgbClr val="FF0000"/>
                </a:solidFill>
              </a:ln>
            </c:spPr>
          </c:marker>
          <c:errBars>
            <c:errDir val="y"/>
            <c:errBarType val="both"/>
            <c:errValType val="cust"/>
            <c:noEndCap val="0"/>
            <c:plus>
              <c:numRef>
                <c:f>'Suppress Delay Diffuse Graphs'!$H$3:$H$33</c:f>
                <c:numCache>
                  <c:formatCode>General</c:formatCode>
                  <c:ptCount val="31"/>
                  <c:pt idx="0">
                    <c:v>0.11475857348056</c:v>
                  </c:pt>
                  <c:pt idx="3">
                    <c:v>0.101311511760695</c:v>
                  </c:pt>
                  <c:pt idx="6">
                    <c:v>0.115944225935199</c:v>
                  </c:pt>
                  <c:pt idx="9">
                    <c:v>0.122820961768595</c:v>
                  </c:pt>
                  <c:pt idx="12">
                    <c:v>7.5215789272048098E-2</c:v>
                  </c:pt>
                  <c:pt idx="18">
                    <c:v>8.4464281807286698E-2</c:v>
                  </c:pt>
                  <c:pt idx="21">
                    <c:v>0.111044217036675</c:v>
                  </c:pt>
                  <c:pt idx="24">
                    <c:v>0.104313719966211</c:v>
                  </c:pt>
                  <c:pt idx="27">
                    <c:v>0.11828958177601399</c:v>
                  </c:pt>
                  <c:pt idx="30">
                    <c:v>0.111429888060686</c:v>
                  </c:pt>
                </c:numCache>
              </c:numRef>
            </c:plus>
            <c:minus>
              <c:numRef>
                <c:f>'Suppress Delay Diffuse Graphs'!$H$3:$H$33</c:f>
                <c:numCache>
                  <c:formatCode>General</c:formatCode>
                  <c:ptCount val="31"/>
                  <c:pt idx="0">
                    <c:v>0.11475857348056</c:v>
                  </c:pt>
                  <c:pt idx="3">
                    <c:v>0.101311511760695</c:v>
                  </c:pt>
                  <c:pt idx="6">
                    <c:v>0.115944225935199</c:v>
                  </c:pt>
                  <c:pt idx="9">
                    <c:v>0.122820961768595</c:v>
                  </c:pt>
                  <c:pt idx="12">
                    <c:v>7.5215789272048098E-2</c:v>
                  </c:pt>
                  <c:pt idx="18">
                    <c:v>8.4464281807286698E-2</c:v>
                  </c:pt>
                  <c:pt idx="21">
                    <c:v>0.111044217036675</c:v>
                  </c:pt>
                  <c:pt idx="24">
                    <c:v>0.104313719966211</c:v>
                  </c:pt>
                  <c:pt idx="27">
                    <c:v>0.11828958177601399</c:v>
                  </c:pt>
                  <c:pt idx="30">
                    <c:v>0.111429888060686</c:v>
                  </c:pt>
                </c:numCache>
              </c:numRef>
            </c:minus>
            <c:spPr>
              <a:ln>
                <a:solidFill>
                  <a:srgbClr val="FF0000"/>
                </a:solidFill>
              </a:ln>
            </c:spPr>
          </c:errBars>
          <c:errBars>
            <c:errDir val="x"/>
            <c:errBarType val="both"/>
            <c:errValType val="fixedVal"/>
            <c:noEndCap val="0"/>
            <c:val val="1"/>
          </c:errBars>
          <c:xVal>
            <c:numRef>
              <c:f>'Suppress Delay Diffuse Graphs'!$E$3:$E$33</c:f>
              <c:numCache>
                <c:formatCode>0</c:formatCode>
                <c:ptCount val="31"/>
                <c:pt idx="0">
                  <c:v>-666.66666666666674</c:v>
                </c:pt>
                <c:pt idx="1">
                  <c:v>-622.22266666666667</c:v>
                </c:pt>
                <c:pt idx="2">
                  <c:v>-577.77866666666705</c:v>
                </c:pt>
                <c:pt idx="3">
                  <c:v>-533.33333333333326</c:v>
                </c:pt>
                <c:pt idx="4">
                  <c:v>-488.8893333333333</c:v>
                </c:pt>
                <c:pt idx="5">
                  <c:v>-444.44533333333328</c:v>
                </c:pt>
                <c:pt idx="6">
                  <c:v>-400</c:v>
                </c:pt>
                <c:pt idx="7">
                  <c:v>-355.55599999999998</c:v>
                </c:pt>
                <c:pt idx="8">
                  <c:v>-311.11200000000002</c:v>
                </c:pt>
                <c:pt idx="9">
                  <c:v>-266.66666666666657</c:v>
                </c:pt>
                <c:pt idx="10">
                  <c:v>-222.2226666666667</c:v>
                </c:pt>
                <c:pt idx="11">
                  <c:v>-177.77866666666671</c:v>
                </c:pt>
                <c:pt idx="12">
                  <c:v>-133.33333333333329</c:v>
                </c:pt>
                <c:pt idx="13">
                  <c:v>-88.889333333333184</c:v>
                </c:pt>
                <c:pt idx="14">
                  <c:v>-44.445333333333338</c:v>
                </c:pt>
                <c:pt idx="15">
                  <c:v>0</c:v>
                </c:pt>
                <c:pt idx="16">
                  <c:v>44.444000000000003</c:v>
                </c:pt>
                <c:pt idx="17">
                  <c:v>88.888000000000005</c:v>
                </c:pt>
                <c:pt idx="18">
                  <c:v>133.33333333333329</c:v>
                </c:pt>
                <c:pt idx="19">
                  <c:v>177.7773333333333</c:v>
                </c:pt>
                <c:pt idx="20">
                  <c:v>222.22133333333329</c:v>
                </c:pt>
                <c:pt idx="21">
                  <c:v>266.66666666666657</c:v>
                </c:pt>
                <c:pt idx="22">
                  <c:v>311.1106666666667</c:v>
                </c:pt>
                <c:pt idx="23">
                  <c:v>355.55466666666672</c:v>
                </c:pt>
                <c:pt idx="24">
                  <c:v>400</c:v>
                </c:pt>
                <c:pt idx="25">
                  <c:v>444.44400000000002</c:v>
                </c:pt>
                <c:pt idx="26">
                  <c:v>488.88799999999998</c:v>
                </c:pt>
                <c:pt idx="27">
                  <c:v>533.33333333333326</c:v>
                </c:pt>
                <c:pt idx="28">
                  <c:v>577.77733333333344</c:v>
                </c:pt>
                <c:pt idx="29">
                  <c:v>622.22133333333318</c:v>
                </c:pt>
                <c:pt idx="30">
                  <c:v>666.66666666666674</c:v>
                </c:pt>
              </c:numCache>
            </c:numRef>
          </c:xVal>
          <c:yVal>
            <c:numRef>
              <c:f>'Suppress Delay Diffuse Graphs'!$G$3:$G$33</c:f>
              <c:numCache>
                <c:formatCode>General</c:formatCode>
                <c:ptCount val="31"/>
                <c:pt idx="0" formatCode="0.00">
                  <c:v>1.015537514196807</c:v>
                </c:pt>
                <c:pt idx="3" formatCode="0.00">
                  <c:v>1.002279629270785</c:v>
                </c:pt>
                <c:pt idx="6" formatCode="0.00">
                  <c:v>0.98719765997077802</c:v>
                </c:pt>
                <c:pt idx="9" formatCode="0.00">
                  <c:v>0.80847181840540305</c:v>
                </c:pt>
                <c:pt idx="12" formatCode="0.00">
                  <c:v>0.30190046482392702</c:v>
                </c:pt>
                <c:pt idx="18" formatCode="0.00">
                  <c:v>0.482914939798337</c:v>
                </c:pt>
                <c:pt idx="21" formatCode="0.00">
                  <c:v>0.75350133944814501</c:v>
                </c:pt>
                <c:pt idx="24" formatCode="0.00">
                  <c:v>0.924190817682081</c:v>
                </c:pt>
                <c:pt idx="27" formatCode="0.00">
                  <c:v>1.0265580712377751</c:v>
                </c:pt>
                <c:pt idx="30" formatCode="0.00">
                  <c:v>1.043999140529267</c:v>
                </c:pt>
              </c:numCache>
            </c:numRef>
          </c:yVal>
          <c:smooth val="0"/>
        </c:ser>
        <c:ser>
          <c:idx val="2"/>
          <c:order val="2"/>
          <c:tx>
            <c:strRef>
              <c:f>'Suppress Delay Diffuse Graphs'!$J$2</c:f>
              <c:strCache>
                <c:ptCount val="1"/>
                <c:pt idx="0">
                  <c:v>Model</c:v>
                </c:pt>
              </c:strCache>
            </c:strRef>
          </c:tx>
          <c:spPr>
            <a:ln w="19050">
              <a:solidFill>
                <a:srgbClr val="00B050"/>
              </a:solidFill>
              <a:prstDash val="sysDash"/>
            </a:ln>
          </c:spPr>
          <c:marker>
            <c:symbol val="none"/>
          </c:marker>
          <c:xVal>
            <c:numRef>
              <c:f>'Suppress Delay Diffuse Graphs'!$E$3:$E$33</c:f>
              <c:numCache>
                <c:formatCode>0</c:formatCode>
                <c:ptCount val="31"/>
                <c:pt idx="0">
                  <c:v>-666.66666666666674</c:v>
                </c:pt>
                <c:pt idx="1">
                  <c:v>-622.22266666666667</c:v>
                </c:pt>
                <c:pt idx="2">
                  <c:v>-577.77866666666705</c:v>
                </c:pt>
                <c:pt idx="3">
                  <c:v>-533.33333333333326</c:v>
                </c:pt>
                <c:pt idx="4">
                  <c:v>-488.8893333333333</c:v>
                </c:pt>
                <c:pt idx="5">
                  <c:v>-444.44533333333328</c:v>
                </c:pt>
                <c:pt idx="6">
                  <c:v>-400</c:v>
                </c:pt>
                <c:pt idx="7">
                  <c:v>-355.55599999999998</c:v>
                </c:pt>
                <c:pt idx="8">
                  <c:v>-311.11200000000002</c:v>
                </c:pt>
                <c:pt idx="9">
                  <c:v>-266.66666666666657</c:v>
                </c:pt>
                <c:pt idx="10">
                  <c:v>-222.2226666666667</c:v>
                </c:pt>
                <c:pt idx="11">
                  <c:v>-177.77866666666671</c:v>
                </c:pt>
                <c:pt idx="12">
                  <c:v>-133.33333333333329</c:v>
                </c:pt>
                <c:pt idx="13">
                  <c:v>-88.889333333333184</c:v>
                </c:pt>
                <c:pt idx="14">
                  <c:v>-44.445333333333338</c:v>
                </c:pt>
                <c:pt idx="15">
                  <c:v>0</c:v>
                </c:pt>
                <c:pt idx="16">
                  <c:v>44.444000000000003</c:v>
                </c:pt>
                <c:pt idx="17">
                  <c:v>88.888000000000005</c:v>
                </c:pt>
                <c:pt idx="18">
                  <c:v>133.33333333333329</c:v>
                </c:pt>
                <c:pt idx="19">
                  <c:v>177.7773333333333</c:v>
                </c:pt>
                <c:pt idx="20">
                  <c:v>222.22133333333329</c:v>
                </c:pt>
                <c:pt idx="21">
                  <c:v>266.66666666666657</c:v>
                </c:pt>
                <c:pt idx="22">
                  <c:v>311.1106666666667</c:v>
                </c:pt>
                <c:pt idx="23">
                  <c:v>355.55466666666672</c:v>
                </c:pt>
                <c:pt idx="24">
                  <c:v>400</c:v>
                </c:pt>
                <c:pt idx="25">
                  <c:v>444.44400000000002</c:v>
                </c:pt>
                <c:pt idx="26">
                  <c:v>488.88799999999998</c:v>
                </c:pt>
                <c:pt idx="27">
                  <c:v>533.33333333333326</c:v>
                </c:pt>
                <c:pt idx="28">
                  <c:v>577.77733333333344</c:v>
                </c:pt>
                <c:pt idx="29">
                  <c:v>622.22133333333318</c:v>
                </c:pt>
                <c:pt idx="30">
                  <c:v>666.66666666666674</c:v>
                </c:pt>
              </c:numCache>
            </c:numRef>
          </c:xVal>
          <c:yVal>
            <c:numRef>
              <c:f>'Suppress Delay Diffuse Graphs'!$J$3:$J$33</c:f>
              <c:numCache>
                <c:formatCode>General</c:formatCode>
                <c:ptCount val="31"/>
                <c:pt idx="0">
                  <c:v>0.96999204725412103</c:v>
                </c:pt>
                <c:pt idx="1">
                  <c:v>0.96996404161794003</c:v>
                </c:pt>
                <c:pt idx="2">
                  <c:v>0.96985348191083698</c:v>
                </c:pt>
                <c:pt idx="3">
                  <c:v>0.96946198991558197</c:v>
                </c:pt>
                <c:pt idx="4">
                  <c:v>0.96821968171422601</c:v>
                </c:pt>
                <c:pt idx="5">
                  <c:v>0.96469099718838802</c:v>
                </c:pt>
                <c:pt idx="6">
                  <c:v>0.95573287965631104</c:v>
                </c:pt>
                <c:pt idx="7">
                  <c:v>0.93544843207266204</c:v>
                </c:pt>
                <c:pt idx="8">
                  <c:v>0.89459376413845904</c:v>
                </c:pt>
                <c:pt idx="9">
                  <c:v>0.82169532872904505</c:v>
                </c:pt>
                <c:pt idx="10">
                  <c:v>0.707148496584451</c:v>
                </c:pt>
                <c:pt idx="11">
                  <c:v>0.55016932561276199</c:v>
                </c:pt>
                <c:pt idx="12">
                  <c:v>0.365709267102653</c:v>
                </c:pt>
                <c:pt idx="13">
                  <c:v>0.18616298511333901</c:v>
                </c:pt>
                <c:pt idx="14">
                  <c:v>5.3750673158154703E-2</c:v>
                </c:pt>
                <c:pt idx="15">
                  <c:v>4.8170635449209503E-3</c:v>
                </c:pt>
                <c:pt idx="16">
                  <c:v>5.3750673158154898E-2</c:v>
                </c:pt>
                <c:pt idx="17">
                  <c:v>0.18616298511334001</c:v>
                </c:pt>
                <c:pt idx="18">
                  <c:v>0.365709267102653</c:v>
                </c:pt>
                <c:pt idx="19">
                  <c:v>0.55016932561276199</c:v>
                </c:pt>
                <c:pt idx="20">
                  <c:v>0.707148496584451</c:v>
                </c:pt>
                <c:pt idx="21">
                  <c:v>0.82169532872904505</c:v>
                </c:pt>
                <c:pt idx="22">
                  <c:v>0.89459376413845904</c:v>
                </c:pt>
                <c:pt idx="23">
                  <c:v>0.93544843207266204</c:v>
                </c:pt>
                <c:pt idx="24">
                  <c:v>0.95573287965631104</c:v>
                </c:pt>
                <c:pt idx="25">
                  <c:v>0.96469099718838802</c:v>
                </c:pt>
                <c:pt idx="26">
                  <c:v>0.96821968171422601</c:v>
                </c:pt>
                <c:pt idx="27">
                  <c:v>0.96946198991558197</c:v>
                </c:pt>
                <c:pt idx="28">
                  <c:v>0.96985348191083698</c:v>
                </c:pt>
                <c:pt idx="29">
                  <c:v>0.96996404161794003</c:v>
                </c:pt>
                <c:pt idx="30">
                  <c:v>0.96999204725412103</c:v>
                </c:pt>
              </c:numCache>
            </c:numRef>
          </c:yVal>
          <c:smooth val="0"/>
        </c:ser>
        <c:dLbls>
          <c:showLegendKey val="0"/>
          <c:showVal val="0"/>
          <c:showCatName val="0"/>
          <c:showSerName val="0"/>
          <c:showPercent val="0"/>
          <c:showBubbleSize val="0"/>
        </c:dLbls>
        <c:axId val="84630272"/>
        <c:axId val="84630848"/>
      </c:scatterChart>
      <c:valAx>
        <c:axId val="84630272"/>
        <c:scaling>
          <c:orientation val="minMax"/>
        </c:scaling>
        <c:delete val="0"/>
        <c:axPos val="b"/>
        <c:title>
          <c:tx>
            <c:rich>
              <a:bodyPr/>
              <a:lstStyle/>
              <a:p>
                <a:pPr>
                  <a:defRPr sz="1600"/>
                </a:pPr>
                <a:r>
                  <a:rPr lang="en-US" sz="1600"/>
                  <a:t>Relative Onset of Probe (ms)</a:t>
                </a:r>
              </a:p>
            </c:rich>
          </c:tx>
          <c:layout/>
          <c:overlay val="0"/>
        </c:title>
        <c:numFmt formatCode="0" sourceLinked="1"/>
        <c:majorTickMark val="out"/>
        <c:minorTickMark val="none"/>
        <c:tickLblPos val="nextTo"/>
        <c:txPr>
          <a:bodyPr/>
          <a:lstStyle/>
          <a:p>
            <a:pPr>
              <a:defRPr b="1"/>
            </a:pPr>
            <a:endParaRPr lang="en-US"/>
          </a:p>
        </c:txPr>
        <c:crossAx val="84630848"/>
        <c:crossesAt val="0"/>
        <c:crossBetween val="midCat"/>
      </c:valAx>
      <c:valAx>
        <c:axId val="84630848"/>
        <c:scaling>
          <c:orientation val="minMax"/>
          <c:max val="1.2"/>
          <c:min val="0"/>
        </c:scaling>
        <c:delete val="0"/>
        <c:axPos val="l"/>
        <c:majorGridlines/>
        <c:title>
          <c:tx>
            <c:rich>
              <a:bodyPr rot="-5400000" vert="horz"/>
              <a:lstStyle/>
              <a:p>
                <a:pPr>
                  <a:defRPr sz="1600" i="0"/>
                </a:pPr>
                <a:r>
                  <a:rPr lang="en-US" sz="1600" i="0"/>
                  <a:t>d'</a:t>
                </a:r>
              </a:p>
            </c:rich>
          </c:tx>
          <c:layout>
            <c:manualLayout>
              <c:xMode val="edge"/>
              <c:yMode val="edge"/>
              <c:x val="6.9309544399435603E-3"/>
              <c:y val="0.49297691456867498"/>
            </c:manualLayout>
          </c:layout>
          <c:overlay val="0"/>
        </c:title>
        <c:numFmt formatCode="0.00" sourceLinked="1"/>
        <c:majorTickMark val="out"/>
        <c:minorTickMark val="none"/>
        <c:tickLblPos val="nextTo"/>
        <c:txPr>
          <a:bodyPr/>
          <a:lstStyle/>
          <a:p>
            <a:pPr>
              <a:defRPr b="1"/>
            </a:pPr>
            <a:endParaRPr lang="en-US"/>
          </a:p>
        </c:txPr>
        <c:crossAx val="84630272"/>
        <c:crossesAt val="-800"/>
        <c:crossBetween val="midCat"/>
      </c:valAx>
    </c:plotArea>
    <c:legend>
      <c:legendPos val="r"/>
      <c:layout>
        <c:manualLayout>
          <c:xMode val="edge"/>
          <c:yMode val="edge"/>
          <c:x val="0.190152053581119"/>
          <c:y val="6.3086922657860103E-2"/>
          <c:w val="0.69604946526632905"/>
          <c:h val="9.4935872237532304E-2"/>
        </c:manualLayout>
      </c:layout>
      <c:overlay val="0"/>
      <c:txPr>
        <a:bodyPr/>
        <a:lstStyle/>
        <a:p>
          <a:pPr>
            <a:defRPr sz="1400"/>
          </a:pPr>
          <a:endParaRPr lang="en-US"/>
        </a:p>
      </c:txPr>
    </c:legend>
    <c:plotVisOnly val="1"/>
    <c:dispBlanksAs val="gap"/>
    <c:showDLblsOverMax val="0"/>
  </c:chart>
  <c:externalData r:id="rId1">
    <c:autoUpdate val="0"/>
  </c:externalData>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baseline="0"/>
              <a:t>T1</a:t>
            </a:r>
            <a:endParaRPr lang="en-US"/>
          </a:p>
        </c:rich>
      </c:tx>
      <c:layout>
        <c:manualLayout>
          <c:xMode val="edge"/>
          <c:yMode val="edge"/>
          <c:x val="0.533284776902887"/>
          <c:y val="2.3148148148148098E-2"/>
        </c:manualLayout>
      </c:layout>
      <c:overlay val="0"/>
    </c:title>
    <c:autoTitleDeleted val="0"/>
    <c:plotArea>
      <c:layout>
        <c:manualLayout>
          <c:layoutTarget val="inner"/>
          <c:xMode val="edge"/>
          <c:yMode val="edge"/>
          <c:x val="0.14497462817147899"/>
          <c:y val="0.19480351414406499"/>
          <c:w val="0.85502537182852201"/>
          <c:h val="0.59104512977544499"/>
        </c:manualLayout>
      </c:layout>
      <c:barChart>
        <c:barDir val="col"/>
        <c:grouping val="clustered"/>
        <c:varyColors val="0"/>
        <c:ser>
          <c:idx val="0"/>
          <c:order val="0"/>
          <c:tx>
            <c:v>Triple Letter</c:v>
          </c:tx>
          <c:spPr>
            <a:solidFill>
              <a:srgbClr val="007E1D"/>
            </a:solidFill>
            <a:ln>
              <a:noFill/>
            </a:ln>
          </c:spPr>
          <c:invertIfNegative val="0"/>
          <c:errBars>
            <c:errBarType val="both"/>
            <c:errValType val="cust"/>
            <c:noEndCap val="0"/>
            <c:plus>
              <c:numRef>
                <c:f>Sheet1!$C$2:$C$5</c:f>
                <c:numCache>
                  <c:formatCode>General</c:formatCode>
                  <c:ptCount val="4"/>
                  <c:pt idx="0">
                    <c:v>2.432419919887737</c:v>
                  </c:pt>
                  <c:pt idx="1">
                    <c:v>3.7236574761919221</c:v>
                  </c:pt>
                  <c:pt idx="2">
                    <c:v>5.371898329889226</c:v>
                  </c:pt>
                  <c:pt idx="3">
                    <c:v>4.337818191979312</c:v>
                  </c:pt>
                </c:numCache>
              </c:numRef>
            </c:plus>
            <c:minus>
              <c:numRef>
                <c:f>Sheet1!$C$2:$C$5</c:f>
                <c:numCache>
                  <c:formatCode>General</c:formatCode>
                  <c:ptCount val="4"/>
                  <c:pt idx="0">
                    <c:v>2.432419919887737</c:v>
                  </c:pt>
                  <c:pt idx="1">
                    <c:v>3.7236574761919221</c:v>
                  </c:pt>
                  <c:pt idx="2">
                    <c:v>5.371898329889226</c:v>
                  </c:pt>
                  <c:pt idx="3">
                    <c:v>4.337818191979312</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Sheet1!$B$2:$B$5</c:f>
              <c:numCache>
                <c:formatCode>0</c:formatCode>
                <c:ptCount val="4"/>
                <c:pt idx="0">
                  <c:v>81.5</c:v>
                </c:pt>
                <c:pt idx="1">
                  <c:v>68.874999999999986</c:v>
                </c:pt>
                <c:pt idx="2">
                  <c:v>71.374999999999986</c:v>
                </c:pt>
                <c:pt idx="3">
                  <c:v>68.5</c:v>
                </c:pt>
              </c:numCache>
            </c:numRef>
          </c:val>
        </c:ser>
        <c:ser>
          <c:idx val="1"/>
          <c:order val="1"/>
          <c:tx>
            <c:v>Asynchronous</c:v>
          </c:tx>
          <c:spPr>
            <a:solidFill>
              <a:srgbClr val="FF0000"/>
            </a:solidFill>
            <a:ln>
              <a:noFill/>
            </a:ln>
          </c:spPr>
          <c:invertIfNegative val="0"/>
          <c:errBars>
            <c:errBarType val="both"/>
            <c:errValType val="cust"/>
            <c:noEndCap val="0"/>
            <c:plus>
              <c:numRef>
                <c:f>Sheet1!$C$6:$C$9</c:f>
                <c:numCache>
                  <c:formatCode>General</c:formatCode>
                  <c:ptCount val="4"/>
                  <c:pt idx="0">
                    <c:v>1.4020074892809951</c:v>
                  </c:pt>
                  <c:pt idx="1">
                    <c:v>1.6754974385735919</c:v>
                  </c:pt>
                  <c:pt idx="2">
                    <c:v>1.4602368529340251</c:v>
                  </c:pt>
                  <c:pt idx="3">
                    <c:v>1.2209115447074781</c:v>
                  </c:pt>
                </c:numCache>
              </c:numRef>
            </c:plus>
            <c:minus>
              <c:numRef>
                <c:f>Sheet1!$C$6:$C$9</c:f>
                <c:numCache>
                  <c:formatCode>General</c:formatCode>
                  <c:ptCount val="4"/>
                  <c:pt idx="0">
                    <c:v>1.4020074892809951</c:v>
                  </c:pt>
                  <c:pt idx="1">
                    <c:v>1.6754974385735919</c:v>
                  </c:pt>
                  <c:pt idx="2">
                    <c:v>1.4602368529340251</c:v>
                  </c:pt>
                  <c:pt idx="3">
                    <c:v>1.2209115447074781</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Sheet1!$B$6:$B$9</c:f>
              <c:numCache>
                <c:formatCode>0</c:formatCode>
                <c:ptCount val="4"/>
                <c:pt idx="0">
                  <c:v>95.124999999999986</c:v>
                </c:pt>
                <c:pt idx="1">
                  <c:v>93.624999999999986</c:v>
                </c:pt>
                <c:pt idx="2">
                  <c:v>94.874999999999986</c:v>
                </c:pt>
                <c:pt idx="3">
                  <c:v>94.624999999999986</c:v>
                </c:pt>
              </c:numCache>
            </c:numRef>
          </c:val>
        </c:ser>
        <c:dLbls>
          <c:showLegendKey val="0"/>
          <c:showVal val="0"/>
          <c:showCatName val="0"/>
          <c:showSerName val="0"/>
          <c:showPercent val="0"/>
          <c:showBubbleSize val="0"/>
        </c:dLbls>
        <c:gapWidth val="150"/>
        <c:axId val="110607872"/>
        <c:axId val="110290624"/>
      </c:barChart>
      <c:catAx>
        <c:axId val="110607872"/>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txPr>
          <a:bodyPr/>
          <a:lstStyle/>
          <a:p>
            <a:pPr>
              <a:defRPr b="1"/>
            </a:pPr>
            <a:endParaRPr lang="en-US"/>
          </a:p>
        </c:txPr>
        <c:crossAx val="110290624"/>
        <c:crosses val="autoZero"/>
        <c:auto val="1"/>
        <c:lblAlgn val="ctr"/>
        <c:lblOffset val="100"/>
        <c:noMultiLvlLbl val="0"/>
      </c:catAx>
      <c:valAx>
        <c:axId val="110290624"/>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txPr>
          <a:bodyPr/>
          <a:lstStyle/>
          <a:p>
            <a:pPr>
              <a:defRPr b="1"/>
            </a:pPr>
            <a:endParaRPr lang="en-US"/>
          </a:p>
        </c:txPr>
        <c:crossAx val="110607872"/>
        <c:crosses val="autoZero"/>
        <c:crossBetween val="between"/>
      </c:valAx>
    </c:plotArea>
    <c:legend>
      <c:legendPos val="r"/>
      <c:layout>
        <c:manualLayout>
          <c:xMode val="edge"/>
          <c:yMode val="edge"/>
          <c:x val="0.147782119007276"/>
          <c:y val="4.8982614796912799E-3"/>
          <c:w val="0.210305118110236"/>
          <c:h val="0.1674343832021"/>
        </c:manualLayout>
      </c:layout>
      <c:overlay val="0"/>
      <c:txPr>
        <a:bodyPr/>
        <a:lstStyle/>
        <a:p>
          <a:pPr>
            <a:defRPr b="1"/>
          </a:pPr>
          <a:endParaRPr lang="en-US"/>
        </a:p>
      </c:txPr>
    </c:legend>
    <c:plotVisOnly val="1"/>
    <c:dispBlanksAs val="gap"/>
    <c:showDLblsOverMax val="0"/>
  </c:chart>
  <c:externalData r:id="rId1">
    <c:autoUpdate val="0"/>
  </c:externalData>
  <c:userShapes r:id="rId2"/>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T2</a:t>
            </a:r>
          </a:p>
        </c:rich>
      </c:tx>
      <c:layout>
        <c:manualLayout>
          <c:xMode val="edge"/>
          <c:yMode val="edge"/>
          <c:x val="0.533284776902887"/>
          <c:y val="2.7777777777777801E-2"/>
        </c:manualLayout>
      </c:layout>
      <c:overlay val="0"/>
    </c:title>
    <c:autoTitleDeleted val="0"/>
    <c:plotArea>
      <c:layout>
        <c:manualLayout>
          <c:layoutTarget val="inner"/>
          <c:xMode val="edge"/>
          <c:yMode val="edge"/>
          <c:x val="0.14497462817147899"/>
          <c:y val="0.19480351414406499"/>
          <c:w val="0.85502537182852201"/>
          <c:h val="0.59104512977544499"/>
        </c:manualLayout>
      </c:layout>
      <c:barChart>
        <c:barDir val="col"/>
        <c:grouping val="clustered"/>
        <c:varyColors val="0"/>
        <c:ser>
          <c:idx val="0"/>
          <c:order val="0"/>
          <c:tx>
            <c:v>Triple Letter</c:v>
          </c:tx>
          <c:spPr>
            <a:solidFill>
              <a:srgbClr val="008000"/>
            </a:solidFill>
            <a:ln>
              <a:noFill/>
            </a:ln>
          </c:spPr>
          <c:invertIfNegative val="0"/>
          <c:errBars>
            <c:errBarType val="both"/>
            <c:errValType val="cust"/>
            <c:noEndCap val="0"/>
            <c:plus>
              <c:numRef>
                <c:f>Sheet1!$C$10:$C$13</c:f>
                <c:numCache>
                  <c:formatCode>General</c:formatCode>
                  <c:ptCount val="4"/>
                  <c:pt idx="0">
                    <c:v>3.4922533317806819</c:v>
                  </c:pt>
                  <c:pt idx="1">
                    <c:v>4.31361700509754</c:v>
                  </c:pt>
                  <c:pt idx="2">
                    <c:v>2.316606713852539</c:v>
                  </c:pt>
                  <c:pt idx="3">
                    <c:v>4.1467859039662676</c:v>
                  </c:pt>
                </c:numCache>
              </c:numRef>
            </c:plus>
            <c:minus>
              <c:numRef>
                <c:f>Sheet1!$C$10:$C$13</c:f>
                <c:numCache>
                  <c:formatCode>General</c:formatCode>
                  <c:ptCount val="4"/>
                  <c:pt idx="0">
                    <c:v>3.4922533317806819</c:v>
                  </c:pt>
                  <c:pt idx="1">
                    <c:v>4.31361700509754</c:v>
                  </c:pt>
                  <c:pt idx="2">
                    <c:v>2.316606713852539</c:v>
                  </c:pt>
                  <c:pt idx="3">
                    <c:v>4.1467859039662676</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Sheet1!$B$10:$B$13</c:f>
              <c:numCache>
                <c:formatCode>0</c:formatCode>
                <c:ptCount val="4"/>
                <c:pt idx="0">
                  <c:v>70.75</c:v>
                </c:pt>
                <c:pt idx="1">
                  <c:v>55.625</c:v>
                </c:pt>
                <c:pt idx="2">
                  <c:v>86</c:v>
                </c:pt>
                <c:pt idx="3">
                  <c:v>66.25</c:v>
                </c:pt>
              </c:numCache>
            </c:numRef>
          </c:val>
        </c:ser>
        <c:ser>
          <c:idx val="1"/>
          <c:order val="1"/>
          <c:tx>
            <c:v>Asynchronous</c:v>
          </c:tx>
          <c:spPr>
            <a:solidFill>
              <a:srgbClr val="FF0000"/>
            </a:solidFill>
            <a:ln>
              <a:noFill/>
            </a:ln>
          </c:spPr>
          <c:invertIfNegative val="0"/>
          <c:errBars>
            <c:errBarType val="both"/>
            <c:errValType val="cust"/>
            <c:noEndCap val="0"/>
            <c:plus>
              <c:numRef>
                <c:f>Sheet1!$C$14:$C$17</c:f>
                <c:numCache>
                  <c:formatCode>General</c:formatCode>
                  <c:ptCount val="4"/>
                  <c:pt idx="0">
                    <c:v>2.9825883613622142</c:v>
                  </c:pt>
                  <c:pt idx="1">
                    <c:v>4.0161133782136504</c:v>
                  </c:pt>
                  <c:pt idx="2">
                    <c:v>3.3427471237491591</c:v>
                  </c:pt>
                  <c:pt idx="3">
                    <c:v>3.9279977936178461</c:v>
                  </c:pt>
                </c:numCache>
              </c:numRef>
            </c:plus>
            <c:minus>
              <c:numRef>
                <c:f>Sheet1!$C$14:$C$17</c:f>
                <c:numCache>
                  <c:formatCode>General</c:formatCode>
                  <c:ptCount val="4"/>
                  <c:pt idx="0">
                    <c:v>2.9825883613622142</c:v>
                  </c:pt>
                  <c:pt idx="1">
                    <c:v>4.0161133782136504</c:v>
                  </c:pt>
                  <c:pt idx="2">
                    <c:v>3.3427471237491591</c:v>
                  </c:pt>
                  <c:pt idx="3">
                    <c:v>3.9279977936178461</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Sheet1!$B$14:$B$17</c:f>
              <c:numCache>
                <c:formatCode>0</c:formatCode>
                <c:ptCount val="4"/>
                <c:pt idx="0">
                  <c:v>84.75</c:v>
                </c:pt>
                <c:pt idx="1">
                  <c:v>71.25</c:v>
                </c:pt>
                <c:pt idx="2">
                  <c:v>83.624999999999986</c:v>
                </c:pt>
                <c:pt idx="3">
                  <c:v>72.25</c:v>
                </c:pt>
              </c:numCache>
            </c:numRef>
          </c:val>
        </c:ser>
        <c:dLbls>
          <c:showLegendKey val="0"/>
          <c:showVal val="0"/>
          <c:showCatName val="0"/>
          <c:showSerName val="0"/>
          <c:showPercent val="0"/>
          <c:showBubbleSize val="0"/>
        </c:dLbls>
        <c:gapWidth val="150"/>
        <c:axId val="111777280"/>
        <c:axId val="110291776"/>
      </c:barChart>
      <c:catAx>
        <c:axId val="111777280"/>
        <c:scaling>
          <c:orientation val="minMax"/>
        </c:scaling>
        <c:delete val="0"/>
        <c:axPos val="b"/>
        <c:title>
          <c:tx>
            <c:rich>
              <a:bodyPr/>
              <a:lstStyle/>
              <a:p>
                <a:pPr>
                  <a:defRPr/>
                </a:pPr>
                <a:r>
                  <a:rPr lang="en-US"/>
                  <a:t>Target Configuration</a:t>
                </a:r>
                <a:r>
                  <a:rPr lang="en-US" baseline="0"/>
                  <a:t> (T1,T2)</a:t>
                </a:r>
                <a:endParaRPr lang="en-US"/>
              </a:p>
            </c:rich>
          </c:tx>
          <c:layout/>
          <c:overlay val="0"/>
        </c:title>
        <c:majorTickMark val="out"/>
        <c:minorTickMark val="none"/>
        <c:tickLblPos val="nextTo"/>
        <c:txPr>
          <a:bodyPr/>
          <a:lstStyle/>
          <a:p>
            <a:pPr>
              <a:defRPr b="1"/>
            </a:pPr>
            <a:endParaRPr lang="en-US"/>
          </a:p>
        </c:txPr>
        <c:crossAx val="110291776"/>
        <c:crosses val="autoZero"/>
        <c:auto val="1"/>
        <c:lblAlgn val="ctr"/>
        <c:lblOffset val="100"/>
        <c:noMultiLvlLbl val="0"/>
      </c:catAx>
      <c:valAx>
        <c:axId val="110291776"/>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txPr>
          <a:bodyPr/>
          <a:lstStyle/>
          <a:p>
            <a:pPr>
              <a:defRPr b="1"/>
            </a:pPr>
            <a:endParaRPr lang="en-US"/>
          </a:p>
        </c:txPr>
        <c:crossAx val="111777280"/>
        <c:crosses val="autoZero"/>
        <c:crossBetween val="between"/>
      </c:valAx>
    </c:plotArea>
    <c:legend>
      <c:legendPos val="r"/>
      <c:layout>
        <c:manualLayout>
          <c:xMode val="edge"/>
          <c:yMode val="edge"/>
          <c:x val="0.14525047343765601"/>
          <c:y val="4.8982614796912799E-3"/>
          <c:w val="0.210305118110236"/>
          <c:h val="0.1674343832021"/>
        </c:manualLayout>
      </c:layout>
      <c:overlay val="0"/>
      <c:txPr>
        <a:bodyPr/>
        <a:lstStyle/>
        <a:p>
          <a:pPr>
            <a:defRPr b="1"/>
          </a:pPr>
          <a:endParaRPr lang="en-US"/>
        </a:p>
      </c:txPr>
    </c:legend>
    <c:plotVisOnly val="1"/>
    <c:dispBlanksAs val="gap"/>
    <c:showDLblsOverMax val="0"/>
  </c:chart>
  <c:externalData r:id="rId1">
    <c:autoUpdate val="0"/>
  </c:externalData>
  <c:userShapes r:id="rId2"/>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T2|T1</a:t>
            </a:r>
          </a:p>
        </c:rich>
      </c:tx>
      <c:layout>
        <c:manualLayout>
          <c:xMode val="edge"/>
          <c:yMode val="edge"/>
          <c:x val="0.49636111111111098"/>
          <c:y val="2.7777777777777801E-2"/>
        </c:manualLayout>
      </c:layout>
      <c:overlay val="0"/>
    </c:title>
    <c:autoTitleDeleted val="0"/>
    <c:plotArea>
      <c:layout>
        <c:manualLayout>
          <c:layoutTarget val="inner"/>
          <c:xMode val="edge"/>
          <c:yMode val="edge"/>
          <c:x val="0.14497462817147899"/>
          <c:y val="0.19480351414406499"/>
          <c:w val="0.85305358705161805"/>
          <c:h val="0.59104512977544499"/>
        </c:manualLayout>
      </c:layout>
      <c:barChart>
        <c:barDir val="col"/>
        <c:grouping val="clustered"/>
        <c:varyColors val="0"/>
        <c:ser>
          <c:idx val="0"/>
          <c:order val="0"/>
          <c:tx>
            <c:v>Triple Letter</c:v>
          </c:tx>
          <c:spPr>
            <a:solidFill>
              <a:srgbClr val="008000"/>
            </a:solidFill>
            <a:ln>
              <a:noFill/>
            </a:ln>
          </c:spPr>
          <c:invertIfNegative val="0"/>
          <c:errBars>
            <c:errBarType val="both"/>
            <c:errValType val="cust"/>
            <c:noEndCap val="0"/>
            <c:plus>
              <c:numRef>
                <c:f>Sheet1!$C$18:$C$21</c:f>
                <c:numCache>
                  <c:formatCode>General</c:formatCode>
                  <c:ptCount val="4"/>
                  <c:pt idx="0">
                    <c:v>3.5422008014487818</c:v>
                  </c:pt>
                  <c:pt idx="1">
                    <c:v>4.9334806733255956</c:v>
                  </c:pt>
                  <c:pt idx="2">
                    <c:v>2.018386957617317</c:v>
                  </c:pt>
                  <c:pt idx="3">
                    <c:v>3.894456379474283</c:v>
                  </c:pt>
                </c:numCache>
              </c:numRef>
            </c:plus>
            <c:minus>
              <c:numRef>
                <c:f>Sheet1!$C$18:$C$21</c:f>
                <c:numCache>
                  <c:formatCode>General</c:formatCode>
                  <c:ptCount val="4"/>
                  <c:pt idx="0">
                    <c:v>3.5422008014487818</c:v>
                  </c:pt>
                  <c:pt idx="1">
                    <c:v>4.9334806733255956</c:v>
                  </c:pt>
                  <c:pt idx="2">
                    <c:v>2.018386957617317</c:v>
                  </c:pt>
                  <c:pt idx="3">
                    <c:v>3.894456379474283</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Sheet1!$B$18:$B$21</c:f>
              <c:numCache>
                <c:formatCode>0</c:formatCode>
                <c:ptCount val="4"/>
                <c:pt idx="0">
                  <c:v>72.201023658829115</c:v>
                </c:pt>
                <c:pt idx="1">
                  <c:v>55.168409715505703</c:v>
                </c:pt>
                <c:pt idx="2">
                  <c:v>89.179963924978637</c:v>
                </c:pt>
                <c:pt idx="3">
                  <c:v>69.104136636578787</c:v>
                </c:pt>
              </c:numCache>
            </c:numRef>
          </c:val>
        </c:ser>
        <c:ser>
          <c:idx val="1"/>
          <c:order val="1"/>
          <c:tx>
            <c:v>Asynchronous</c:v>
          </c:tx>
          <c:spPr>
            <a:solidFill>
              <a:srgbClr val="FF0000"/>
            </a:solidFill>
            <a:ln>
              <a:noFill/>
            </a:ln>
          </c:spPr>
          <c:invertIfNegative val="0"/>
          <c:errBars>
            <c:errBarType val="both"/>
            <c:errValType val="cust"/>
            <c:noEndCap val="0"/>
            <c:plus>
              <c:numRef>
                <c:f>Sheet1!$C$22:$C$25</c:f>
                <c:numCache>
                  <c:formatCode>General</c:formatCode>
                  <c:ptCount val="4"/>
                  <c:pt idx="0">
                    <c:v>2.8821312310534108</c:v>
                  </c:pt>
                  <c:pt idx="1">
                    <c:v>3.790619522922352</c:v>
                  </c:pt>
                  <c:pt idx="2">
                    <c:v>3.4777809635973029</c:v>
                  </c:pt>
                  <c:pt idx="3">
                    <c:v>4.0428856370191237</c:v>
                  </c:pt>
                </c:numCache>
              </c:numRef>
            </c:plus>
            <c:minus>
              <c:numRef>
                <c:f>Sheet1!$C$22:$C$25</c:f>
                <c:numCache>
                  <c:formatCode>General</c:formatCode>
                  <c:ptCount val="4"/>
                  <c:pt idx="0">
                    <c:v>2.8821312310534108</c:v>
                  </c:pt>
                  <c:pt idx="1">
                    <c:v>3.790619522922352</c:v>
                  </c:pt>
                  <c:pt idx="2">
                    <c:v>3.4777809635973029</c:v>
                  </c:pt>
                  <c:pt idx="3">
                    <c:v>4.0428856370191237</c:v>
                  </c:pt>
                </c:numCache>
              </c:numRef>
            </c:minus>
            <c:spPr>
              <a:ln w="19050">
                <a:solidFill>
                  <a:schemeClr val="bg1">
                    <a:lumMod val="50000"/>
                  </a:schemeClr>
                </a:solidFill>
              </a:ln>
            </c:spPr>
          </c:errBars>
          <c:cat>
            <c:strRef>
              <c:f>Conditions!$A$1:$D$1</c:f>
              <c:strCache>
                <c:ptCount val="4"/>
                <c:pt idx="0">
                  <c:v>L,L</c:v>
                </c:pt>
                <c:pt idx="1">
                  <c:v>R,R</c:v>
                </c:pt>
                <c:pt idx="2">
                  <c:v>R,L</c:v>
                </c:pt>
                <c:pt idx="3">
                  <c:v>L,R</c:v>
                </c:pt>
              </c:strCache>
            </c:strRef>
          </c:cat>
          <c:val>
            <c:numRef>
              <c:f>Sheet1!$B$22:$B$25</c:f>
              <c:numCache>
                <c:formatCode>0</c:formatCode>
                <c:ptCount val="4"/>
                <c:pt idx="0">
                  <c:v>85.988149470985022</c:v>
                </c:pt>
                <c:pt idx="1">
                  <c:v>72.234121051673796</c:v>
                </c:pt>
                <c:pt idx="2">
                  <c:v>84.020005477522446</c:v>
                </c:pt>
                <c:pt idx="3">
                  <c:v>73.099365916625743</c:v>
                </c:pt>
              </c:numCache>
            </c:numRef>
          </c:val>
        </c:ser>
        <c:dLbls>
          <c:showLegendKey val="0"/>
          <c:showVal val="0"/>
          <c:showCatName val="0"/>
          <c:showSerName val="0"/>
          <c:showPercent val="0"/>
          <c:showBubbleSize val="0"/>
        </c:dLbls>
        <c:gapWidth val="150"/>
        <c:axId val="111777792"/>
        <c:axId val="110293504"/>
      </c:barChart>
      <c:catAx>
        <c:axId val="111777792"/>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crossAx val="110293504"/>
        <c:crosses val="autoZero"/>
        <c:auto val="1"/>
        <c:lblAlgn val="ctr"/>
        <c:lblOffset val="100"/>
        <c:noMultiLvlLbl val="0"/>
      </c:catAx>
      <c:valAx>
        <c:axId val="110293504"/>
        <c:scaling>
          <c:orientation val="minMax"/>
          <c:max val="100"/>
          <c:min val="0"/>
        </c:scaling>
        <c:delete val="0"/>
        <c:axPos val="l"/>
        <c:majorGridlines>
          <c:spPr>
            <a:ln>
              <a:solidFill>
                <a:schemeClr val="bg1">
                  <a:lumMod val="75000"/>
                </a:schemeClr>
              </a:solidFill>
            </a:ln>
          </c:spPr>
        </c:majorGridlines>
        <c:title>
          <c:tx>
            <c:rich>
              <a:bodyPr rot="-5400000" vert="horz"/>
              <a:lstStyle/>
              <a:p>
                <a:pPr>
                  <a:defRPr/>
                </a:pPr>
                <a:r>
                  <a:rPr lang="en-US"/>
                  <a:t>Percent Correct</a:t>
                </a:r>
              </a:p>
            </c:rich>
          </c:tx>
          <c:layout/>
          <c:overlay val="0"/>
        </c:title>
        <c:numFmt formatCode="0" sourceLinked="1"/>
        <c:majorTickMark val="out"/>
        <c:minorTickMark val="none"/>
        <c:tickLblPos val="nextTo"/>
        <c:crossAx val="111777792"/>
        <c:crosses val="autoZero"/>
        <c:crossBetween val="between"/>
      </c:valAx>
    </c:plotArea>
    <c:legend>
      <c:legendPos val="r"/>
      <c:layout>
        <c:manualLayout>
          <c:xMode val="edge"/>
          <c:yMode val="edge"/>
          <c:x val="0.14802814960629901"/>
          <c:y val="4.8982614796912799E-3"/>
          <c:w val="0.210305118110236"/>
          <c:h val="0.1674343832021"/>
        </c:manualLayout>
      </c:layout>
      <c:overlay val="0"/>
    </c:legend>
    <c:plotVisOnly val="1"/>
    <c:dispBlanksAs val="gap"/>
    <c:showDLblsOverMax val="0"/>
  </c:chart>
  <c:txPr>
    <a:bodyPr/>
    <a:lstStyle/>
    <a:p>
      <a:pPr>
        <a:defRPr b="1"/>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T2</a:t>
            </a:r>
          </a:p>
        </c:rich>
      </c:tx>
      <c:layout>
        <c:manualLayout>
          <c:xMode val="edge"/>
          <c:yMode val="edge"/>
          <c:x val="0.53257290939898305"/>
          <c:y val="2.9702970297029702E-2"/>
        </c:manualLayout>
      </c:layout>
      <c:overlay val="0"/>
    </c:title>
    <c:autoTitleDeleted val="0"/>
    <c:plotArea>
      <c:layout>
        <c:manualLayout>
          <c:layoutTarget val="inner"/>
          <c:xMode val="edge"/>
          <c:yMode val="edge"/>
          <c:x val="0.14753373866241401"/>
          <c:y val="0.20594059405940601"/>
          <c:w val="0.85246626133758596"/>
          <c:h val="0.57982263974428905"/>
        </c:manualLayout>
      </c:layout>
      <c:barChart>
        <c:barDir val="col"/>
        <c:grouping val="clustered"/>
        <c:varyColors val="0"/>
        <c:ser>
          <c:idx val="0"/>
          <c:order val="0"/>
          <c:tx>
            <c:strRef>
              <c:f>Sheet1!$J$26</c:f>
              <c:strCache>
                <c:ptCount val="1"/>
                <c:pt idx="0">
                  <c:v>Triple Letter</c:v>
                </c:pt>
              </c:strCache>
            </c:strRef>
          </c:tx>
          <c:spPr>
            <a:solidFill>
              <a:srgbClr val="007E1D"/>
            </a:solidFill>
            <a:ln>
              <a:noFill/>
            </a:ln>
          </c:spPr>
          <c:invertIfNegative val="0"/>
          <c:errBars>
            <c:errBarType val="both"/>
            <c:errValType val="cust"/>
            <c:noEndCap val="0"/>
            <c:plus>
              <c:numRef>
                <c:f>Sheet1!$J$33:$J$36</c:f>
                <c:numCache>
                  <c:formatCode>General</c:formatCode>
                  <c:ptCount val="4"/>
                  <c:pt idx="0">
                    <c:v>4.8589574453396169</c:v>
                  </c:pt>
                  <c:pt idx="1">
                    <c:v>6.8101907627358038</c:v>
                  </c:pt>
                  <c:pt idx="2">
                    <c:v>5.9139123238647171</c:v>
                  </c:pt>
                  <c:pt idx="3">
                    <c:v>6.6602533254354777</c:v>
                  </c:pt>
                </c:numCache>
              </c:numRef>
            </c:plus>
            <c:minus>
              <c:numRef>
                <c:f>Sheet1!$J$33:$J$36</c:f>
                <c:numCache>
                  <c:formatCode>General</c:formatCode>
                  <c:ptCount val="4"/>
                  <c:pt idx="0">
                    <c:v>4.8589574453396169</c:v>
                  </c:pt>
                  <c:pt idx="1">
                    <c:v>6.8101907627358038</c:v>
                  </c:pt>
                  <c:pt idx="2">
                    <c:v>5.9139123238647171</c:v>
                  </c:pt>
                  <c:pt idx="3">
                    <c:v>6.6602533254354777</c:v>
                  </c:pt>
                </c:numCache>
              </c:numRef>
            </c:minus>
            <c:spPr>
              <a:ln w="19050" cap="flat" cmpd="sng" algn="ctr">
                <a:solidFill>
                  <a:srgbClr val="7F7F7F"/>
                </a:solidFill>
                <a:prstDash val="solid"/>
                <a:round/>
                <a:headEnd type="none" w="med" len="med"/>
                <a:tailEnd type="none" w="med" len="med"/>
              </a:ln>
            </c:spPr>
          </c:errBars>
          <c:cat>
            <c:strRef>
              <c:f>Sheet1!$I$27:$I$30</c:f>
              <c:strCache>
                <c:ptCount val="4"/>
                <c:pt idx="0">
                  <c:v>L,L</c:v>
                </c:pt>
                <c:pt idx="1">
                  <c:v>R,R</c:v>
                </c:pt>
                <c:pt idx="2">
                  <c:v>R,L</c:v>
                </c:pt>
                <c:pt idx="3">
                  <c:v>L,R</c:v>
                </c:pt>
              </c:strCache>
            </c:strRef>
          </c:cat>
          <c:val>
            <c:numRef>
              <c:f>Sheet1!$J$27:$J$30</c:f>
              <c:numCache>
                <c:formatCode>0.00</c:formatCode>
                <c:ptCount val="4"/>
                <c:pt idx="0">
                  <c:v>75.384615384615401</c:v>
                </c:pt>
                <c:pt idx="1">
                  <c:v>71.384615384615401</c:v>
                </c:pt>
                <c:pt idx="2">
                  <c:v>92</c:v>
                </c:pt>
                <c:pt idx="3">
                  <c:v>84</c:v>
                </c:pt>
              </c:numCache>
            </c:numRef>
          </c:val>
        </c:ser>
        <c:ser>
          <c:idx val="1"/>
          <c:order val="1"/>
          <c:tx>
            <c:strRef>
              <c:f>Sheet1!$K$26</c:f>
              <c:strCache>
                <c:ptCount val="1"/>
                <c:pt idx="0">
                  <c:v>Asynchronous</c:v>
                </c:pt>
              </c:strCache>
            </c:strRef>
          </c:tx>
          <c:spPr>
            <a:solidFill>
              <a:srgbClr val="FF0000"/>
            </a:solidFill>
            <a:ln>
              <a:noFill/>
            </a:ln>
          </c:spPr>
          <c:invertIfNegative val="0"/>
          <c:errBars>
            <c:errBarType val="both"/>
            <c:errValType val="cust"/>
            <c:noEndCap val="0"/>
            <c:plus>
              <c:numRef>
                <c:f>Sheet1!$K$33:$K$36</c:f>
                <c:numCache>
                  <c:formatCode>General</c:formatCode>
                  <c:ptCount val="4"/>
                  <c:pt idx="0">
                    <c:v>4.3391707003601381</c:v>
                  </c:pt>
                  <c:pt idx="1">
                    <c:v>5.0562906315490119</c:v>
                  </c:pt>
                  <c:pt idx="2">
                    <c:v>5.0049285374213097</c:v>
                  </c:pt>
                  <c:pt idx="3">
                    <c:v>6.399580854124844</c:v>
                  </c:pt>
                </c:numCache>
              </c:numRef>
            </c:plus>
            <c:minus>
              <c:numRef>
                <c:f>Sheet1!$K$33:$K$36</c:f>
                <c:numCache>
                  <c:formatCode>General</c:formatCode>
                  <c:ptCount val="4"/>
                  <c:pt idx="0">
                    <c:v>4.3391707003601381</c:v>
                  </c:pt>
                  <c:pt idx="1">
                    <c:v>5.0562906315490119</c:v>
                  </c:pt>
                  <c:pt idx="2">
                    <c:v>5.0049285374213097</c:v>
                  </c:pt>
                  <c:pt idx="3">
                    <c:v>6.399580854124844</c:v>
                  </c:pt>
                </c:numCache>
              </c:numRef>
            </c:minus>
            <c:spPr>
              <a:ln w="19050" cap="flat" cmpd="sng" algn="ctr">
                <a:solidFill>
                  <a:sysClr val="window" lastClr="FFFFFF">
                    <a:lumMod val="50000"/>
                  </a:sysClr>
                </a:solidFill>
                <a:prstDash val="solid"/>
                <a:round/>
                <a:headEnd type="none" w="med" len="med"/>
                <a:tailEnd type="none" w="med" len="med"/>
              </a:ln>
            </c:spPr>
          </c:errBars>
          <c:cat>
            <c:strRef>
              <c:f>Sheet1!$I$27:$I$30</c:f>
              <c:strCache>
                <c:ptCount val="4"/>
                <c:pt idx="0">
                  <c:v>L,L</c:v>
                </c:pt>
                <c:pt idx="1">
                  <c:v>R,R</c:v>
                </c:pt>
                <c:pt idx="2">
                  <c:v>R,L</c:v>
                </c:pt>
                <c:pt idx="3">
                  <c:v>L,R</c:v>
                </c:pt>
              </c:strCache>
            </c:strRef>
          </c:cat>
          <c:val>
            <c:numRef>
              <c:f>Sheet1!$K$27:$K$30</c:f>
              <c:numCache>
                <c:formatCode>0.00</c:formatCode>
                <c:ptCount val="4"/>
                <c:pt idx="0">
                  <c:v>89.538461538461334</c:v>
                </c:pt>
                <c:pt idx="1">
                  <c:v>82.769230769230802</c:v>
                </c:pt>
                <c:pt idx="2">
                  <c:v>87.84615384615384</c:v>
                </c:pt>
                <c:pt idx="3">
                  <c:v>81.07692307692308</c:v>
                </c:pt>
              </c:numCache>
            </c:numRef>
          </c:val>
        </c:ser>
        <c:dLbls>
          <c:showLegendKey val="0"/>
          <c:showVal val="0"/>
          <c:showCatName val="0"/>
          <c:showSerName val="0"/>
          <c:showPercent val="0"/>
          <c:showBubbleSize val="0"/>
        </c:dLbls>
        <c:gapWidth val="150"/>
        <c:axId val="111775744"/>
        <c:axId val="110295808"/>
      </c:barChart>
      <c:catAx>
        <c:axId val="111775744"/>
        <c:scaling>
          <c:orientation val="minMax"/>
        </c:scaling>
        <c:delete val="0"/>
        <c:axPos val="b"/>
        <c:title>
          <c:tx>
            <c:rich>
              <a:bodyPr/>
              <a:lstStyle/>
              <a:p>
                <a:pPr>
                  <a:defRPr/>
                </a:pPr>
                <a:r>
                  <a:rPr lang="en-US"/>
                  <a:t>Target Configuration (T1,T2)</a:t>
                </a:r>
              </a:p>
            </c:rich>
          </c:tx>
          <c:layout/>
          <c:overlay val="0"/>
        </c:title>
        <c:majorTickMark val="out"/>
        <c:minorTickMark val="none"/>
        <c:tickLblPos val="nextTo"/>
        <c:txPr>
          <a:bodyPr/>
          <a:lstStyle/>
          <a:p>
            <a:pPr>
              <a:defRPr b="1"/>
            </a:pPr>
            <a:endParaRPr lang="en-US"/>
          </a:p>
        </c:txPr>
        <c:crossAx val="110295808"/>
        <c:crosses val="autoZero"/>
        <c:auto val="1"/>
        <c:lblAlgn val="ctr"/>
        <c:lblOffset val="100"/>
        <c:noMultiLvlLbl val="0"/>
      </c:catAx>
      <c:valAx>
        <c:axId val="110295808"/>
        <c:scaling>
          <c:orientation val="minMax"/>
          <c:max val="100"/>
        </c:scaling>
        <c:delete val="0"/>
        <c:axPos val="l"/>
        <c:majorGridlines>
          <c:spPr>
            <a:ln>
              <a:solidFill>
                <a:schemeClr val="bg1">
                  <a:lumMod val="75000"/>
                </a:schemeClr>
              </a:solidFill>
            </a:ln>
          </c:spPr>
        </c:majorGridlines>
        <c:title>
          <c:tx>
            <c:rich>
              <a:bodyPr rot="-5400000" vert="horz"/>
              <a:lstStyle/>
              <a:p>
                <a:pPr>
                  <a:defRPr/>
                </a:pPr>
                <a:r>
                  <a:rPr lang="en-US"/>
                  <a:t>Percent</a:t>
                </a:r>
                <a:r>
                  <a:rPr lang="en-US" baseline="0"/>
                  <a:t> Correct</a:t>
                </a:r>
                <a:endParaRPr lang="en-US"/>
              </a:p>
            </c:rich>
          </c:tx>
          <c:layout/>
          <c:overlay val="0"/>
        </c:title>
        <c:numFmt formatCode="0" sourceLinked="0"/>
        <c:majorTickMark val="out"/>
        <c:minorTickMark val="none"/>
        <c:tickLblPos val="nextTo"/>
        <c:txPr>
          <a:bodyPr/>
          <a:lstStyle/>
          <a:p>
            <a:pPr>
              <a:defRPr b="1"/>
            </a:pPr>
            <a:endParaRPr lang="en-US"/>
          </a:p>
        </c:txPr>
        <c:crossAx val="111775744"/>
        <c:crosses val="autoZero"/>
        <c:crossBetween val="between"/>
      </c:valAx>
      <c:spPr>
        <a:ln>
          <a:solidFill>
            <a:schemeClr val="bg1">
              <a:lumMod val="75000"/>
            </a:schemeClr>
          </a:solidFill>
        </a:ln>
      </c:spPr>
    </c:plotArea>
    <c:legend>
      <c:legendPos val="r"/>
      <c:layout>
        <c:manualLayout>
          <c:xMode val="edge"/>
          <c:yMode val="edge"/>
          <c:x val="0.149228346456693"/>
          <c:y val="1.0746862087783601E-3"/>
          <c:w val="0.18748051430280099"/>
          <c:h val="0.17903874639432399"/>
        </c:manualLayout>
      </c:layout>
      <c:overlay val="0"/>
      <c:txPr>
        <a:bodyPr/>
        <a:lstStyle/>
        <a:p>
          <a:pPr>
            <a:defRPr b="1"/>
          </a:pPr>
          <a:endParaRPr lang="en-US"/>
        </a:p>
      </c:txPr>
    </c:legend>
    <c:plotVisOnly val="1"/>
    <c:dispBlanksAs val="gap"/>
    <c:showDLblsOverMax val="0"/>
  </c:chart>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a:t>T2</a:t>
            </a:r>
          </a:p>
        </c:rich>
      </c:tx>
      <c:layout>
        <c:manualLayout>
          <c:xMode val="edge"/>
          <c:yMode val="edge"/>
          <c:x val="0.53257290939898305"/>
          <c:y val="2.9702970297029702E-2"/>
        </c:manualLayout>
      </c:layout>
      <c:overlay val="0"/>
    </c:title>
    <c:autoTitleDeleted val="0"/>
    <c:plotArea>
      <c:layout>
        <c:manualLayout>
          <c:layoutTarget val="inner"/>
          <c:xMode val="edge"/>
          <c:yMode val="edge"/>
          <c:x val="0.142989534536031"/>
          <c:y val="0.20594059405940601"/>
          <c:w val="0.85701046546396897"/>
          <c:h val="0.57982263974428905"/>
        </c:manualLayout>
      </c:layout>
      <c:barChart>
        <c:barDir val="col"/>
        <c:grouping val="clustered"/>
        <c:varyColors val="0"/>
        <c:ser>
          <c:idx val="0"/>
          <c:order val="0"/>
          <c:tx>
            <c:v>Triple Letter</c:v>
          </c:tx>
          <c:spPr>
            <a:solidFill>
              <a:srgbClr val="008000"/>
            </a:solidFill>
            <a:ln>
              <a:noFill/>
            </a:ln>
          </c:spPr>
          <c:invertIfNegative val="0"/>
          <c:errBars>
            <c:errBarType val="both"/>
            <c:errValType val="cust"/>
            <c:noEndCap val="0"/>
            <c:plus>
              <c:numRef>
                <c:f>Sheet1!$AD$2:$AD$3</c:f>
                <c:numCache>
                  <c:formatCode>General</c:formatCode>
                  <c:ptCount val="2"/>
                  <c:pt idx="0">
                    <c:v>1.7883581442404131</c:v>
                  </c:pt>
                  <c:pt idx="1">
                    <c:v>2.1499506897698391</c:v>
                  </c:pt>
                </c:numCache>
              </c:numRef>
            </c:plus>
            <c:minus>
              <c:numRef>
                <c:f>Sheet1!$AD$2:$AD$3</c:f>
                <c:numCache>
                  <c:formatCode>General</c:formatCode>
                  <c:ptCount val="2"/>
                  <c:pt idx="0">
                    <c:v>1.7883581442404131</c:v>
                  </c:pt>
                  <c:pt idx="1">
                    <c:v>2.1499506897698391</c:v>
                  </c:pt>
                </c:numCache>
              </c:numRef>
            </c:minus>
            <c:spPr>
              <a:ln w="19050" cap="flat" cmpd="sng" algn="ctr">
                <a:solidFill>
                  <a:sysClr val="window" lastClr="FFFFFF">
                    <a:lumMod val="50000"/>
                  </a:sysClr>
                </a:solidFill>
                <a:prstDash val="solid"/>
                <a:round/>
                <a:headEnd type="none" w="med" len="med"/>
                <a:tailEnd type="none" w="med" len="med"/>
              </a:ln>
            </c:spPr>
          </c:errBars>
          <c:cat>
            <c:strRef>
              <c:f>Conditions!$A$1:$D$1</c:f>
              <c:strCache>
                <c:ptCount val="2"/>
                <c:pt idx="0">
                  <c:v>L</c:v>
                </c:pt>
                <c:pt idx="1">
                  <c:v>R</c:v>
                </c:pt>
              </c:strCache>
            </c:strRef>
          </c:cat>
          <c:val>
            <c:numRef>
              <c:f>Sheet1!$AC$2:$AC$3</c:f>
              <c:numCache>
                <c:formatCode>0.00</c:formatCode>
                <c:ptCount val="2"/>
                <c:pt idx="0">
                  <c:v>88.07692307692308</c:v>
                </c:pt>
                <c:pt idx="1">
                  <c:v>84.6153846153845</c:v>
                </c:pt>
              </c:numCache>
            </c:numRef>
          </c:val>
        </c:ser>
        <c:ser>
          <c:idx val="1"/>
          <c:order val="1"/>
          <c:tx>
            <c:v>Asynchronous</c:v>
          </c:tx>
          <c:spPr>
            <a:solidFill>
              <a:srgbClr val="FF0000"/>
            </a:solidFill>
            <a:ln>
              <a:noFill/>
            </a:ln>
          </c:spPr>
          <c:invertIfNegative val="0"/>
          <c:errBars>
            <c:errBarType val="both"/>
            <c:errValType val="cust"/>
            <c:noEndCap val="0"/>
            <c:plus>
              <c:numRef>
                <c:f>Sheet1!$AD$4:$AD$5</c:f>
                <c:numCache>
                  <c:formatCode>General</c:formatCode>
                  <c:ptCount val="2"/>
                  <c:pt idx="0">
                    <c:v>1.8626400639655329</c:v>
                  </c:pt>
                  <c:pt idx="1">
                    <c:v>2.021823731969691</c:v>
                  </c:pt>
                </c:numCache>
              </c:numRef>
            </c:plus>
            <c:minus>
              <c:numRef>
                <c:f>Sheet1!$AD$4:$AD$5</c:f>
                <c:numCache>
                  <c:formatCode>General</c:formatCode>
                  <c:ptCount val="2"/>
                  <c:pt idx="0">
                    <c:v>1.8626400639655329</c:v>
                  </c:pt>
                  <c:pt idx="1">
                    <c:v>2.021823731969691</c:v>
                  </c:pt>
                </c:numCache>
              </c:numRef>
            </c:minus>
            <c:spPr>
              <a:ln w="19050" cap="flat" cmpd="sng" algn="ctr">
                <a:solidFill>
                  <a:sysClr val="window" lastClr="FFFFFF">
                    <a:lumMod val="50000"/>
                  </a:sysClr>
                </a:solidFill>
                <a:prstDash val="solid"/>
                <a:round/>
                <a:headEnd type="none" w="med" len="med"/>
                <a:tailEnd type="none" w="med" len="med"/>
              </a:ln>
            </c:spPr>
          </c:errBars>
          <c:cat>
            <c:strRef>
              <c:f>Conditions!$A$1:$D$1</c:f>
              <c:strCache>
                <c:ptCount val="2"/>
                <c:pt idx="0">
                  <c:v>L</c:v>
                </c:pt>
                <c:pt idx="1">
                  <c:v>R</c:v>
                </c:pt>
              </c:strCache>
            </c:strRef>
          </c:cat>
          <c:val>
            <c:numRef>
              <c:f>Sheet1!$AC$4:$AC$5</c:f>
              <c:numCache>
                <c:formatCode>0.00</c:formatCode>
                <c:ptCount val="2"/>
                <c:pt idx="0">
                  <c:v>94.461538461538467</c:v>
                </c:pt>
                <c:pt idx="1">
                  <c:v>90.153846153845961</c:v>
                </c:pt>
              </c:numCache>
            </c:numRef>
          </c:val>
        </c:ser>
        <c:dLbls>
          <c:showLegendKey val="0"/>
          <c:showVal val="0"/>
          <c:showCatName val="0"/>
          <c:showSerName val="0"/>
          <c:showPercent val="0"/>
          <c:showBubbleSize val="0"/>
        </c:dLbls>
        <c:gapWidth val="150"/>
        <c:axId val="112358912"/>
        <c:axId val="112878144"/>
      </c:barChart>
      <c:catAx>
        <c:axId val="112358912"/>
        <c:scaling>
          <c:orientation val="minMax"/>
        </c:scaling>
        <c:delete val="0"/>
        <c:axPos val="b"/>
        <c:title>
          <c:tx>
            <c:rich>
              <a:bodyPr/>
              <a:lstStyle/>
              <a:p>
                <a:pPr>
                  <a:defRPr/>
                </a:pPr>
                <a:r>
                  <a:rPr lang="en-US" dirty="0"/>
                  <a:t>T2</a:t>
                </a:r>
                <a:r>
                  <a:rPr lang="en-US" dirty="0" smtClean="0"/>
                  <a:t> Side</a:t>
                </a:r>
                <a:endParaRPr lang="en-US" dirty="0"/>
              </a:p>
            </c:rich>
          </c:tx>
          <c:layout/>
          <c:overlay val="0"/>
        </c:title>
        <c:majorTickMark val="out"/>
        <c:minorTickMark val="none"/>
        <c:tickLblPos val="nextTo"/>
        <c:txPr>
          <a:bodyPr/>
          <a:lstStyle/>
          <a:p>
            <a:pPr>
              <a:defRPr b="1"/>
            </a:pPr>
            <a:endParaRPr lang="en-US"/>
          </a:p>
        </c:txPr>
        <c:crossAx val="112878144"/>
        <c:crosses val="autoZero"/>
        <c:auto val="1"/>
        <c:lblAlgn val="ctr"/>
        <c:lblOffset val="100"/>
        <c:noMultiLvlLbl val="0"/>
      </c:catAx>
      <c:valAx>
        <c:axId val="112878144"/>
        <c:scaling>
          <c:orientation val="minMax"/>
          <c:max val="100"/>
          <c:min val="0"/>
        </c:scaling>
        <c:delete val="0"/>
        <c:axPos val="l"/>
        <c:majorGridlines>
          <c:spPr>
            <a:ln>
              <a:solidFill>
                <a:schemeClr val="bg1">
                  <a:lumMod val="75000"/>
                </a:schemeClr>
              </a:solidFill>
            </a:ln>
          </c:spPr>
        </c:majorGridlines>
        <c:title>
          <c:tx>
            <c:rich>
              <a:bodyPr/>
              <a:lstStyle/>
              <a:p>
                <a:pPr>
                  <a:defRPr/>
                </a:pPr>
                <a:r>
                  <a:rPr lang="en-US"/>
                  <a:t>Percent Correct</a:t>
                </a:r>
              </a:p>
            </c:rich>
          </c:tx>
          <c:layout/>
          <c:overlay val="0"/>
        </c:title>
        <c:numFmt formatCode="0" sourceLinked="0"/>
        <c:majorTickMark val="out"/>
        <c:minorTickMark val="none"/>
        <c:tickLblPos val="nextTo"/>
        <c:txPr>
          <a:bodyPr/>
          <a:lstStyle/>
          <a:p>
            <a:pPr>
              <a:defRPr b="1"/>
            </a:pPr>
            <a:endParaRPr lang="en-US"/>
          </a:p>
        </c:txPr>
        <c:crossAx val="112358912"/>
        <c:crosses val="autoZero"/>
        <c:crossBetween val="between"/>
      </c:valAx>
      <c:spPr>
        <a:ln>
          <a:solidFill>
            <a:schemeClr val="bg1">
              <a:lumMod val="75000"/>
            </a:schemeClr>
          </a:solidFill>
        </a:ln>
      </c:spPr>
    </c:plotArea>
    <c:legend>
      <c:legendPos val="r"/>
      <c:layout>
        <c:manualLayout>
          <c:xMode val="edge"/>
          <c:yMode val="edge"/>
          <c:x val="0.143186085916476"/>
          <c:y val="1.0746862087783601E-3"/>
          <c:w val="0.193522774843018"/>
          <c:h val="0.17903874639432399"/>
        </c:manualLayout>
      </c:layout>
      <c:overlay val="0"/>
      <c:txPr>
        <a:bodyPr/>
        <a:lstStyle/>
        <a:p>
          <a:pPr>
            <a:defRPr b="1"/>
          </a:pPr>
          <a:endParaRPr lang="en-US"/>
        </a:p>
      </c:txPr>
    </c:legend>
    <c:plotVisOnly val="1"/>
    <c:dispBlanksAs val="gap"/>
    <c:showDLblsOverMax val="0"/>
  </c:chart>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cdr:x>
      <cdr:y>0</cdr:y>
    </cdr:from>
    <cdr:to>
      <cdr:x>0.06458</cdr:x>
      <cdr:y>0.13194</cdr:y>
    </cdr:to>
    <cdr:sp macro="" textlink="">
      <cdr:nvSpPr>
        <cdr:cNvPr id="2" name="TextBox 1"/>
        <cdr:cNvSpPr txBox="1"/>
      </cdr:nvSpPr>
      <cdr:spPr>
        <a:xfrm xmlns:a="http://schemas.openxmlformats.org/drawingml/2006/main">
          <a:off x="0" y="0"/>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vertOverflow="clip" wrap="none" rtlCol="0"/>
        <a:lstStyle xmlns:a="http://schemas.openxmlformats.org/drawingml/2006/main"/>
        <a:p xmlns:a="http://schemas.openxmlformats.org/drawingml/2006/main">
          <a:r>
            <a:rPr lang="en-US" sz="1800" b="1">
              <a:solidFill>
                <a:sysClr val="windowText" lastClr="000000"/>
              </a:solidFill>
              <a:latin typeface="+mn-lt"/>
            </a:rPr>
            <a:t>A</a:t>
          </a:r>
        </a:p>
      </cdr:txBody>
    </cdr:sp>
  </cdr:relSizeAnchor>
</c:userShapes>
</file>

<file path=ppt/drawings/drawing2.xml><?xml version="1.0" encoding="utf-8"?>
<c:userShapes xmlns:c="http://schemas.openxmlformats.org/drawingml/2006/chart">
  <cdr:relSizeAnchor xmlns:cdr="http://schemas.openxmlformats.org/drawingml/2006/chartDrawing">
    <cdr:from>
      <cdr:x>0.00278</cdr:x>
      <cdr:y>0.00463</cdr:y>
    </cdr:from>
    <cdr:to>
      <cdr:x>0.06736</cdr:x>
      <cdr:y>0.13657</cdr:y>
    </cdr:to>
    <cdr:sp macro="" textlink="">
      <cdr:nvSpPr>
        <cdr:cNvPr id="2" name="TextBox 1"/>
        <cdr:cNvSpPr txBox="1"/>
      </cdr:nvSpPr>
      <cdr:spPr>
        <a:xfrm xmlns:a="http://schemas.openxmlformats.org/drawingml/2006/main">
          <a:off x="12700" y="12700"/>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a:solidFill>
                <a:sysClr val="windowText" lastClr="000000"/>
              </a:solidFill>
              <a:latin typeface="+mn-lt"/>
            </a:rPr>
            <a:t>B</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cdr:y>
    </cdr:from>
    <cdr:to>
      <cdr:x>0.06458</cdr:x>
      <cdr:y>0.13194</cdr:y>
    </cdr:to>
    <cdr:sp macro="" textlink="">
      <cdr:nvSpPr>
        <cdr:cNvPr id="2" name="TextBox 1"/>
        <cdr:cNvSpPr txBox="1"/>
      </cdr:nvSpPr>
      <cdr:spPr>
        <a:xfrm xmlns:a="http://schemas.openxmlformats.org/drawingml/2006/main">
          <a:off x="0" y="0"/>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a:solidFill>
                <a:sysClr val="windowText" lastClr="000000"/>
              </a:solidFill>
              <a:latin typeface="+mn-lt"/>
            </a:rPr>
            <a:t>C</a:t>
          </a:r>
        </a:p>
      </cdr:txBody>
    </cdr:sp>
  </cdr:relSizeAnchor>
</c:userShapes>
</file>

<file path=ppt/drawings/drawing4.xml><?xml version="1.0" encoding="utf-8"?>
<c:userShapes xmlns:c="http://schemas.openxmlformats.org/drawingml/2006/chart">
  <cdr:relSizeAnchor xmlns:cdr="http://schemas.openxmlformats.org/drawingml/2006/chartDrawing">
    <cdr:from>
      <cdr:x>0.1103</cdr:x>
      <cdr:y>0.92574</cdr:y>
    </cdr:from>
    <cdr:to>
      <cdr:x>0.19375</cdr:x>
      <cdr:y>1</cdr:y>
    </cdr:to>
    <cdr:sp macro="" textlink="">
      <cdr:nvSpPr>
        <cdr:cNvPr id="2" name="TextBox 1"/>
        <cdr:cNvSpPr txBox="1"/>
      </cdr:nvSpPr>
      <cdr:spPr>
        <a:xfrm xmlns:a="http://schemas.openxmlformats.org/drawingml/2006/main">
          <a:off x="717550" y="5343525"/>
          <a:ext cx="542925" cy="42862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b="1" dirty="0" err="1">
              <a:solidFill>
                <a:sysClr val="windowText" lastClr="000000"/>
              </a:solidFill>
            </a:rPr>
            <a:t>Exo</a:t>
          </a:r>
          <a:r>
            <a:rPr lang="en-US" sz="1000" b="1" baseline="0" dirty="0">
              <a:solidFill>
                <a:sysClr val="windowText" lastClr="000000"/>
              </a:solidFill>
            </a:rPr>
            <a:t> Probe</a:t>
          </a:r>
        </a:p>
        <a:p xmlns:a="http://schemas.openxmlformats.org/drawingml/2006/main">
          <a:pPr algn="ctr"/>
          <a:r>
            <a:rPr lang="en-US" sz="1000" b="1" baseline="0" dirty="0">
              <a:solidFill>
                <a:sysClr val="windowText" lastClr="000000"/>
              </a:solidFill>
            </a:rPr>
            <a:t>(Red Letter</a:t>
          </a:r>
          <a:r>
            <a:rPr lang="en-US" sz="1000" baseline="0" dirty="0">
              <a:solidFill>
                <a:sysClr val="windowText" lastClr="000000"/>
              </a:solidFill>
            </a:rPr>
            <a:t>)</a:t>
          </a:r>
          <a:endParaRPr lang="en-US" sz="1000" dirty="0">
            <a:solidFill>
              <a:sysClr val="windowText" lastClr="000000"/>
            </a:solidFill>
          </a:endParaRPr>
        </a:p>
      </cdr:txBody>
    </cdr:sp>
  </cdr:relSizeAnchor>
  <cdr:relSizeAnchor xmlns:cdr="http://schemas.openxmlformats.org/drawingml/2006/chartDrawing">
    <cdr:from>
      <cdr:x>0.88629</cdr:x>
      <cdr:y>0.92574</cdr:y>
    </cdr:from>
    <cdr:to>
      <cdr:x>0.96974</cdr:x>
      <cdr:y>1</cdr:y>
    </cdr:to>
    <cdr:sp macro="" textlink="">
      <cdr:nvSpPr>
        <cdr:cNvPr id="3" name="TextBox 2"/>
        <cdr:cNvSpPr txBox="1"/>
      </cdr:nvSpPr>
      <cdr:spPr>
        <a:xfrm xmlns:a="http://schemas.openxmlformats.org/drawingml/2006/main">
          <a:off x="5765815" y="5343525"/>
          <a:ext cx="542925" cy="428624"/>
        </a:xfrm>
        <a:prstGeom xmlns:a="http://schemas.openxmlformats.org/drawingml/2006/main" prst="rect">
          <a:avLst/>
        </a:prstGeom>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ctr"/>
          <a:r>
            <a:rPr lang="en-US" sz="1000" b="1">
              <a:solidFill>
                <a:sysClr val="windowText" lastClr="000000"/>
              </a:solidFill>
            </a:rPr>
            <a:t>Endo</a:t>
          </a:r>
          <a:r>
            <a:rPr lang="en-US" sz="1000" b="1" baseline="0">
              <a:solidFill>
                <a:sysClr val="windowText" lastClr="000000"/>
              </a:solidFill>
            </a:rPr>
            <a:t> Probe</a:t>
          </a:r>
        </a:p>
        <a:p xmlns:a="http://schemas.openxmlformats.org/drawingml/2006/main">
          <a:pPr algn="ctr"/>
          <a:r>
            <a:rPr lang="en-US" sz="1000" b="1" baseline="0">
              <a:solidFill>
                <a:sysClr val="windowText" lastClr="000000"/>
              </a:solidFill>
            </a:rPr>
            <a:t>(Black Number)</a:t>
          </a:r>
          <a:endParaRPr lang="en-US" sz="1000" b="1">
            <a:solidFill>
              <a:sysClr val="windowText" lastClr="000000"/>
            </a:solidFill>
          </a:endParaRPr>
        </a:p>
      </cdr:txBody>
    </cdr:sp>
  </cdr:relSizeAnchor>
  <cdr:relSizeAnchor xmlns:cdr="http://schemas.openxmlformats.org/drawingml/2006/chartDrawing">
    <cdr:from>
      <cdr:x>0.64802</cdr:x>
      <cdr:y>0.63905</cdr:y>
    </cdr:from>
    <cdr:to>
      <cdr:x>0.96549</cdr:x>
      <cdr:y>0.74615</cdr:y>
    </cdr:to>
    <cdr:sp macro="" textlink="">
      <cdr:nvSpPr>
        <cdr:cNvPr id="4" name="TextBox 3"/>
        <cdr:cNvSpPr txBox="1"/>
      </cdr:nvSpPr>
      <cdr:spPr>
        <a:xfrm xmlns:a="http://schemas.openxmlformats.org/drawingml/2006/main">
          <a:off x="3966202" y="3445214"/>
          <a:ext cx="1943090" cy="577392"/>
        </a:xfrm>
        <a:prstGeom xmlns:a="http://schemas.openxmlformats.org/drawingml/2006/main" prst="rect">
          <a:avLst/>
        </a:prstGeom>
      </cdr:spPr>
      <cdr:txBody>
        <a:bodyPr xmlns:a="http://schemas.openxmlformats.org/drawingml/2006/main" wrap="square" rtlCol="0"/>
        <a:lstStyle xmlns:a="http://schemas.openxmlformats.org/drawingml/2006/main"/>
        <a:p xmlns:a="http://schemas.openxmlformats.org/drawingml/2006/main">
          <a:r>
            <a:rPr lang="en-US" sz="1000" dirty="0" smtClean="0">
              <a:solidFill>
                <a:srgbClr val="0000FF"/>
              </a:solidFill>
              <a:latin typeface="+mn-lt"/>
              <a:ea typeface="+mn-ea"/>
              <a:cs typeface="+mn-cs"/>
            </a:rPr>
            <a:t>r</a:t>
          </a:r>
          <a:r>
            <a:rPr lang="en-US" sz="1000" baseline="30000" dirty="0" smtClean="0">
              <a:solidFill>
                <a:srgbClr val="0000FF"/>
              </a:solidFill>
              <a:latin typeface="+mn-lt"/>
              <a:ea typeface="+mn-ea"/>
              <a:cs typeface="+mn-cs"/>
            </a:rPr>
            <a:t>2</a:t>
          </a:r>
          <a:r>
            <a:rPr lang="en-US" sz="1000" dirty="0" smtClean="0">
              <a:solidFill>
                <a:srgbClr val="0000FF"/>
              </a:solidFill>
              <a:latin typeface="+mn-lt"/>
              <a:ea typeface="+mn-ea"/>
              <a:cs typeface="+mn-cs"/>
            </a:rPr>
            <a:t>(6) = 0.968, </a:t>
          </a:r>
          <a:r>
            <a:rPr lang="en-US" sz="1000" dirty="0" err="1" smtClean="0">
              <a:solidFill>
                <a:srgbClr val="0000FF"/>
              </a:solidFill>
              <a:latin typeface="+mn-lt"/>
              <a:ea typeface="+mn-ea"/>
              <a:cs typeface="+mn-cs"/>
            </a:rPr>
            <a:t>p</a:t>
          </a:r>
          <a:r>
            <a:rPr lang="en-US" sz="1000" dirty="0" smtClean="0">
              <a:solidFill>
                <a:srgbClr val="0000FF"/>
              </a:solidFill>
              <a:latin typeface="+mn-lt"/>
              <a:ea typeface="+mn-ea"/>
              <a:cs typeface="+mn-cs"/>
            </a:rPr>
            <a:t> &lt; .0001</a:t>
          </a:r>
          <a:endParaRPr lang="en-US" sz="1000" dirty="0" smtClean="0">
            <a:solidFill>
              <a:srgbClr val="0000FF"/>
            </a:solidFill>
          </a:endParaRPr>
        </a:p>
        <a:p xmlns:a="http://schemas.openxmlformats.org/drawingml/2006/main">
          <a:r>
            <a:rPr lang="en-US" sz="1000" dirty="0">
              <a:solidFill>
                <a:srgbClr val="FF0000"/>
              </a:solidFill>
            </a:rPr>
            <a:t>r</a:t>
          </a:r>
          <a:r>
            <a:rPr lang="en-US" sz="1000" baseline="30000" dirty="0" smtClean="0">
              <a:solidFill>
                <a:srgbClr val="FF0000"/>
              </a:solidFill>
              <a:latin typeface="+mn-lt"/>
              <a:ea typeface="+mn-ea"/>
              <a:cs typeface="+mn-cs"/>
            </a:rPr>
            <a:t>2</a:t>
          </a:r>
          <a:r>
            <a:rPr lang="en-US" sz="1000" dirty="0" smtClean="0">
              <a:solidFill>
                <a:srgbClr val="FF0000"/>
              </a:solidFill>
              <a:latin typeface="+mn-lt"/>
              <a:ea typeface="+mn-ea"/>
              <a:cs typeface="+mn-cs"/>
            </a:rPr>
            <a:t>(6) = 0.944</a:t>
          </a:r>
          <a:r>
            <a:rPr lang="en-US" sz="1000" dirty="0" smtClean="0">
              <a:solidFill>
                <a:srgbClr val="FF0000"/>
              </a:solidFill>
            </a:rPr>
            <a:t>, </a:t>
          </a:r>
          <a:r>
            <a:rPr lang="en-US" sz="1000" dirty="0" err="1" smtClean="0">
              <a:solidFill>
                <a:srgbClr val="FF0000"/>
              </a:solidFill>
            </a:rPr>
            <a:t>p</a:t>
          </a:r>
          <a:r>
            <a:rPr lang="en-US" sz="1000" dirty="0" smtClean="0">
              <a:solidFill>
                <a:srgbClr val="FF0000"/>
              </a:solidFill>
            </a:rPr>
            <a:t> &lt; .0001</a:t>
          </a:r>
          <a:endParaRPr lang="en-US" sz="1000" dirty="0">
            <a:solidFill>
              <a:srgbClr val="FF0000"/>
            </a:solidFill>
          </a:endParaRPr>
        </a:p>
      </cdr:txBody>
    </cdr:sp>
  </cdr:relSizeAnchor>
</c:userShapes>
</file>

<file path=ppt/drawings/drawing5.xml><?xml version="1.0" encoding="utf-8"?>
<c:userShapes xmlns:c="http://schemas.openxmlformats.org/drawingml/2006/chart">
  <cdr:relSizeAnchor xmlns:cdr="http://schemas.openxmlformats.org/drawingml/2006/chartDrawing">
    <cdr:from>
      <cdr:x>0</cdr:x>
      <cdr:y>0.00116</cdr:y>
    </cdr:from>
    <cdr:to>
      <cdr:x>0.06458</cdr:x>
      <cdr:y>0.1331</cdr:y>
    </cdr:to>
    <cdr:sp macro="" textlink="">
      <cdr:nvSpPr>
        <cdr:cNvPr id="2" name="TextBox 1"/>
        <cdr:cNvSpPr txBox="1"/>
      </cdr:nvSpPr>
      <cdr:spPr>
        <a:xfrm xmlns:a="http://schemas.openxmlformats.org/drawingml/2006/main">
          <a:off x="0" y="3175"/>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a:solidFill>
                <a:sysClr val="windowText" lastClr="000000"/>
              </a:solidFill>
              <a:latin typeface="+mn-lt"/>
            </a:rPr>
            <a:t>A</a:t>
          </a:r>
        </a:p>
      </cdr:txBody>
    </cdr:sp>
  </cdr:relSizeAnchor>
</c:userShapes>
</file>

<file path=ppt/drawings/drawing6.xml><?xml version="1.0" encoding="utf-8"?>
<c:userShapes xmlns:c="http://schemas.openxmlformats.org/drawingml/2006/chart">
  <cdr:relSizeAnchor xmlns:cdr="http://schemas.openxmlformats.org/drawingml/2006/chartDrawing">
    <cdr:from>
      <cdr:x>0.00278</cdr:x>
      <cdr:y>0</cdr:y>
    </cdr:from>
    <cdr:to>
      <cdr:x>0.06736</cdr:x>
      <cdr:y>0.13194</cdr:y>
    </cdr:to>
    <cdr:sp macro="" textlink="">
      <cdr:nvSpPr>
        <cdr:cNvPr id="2" name="TextBox 1"/>
        <cdr:cNvSpPr txBox="1"/>
      </cdr:nvSpPr>
      <cdr:spPr>
        <a:xfrm xmlns:a="http://schemas.openxmlformats.org/drawingml/2006/main">
          <a:off x="12700" y="0"/>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a:solidFill>
                <a:sysClr val="windowText" lastClr="000000"/>
              </a:solidFill>
              <a:latin typeface="+mn-lt"/>
            </a:rPr>
            <a:t>B</a:t>
          </a:r>
        </a:p>
      </cdr:txBody>
    </cdr:sp>
  </cdr:relSizeAnchor>
</c:userShapes>
</file>

<file path=ppt/drawings/drawing7.xml><?xml version="1.0" encoding="utf-8"?>
<c:userShapes xmlns:c="http://schemas.openxmlformats.org/drawingml/2006/chart">
  <cdr:relSizeAnchor xmlns:cdr="http://schemas.openxmlformats.org/drawingml/2006/chartDrawing">
    <cdr:from>
      <cdr:x>0.00278</cdr:x>
      <cdr:y>0</cdr:y>
    </cdr:from>
    <cdr:to>
      <cdr:x>0.06736</cdr:x>
      <cdr:y>0.13194</cdr:y>
    </cdr:to>
    <cdr:sp macro="" textlink="">
      <cdr:nvSpPr>
        <cdr:cNvPr id="2" name="TextBox 1"/>
        <cdr:cNvSpPr txBox="1"/>
      </cdr:nvSpPr>
      <cdr:spPr>
        <a:xfrm xmlns:a="http://schemas.openxmlformats.org/drawingml/2006/main">
          <a:off x="12700" y="0"/>
          <a:ext cx="295275" cy="361950"/>
        </a:xfrm>
        <a:prstGeom xmlns:a="http://schemas.openxmlformats.org/drawingml/2006/main" prst="rect">
          <a:avLst/>
        </a:prstGeom>
        <a:solidFill xmlns:a="http://schemas.openxmlformats.org/drawingml/2006/main">
          <a:schemeClr val="bg1">
            <a:lumMod val="85000"/>
          </a:schemeClr>
        </a:solidFill>
      </cdr:spPr>
      <cdr:txBody>
        <a:bodyPr xmlns:a="http://schemas.openxmlformats.org/drawingml/2006/main" wrap="non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800" b="1">
              <a:solidFill>
                <a:sysClr val="windowText" lastClr="000000"/>
              </a:solidFill>
              <a:latin typeface="+mn-lt"/>
            </a:rPr>
            <a:t>C</a:t>
          </a:r>
        </a:p>
      </cdr:txBody>
    </cdr:sp>
  </cdr:relSizeAnchor>
</c:userShap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91840" y="10226042"/>
            <a:ext cx="37307520" cy="7056120"/>
          </a:xfrm>
        </p:spPr>
        <p:txBody>
          <a:bodyPr/>
          <a:lstStyle/>
          <a:p>
            <a:r>
              <a:rPr lang="en-US" smtClean="0"/>
              <a:t>Click to edit Master title style</a:t>
            </a:r>
            <a:endParaRPr lang="en-US"/>
          </a:p>
        </p:txBody>
      </p:sp>
      <p:sp>
        <p:nvSpPr>
          <p:cNvPr id="3" name="Subtitle 2"/>
          <p:cNvSpPr>
            <a:spLocks noGrp="1"/>
          </p:cNvSpPr>
          <p:nvPr>
            <p:ph type="subTitle" idx="1"/>
          </p:nvPr>
        </p:nvSpPr>
        <p:spPr>
          <a:xfrm>
            <a:off x="6583680" y="18653760"/>
            <a:ext cx="30723840" cy="8412480"/>
          </a:xfrm>
        </p:spPr>
        <p:txBody>
          <a:bodyPr/>
          <a:lstStyle>
            <a:lvl1pPr marL="0" indent="0" algn="ctr">
              <a:buNone/>
              <a:defRPr>
                <a:solidFill>
                  <a:schemeClr val="tx1">
                    <a:tint val="75000"/>
                  </a:schemeClr>
                </a:solidFill>
              </a:defRPr>
            </a:lvl1pPr>
            <a:lvl2pPr marL="2350817" indent="0" algn="ctr">
              <a:buNone/>
              <a:defRPr>
                <a:solidFill>
                  <a:schemeClr val="tx1">
                    <a:tint val="75000"/>
                  </a:schemeClr>
                </a:solidFill>
              </a:defRPr>
            </a:lvl2pPr>
            <a:lvl3pPr marL="4701640" indent="0" algn="ctr">
              <a:buNone/>
              <a:defRPr>
                <a:solidFill>
                  <a:schemeClr val="tx1">
                    <a:tint val="75000"/>
                  </a:schemeClr>
                </a:solidFill>
              </a:defRPr>
            </a:lvl3pPr>
            <a:lvl4pPr marL="7052457" indent="0" algn="ctr">
              <a:buNone/>
              <a:defRPr>
                <a:solidFill>
                  <a:schemeClr val="tx1">
                    <a:tint val="75000"/>
                  </a:schemeClr>
                </a:solidFill>
              </a:defRPr>
            </a:lvl4pPr>
            <a:lvl5pPr marL="9403280" indent="0" algn="ctr">
              <a:buNone/>
              <a:defRPr>
                <a:solidFill>
                  <a:schemeClr val="tx1">
                    <a:tint val="75000"/>
                  </a:schemeClr>
                </a:solidFill>
              </a:defRPr>
            </a:lvl5pPr>
            <a:lvl6pPr marL="11754098" indent="0" algn="ctr">
              <a:buNone/>
              <a:defRPr>
                <a:solidFill>
                  <a:schemeClr val="tx1">
                    <a:tint val="75000"/>
                  </a:schemeClr>
                </a:solidFill>
              </a:defRPr>
            </a:lvl6pPr>
            <a:lvl7pPr marL="14104920" indent="0" algn="ctr">
              <a:buNone/>
              <a:defRPr>
                <a:solidFill>
                  <a:schemeClr val="tx1">
                    <a:tint val="75000"/>
                  </a:schemeClr>
                </a:solidFill>
              </a:defRPr>
            </a:lvl7pPr>
            <a:lvl8pPr marL="16455738" indent="0" algn="ctr">
              <a:buNone/>
              <a:defRPr>
                <a:solidFill>
                  <a:schemeClr val="tx1">
                    <a:tint val="75000"/>
                  </a:schemeClr>
                </a:solidFill>
              </a:defRPr>
            </a:lvl8pPr>
            <a:lvl9pPr marL="1880656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8/6/2012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8/6/2012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71838629" y="6324600"/>
            <a:ext cx="53324760" cy="1348206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849103" y="6324600"/>
            <a:ext cx="159258000" cy="1348206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8/6/2012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7D01F01-8931-A84E-9C8E-48A8751E2EA5}" type="datetimeFigureOut">
              <a:rPr lang="en-US" smtClean="0"/>
              <a:pPr/>
              <a:t>8/6/2012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3467103" y="21153122"/>
            <a:ext cx="37307520" cy="6537960"/>
          </a:xfrm>
        </p:spPr>
        <p:txBody>
          <a:bodyPr anchor="t"/>
          <a:lstStyle>
            <a:lvl1pPr algn="l">
              <a:defRPr sz="20500" b="1" cap="all"/>
            </a:lvl1pPr>
          </a:lstStyle>
          <a:p>
            <a:r>
              <a:rPr lang="en-US" smtClean="0"/>
              <a:t>Click to edit Master title style</a:t>
            </a:r>
            <a:endParaRPr lang="en-US"/>
          </a:p>
        </p:txBody>
      </p:sp>
      <p:sp>
        <p:nvSpPr>
          <p:cNvPr id="3" name="Text Placeholder 2"/>
          <p:cNvSpPr>
            <a:spLocks noGrp="1"/>
          </p:cNvSpPr>
          <p:nvPr>
            <p:ph type="body" idx="1"/>
          </p:nvPr>
        </p:nvSpPr>
        <p:spPr>
          <a:xfrm>
            <a:off x="3467103" y="13952229"/>
            <a:ext cx="37307520" cy="7200898"/>
          </a:xfrm>
        </p:spPr>
        <p:txBody>
          <a:bodyPr anchor="b"/>
          <a:lstStyle>
            <a:lvl1pPr marL="0" indent="0">
              <a:buNone/>
              <a:defRPr sz="10500">
                <a:solidFill>
                  <a:schemeClr val="tx1">
                    <a:tint val="75000"/>
                  </a:schemeClr>
                </a:solidFill>
              </a:defRPr>
            </a:lvl1pPr>
            <a:lvl2pPr marL="2350817" indent="0">
              <a:buNone/>
              <a:defRPr sz="9500">
                <a:solidFill>
                  <a:schemeClr val="tx1">
                    <a:tint val="75000"/>
                  </a:schemeClr>
                </a:solidFill>
              </a:defRPr>
            </a:lvl2pPr>
            <a:lvl3pPr marL="4701640" indent="0">
              <a:buNone/>
              <a:defRPr sz="8400">
                <a:solidFill>
                  <a:schemeClr val="tx1">
                    <a:tint val="75000"/>
                  </a:schemeClr>
                </a:solidFill>
              </a:defRPr>
            </a:lvl3pPr>
            <a:lvl4pPr marL="7052457" indent="0">
              <a:buNone/>
              <a:defRPr sz="7400">
                <a:solidFill>
                  <a:schemeClr val="tx1">
                    <a:tint val="75000"/>
                  </a:schemeClr>
                </a:solidFill>
              </a:defRPr>
            </a:lvl4pPr>
            <a:lvl5pPr marL="9403280" indent="0">
              <a:buNone/>
              <a:defRPr sz="7400">
                <a:solidFill>
                  <a:schemeClr val="tx1">
                    <a:tint val="75000"/>
                  </a:schemeClr>
                </a:solidFill>
              </a:defRPr>
            </a:lvl5pPr>
            <a:lvl6pPr marL="11754098" indent="0">
              <a:buNone/>
              <a:defRPr sz="7400">
                <a:solidFill>
                  <a:schemeClr val="tx1">
                    <a:tint val="75000"/>
                  </a:schemeClr>
                </a:solidFill>
              </a:defRPr>
            </a:lvl6pPr>
            <a:lvl7pPr marL="14104920" indent="0">
              <a:buNone/>
              <a:defRPr sz="7400">
                <a:solidFill>
                  <a:schemeClr val="tx1">
                    <a:tint val="75000"/>
                  </a:schemeClr>
                </a:solidFill>
              </a:defRPr>
            </a:lvl7pPr>
            <a:lvl8pPr marL="16455738" indent="0">
              <a:buNone/>
              <a:defRPr sz="7400">
                <a:solidFill>
                  <a:schemeClr val="tx1">
                    <a:tint val="75000"/>
                  </a:schemeClr>
                </a:solidFill>
              </a:defRPr>
            </a:lvl8pPr>
            <a:lvl9pPr marL="18806560" indent="0">
              <a:buNone/>
              <a:defRPr sz="7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7D01F01-8931-A84E-9C8E-48A8751E2EA5}" type="datetimeFigureOut">
              <a:rPr lang="en-US" smtClean="0"/>
              <a:pPr/>
              <a:t>8/6/2012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49115" y="36865560"/>
            <a:ext cx="106291377" cy="104279702"/>
          </a:xfrm>
        </p:spPr>
        <p:txBody>
          <a:bodyPr/>
          <a:lstStyle>
            <a:lvl1pPr>
              <a:defRPr sz="14200"/>
            </a:lvl1pPr>
            <a:lvl2pPr>
              <a:defRPr sz="121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118872000" y="36865560"/>
            <a:ext cx="106291383" cy="104279702"/>
          </a:xfrm>
        </p:spPr>
        <p:txBody>
          <a:bodyPr/>
          <a:lstStyle>
            <a:lvl1pPr>
              <a:defRPr sz="14200"/>
            </a:lvl1pPr>
            <a:lvl2pPr>
              <a:defRPr sz="12100"/>
            </a:lvl2pPr>
            <a:lvl3pPr>
              <a:defRPr sz="10500"/>
            </a:lvl3pPr>
            <a:lvl4pPr>
              <a:defRPr sz="9500"/>
            </a:lvl4pPr>
            <a:lvl5pPr>
              <a:defRPr sz="9500"/>
            </a:lvl5pPr>
            <a:lvl6pPr>
              <a:defRPr sz="9500"/>
            </a:lvl6pPr>
            <a:lvl7pPr>
              <a:defRPr sz="9500"/>
            </a:lvl7pPr>
            <a:lvl8pPr>
              <a:defRPr sz="9500"/>
            </a:lvl8pPr>
            <a:lvl9pPr>
              <a:defRPr sz="9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7D01F01-8931-A84E-9C8E-48A8751E2EA5}" type="datetimeFigureOut">
              <a:rPr lang="en-US" smtClean="0"/>
              <a:pPr/>
              <a:t>8/6/2012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194560" y="1318262"/>
            <a:ext cx="39502080" cy="548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2194560" y="7368542"/>
            <a:ext cx="19392903" cy="3070858"/>
          </a:xfrm>
        </p:spPr>
        <p:txBody>
          <a:bodyPr anchor="b"/>
          <a:lstStyle>
            <a:lvl1pPr marL="0" indent="0">
              <a:buNone/>
              <a:defRPr sz="12100" b="1"/>
            </a:lvl1pPr>
            <a:lvl2pPr marL="2350817" indent="0">
              <a:buNone/>
              <a:defRPr sz="10500" b="1"/>
            </a:lvl2pPr>
            <a:lvl3pPr marL="4701640" indent="0">
              <a:buNone/>
              <a:defRPr sz="9500" b="1"/>
            </a:lvl3pPr>
            <a:lvl4pPr marL="7052457" indent="0">
              <a:buNone/>
              <a:defRPr sz="8400" b="1"/>
            </a:lvl4pPr>
            <a:lvl5pPr marL="9403280" indent="0">
              <a:buNone/>
              <a:defRPr sz="8400" b="1"/>
            </a:lvl5pPr>
            <a:lvl6pPr marL="11754098" indent="0">
              <a:buNone/>
              <a:defRPr sz="8400" b="1"/>
            </a:lvl6pPr>
            <a:lvl7pPr marL="14104920" indent="0">
              <a:buNone/>
              <a:defRPr sz="8400" b="1"/>
            </a:lvl7pPr>
            <a:lvl8pPr marL="16455738" indent="0">
              <a:buNone/>
              <a:defRPr sz="8400" b="1"/>
            </a:lvl8pPr>
            <a:lvl9pPr marL="18806560" indent="0">
              <a:buNone/>
              <a:defRPr sz="8400" b="1"/>
            </a:lvl9pPr>
          </a:lstStyle>
          <a:p>
            <a:pPr lvl="0"/>
            <a:r>
              <a:rPr lang="en-US" smtClean="0"/>
              <a:t>Click to edit Master text styles</a:t>
            </a:r>
          </a:p>
        </p:txBody>
      </p:sp>
      <p:sp>
        <p:nvSpPr>
          <p:cNvPr id="4" name="Content Placeholder 3"/>
          <p:cNvSpPr>
            <a:spLocks noGrp="1"/>
          </p:cNvSpPr>
          <p:nvPr>
            <p:ph sz="half" idx="2"/>
          </p:nvPr>
        </p:nvSpPr>
        <p:spPr>
          <a:xfrm>
            <a:off x="2194560" y="10439400"/>
            <a:ext cx="19392903" cy="18966182"/>
          </a:xfrm>
        </p:spPr>
        <p:txBody>
          <a:bodyPr/>
          <a:lstStyle>
            <a:lvl1pPr>
              <a:defRPr sz="121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22296127" y="7368542"/>
            <a:ext cx="19400520" cy="3070858"/>
          </a:xfrm>
        </p:spPr>
        <p:txBody>
          <a:bodyPr anchor="b"/>
          <a:lstStyle>
            <a:lvl1pPr marL="0" indent="0">
              <a:buNone/>
              <a:defRPr sz="12100" b="1"/>
            </a:lvl1pPr>
            <a:lvl2pPr marL="2350817" indent="0">
              <a:buNone/>
              <a:defRPr sz="10500" b="1"/>
            </a:lvl2pPr>
            <a:lvl3pPr marL="4701640" indent="0">
              <a:buNone/>
              <a:defRPr sz="9500" b="1"/>
            </a:lvl3pPr>
            <a:lvl4pPr marL="7052457" indent="0">
              <a:buNone/>
              <a:defRPr sz="8400" b="1"/>
            </a:lvl4pPr>
            <a:lvl5pPr marL="9403280" indent="0">
              <a:buNone/>
              <a:defRPr sz="8400" b="1"/>
            </a:lvl5pPr>
            <a:lvl6pPr marL="11754098" indent="0">
              <a:buNone/>
              <a:defRPr sz="8400" b="1"/>
            </a:lvl6pPr>
            <a:lvl7pPr marL="14104920" indent="0">
              <a:buNone/>
              <a:defRPr sz="8400" b="1"/>
            </a:lvl7pPr>
            <a:lvl8pPr marL="16455738" indent="0">
              <a:buNone/>
              <a:defRPr sz="8400" b="1"/>
            </a:lvl8pPr>
            <a:lvl9pPr marL="18806560" indent="0">
              <a:buNone/>
              <a:defRPr sz="8400" b="1"/>
            </a:lvl9pPr>
          </a:lstStyle>
          <a:p>
            <a:pPr lvl="0"/>
            <a:r>
              <a:rPr lang="en-US" smtClean="0"/>
              <a:t>Click to edit Master text styles</a:t>
            </a:r>
          </a:p>
        </p:txBody>
      </p:sp>
      <p:sp>
        <p:nvSpPr>
          <p:cNvPr id="6" name="Content Placeholder 5"/>
          <p:cNvSpPr>
            <a:spLocks noGrp="1"/>
          </p:cNvSpPr>
          <p:nvPr>
            <p:ph sz="quarter" idx="4"/>
          </p:nvPr>
        </p:nvSpPr>
        <p:spPr>
          <a:xfrm>
            <a:off x="22296127" y="10439400"/>
            <a:ext cx="19400520" cy="18966182"/>
          </a:xfrm>
        </p:spPr>
        <p:txBody>
          <a:bodyPr/>
          <a:lstStyle>
            <a:lvl1pPr>
              <a:defRPr sz="12100"/>
            </a:lvl1pPr>
            <a:lvl2pPr>
              <a:defRPr sz="10500"/>
            </a:lvl2pPr>
            <a:lvl3pPr>
              <a:defRPr sz="9500"/>
            </a:lvl3pPr>
            <a:lvl4pPr>
              <a:defRPr sz="8400"/>
            </a:lvl4pPr>
            <a:lvl5pPr>
              <a:defRPr sz="8400"/>
            </a:lvl5pPr>
            <a:lvl6pPr>
              <a:defRPr sz="8400"/>
            </a:lvl6pPr>
            <a:lvl7pPr>
              <a:defRPr sz="8400"/>
            </a:lvl7pPr>
            <a:lvl8pPr>
              <a:defRPr sz="8400"/>
            </a:lvl8pPr>
            <a:lvl9pPr>
              <a:defRPr sz="8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7D01F01-8931-A84E-9C8E-48A8751E2EA5}" type="datetimeFigureOut">
              <a:rPr lang="en-US" smtClean="0"/>
              <a:pPr/>
              <a:t>8/6/2012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7D01F01-8931-A84E-9C8E-48A8751E2EA5}" type="datetimeFigureOut">
              <a:rPr lang="en-US" smtClean="0"/>
              <a:pPr/>
              <a:t>8/6/2012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7D01F01-8931-A84E-9C8E-48A8751E2EA5}" type="datetimeFigureOut">
              <a:rPr lang="en-US" smtClean="0"/>
              <a:pPr/>
              <a:t>8/6/2012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94572" y="1310640"/>
            <a:ext cx="14439903" cy="5577840"/>
          </a:xfrm>
        </p:spPr>
        <p:txBody>
          <a:bodyPr anchor="b"/>
          <a:lstStyle>
            <a:lvl1pPr algn="l">
              <a:defRPr sz="10500" b="1"/>
            </a:lvl1pPr>
          </a:lstStyle>
          <a:p>
            <a:r>
              <a:rPr lang="en-US" smtClean="0"/>
              <a:t>Click to edit Master title style</a:t>
            </a:r>
            <a:endParaRPr lang="en-US"/>
          </a:p>
        </p:txBody>
      </p:sp>
      <p:sp>
        <p:nvSpPr>
          <p:cNvPr id="3" name="Content Placeholder 2"/>
          <p:cNvSpPr>
            <a:spLocks noGrp="1"/>
          </p:cNvSpPr>
          <p:nvPr>
            <p:ph idx="1"/>
          </p:nvPr>
        </p:nvSpPr>
        <p:spPr>
          <a:xfrm>
            <a:off x="17160240" y="1310647"/>
            <a:ext cx="24536400" cy="28094942"/>
          </a:xfrm>
        </p:spPr>
        <p:txBody>
          <a:bodyPr/>
          <a:lstStyle>
            <a:lvl1pPr>
              <a:defRPr sz="16300"/>
            </a:lvl1pPr>
            <a:lvl2pPr>
              <a:defRPr sz="14200"/>
            </a:lvl2pPr>
            <a:lvl3pPr>
              <a:defRPr sz="12100"/>
            </a:lvl3pPr>
            <a:lvl4pPr>
              <a:defRPr sz="10500"/>
            </a:lvl4pPr>
            <a:lvl5pPr>
              <a:defRPr sz="10500"/>
            </a:lvl5pPr>
            <a:lvl6pPr>
              <a:defRPr sz="10500"/>
            </a:lvl6pPr>
            <a:lvl7pPr>
              <a:defRPr sz="10500"/>
            </a:lvl7pPr>
            <a:lvl8pPr>
              <a:defRPr sz="10500"/>
            </a:lvl8pPr>
            <a:lvl9pPr>
              <a:defRPr sz="10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2194572" y="6888487"/>
            <a:ext cx="14439903" cy="22517102"/>
          </a:xfrm>
        </p:spPr>
        <p:txBody>
          <a:bodyPr/>
          <a:lstStyle>
            <a:lvl1pPr marL="0" indent="0">
              <a:buNone/>
              <a:defRPr sz="7400"/>
            </a:lvl1pPr>
            <a:lvl2pPr marL="2350817" indent="0">
              <a:buNone/>
              <a:defRPr sz="6300"/>
            </a:lvl2pPr>
            <a:lvl3pPr marL="4701640" indent="0">
              <a:buNone/>
              <a:defRPr sz="5300"/>
            </a:lvl3pPr>
            <a:lvl4pPr marL="7052457" indent="0">
              <a:buNone/>
              <a:defRPr sz="4700"/>
            </a:lvl4pPr>
            <a:lvl5pPr marL="9403280" indent="0">
              <a:buNone/>
              <a:defRPr sz="4700"/>
            </a:lvl5pPr>
            <a:lvl6pPr marL="11754098" indent="0">
              <a:buNone/>
              <a:defRPr sz="4700"/>
            </a:lvl6pPr>
            <a:lvl7pPr marL="14104920" indent="0">
              <a:buNone/>
              <a:defRPr sz="4700"/>
            </a:lvl7pPr>
            <a:lvl8pPr marL="16455738" indent="0">
              <a:buNone/>
              <a:defRPr sz="4700"/>
            </a:lvl8pPr>
            <a:lvl9pPr marL="18806560"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01F01-8931-A84E-9C8E-48A8751E2EA5}" type="datetimeFigureOut">
              <a:rPr lang="en-US" smtClean="0"/>
              <a:pPr/>
              <a:t>8/6/2012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602983" y="23042880"/>
            <a:ext cx="26334720" cy="2720342"/>
          </a:xfrm>
        </p:spPr>
        <p:txBody>
          <a:bodyPr anchor="b"/>
          <a:lstStyle>
            <a:lvl1pPr algn="l">
              <a:defRPr sz="10500" b="1"/>
            </a:lvl1pPr>
          </a:lstStyle>
          <a:p>
            <a:r>
              <a:rPr lang="en-US" smtClean="0"/>
              <a:t>Click to edit Master title style</a:t>
            </a:r>
            <a:endParaRPr lang="en-US"/>
          </a:p>
        </p:txBody>
      </p:sp>
      <p:sp>
        <p:nvSpPr>
          <p:cNvPr id="3" name="Picture Placeholder 2"/>
          <p:cNvSpPr>
            <a:spLocks noGrp="1"/>
          </p:cNvSpPr>
          <p:nvPr>
            <p:ph type="pic" idx="1"/>
          </p:nvPr>
        </p:nvSpPr>
        <p:spPr>
          <a:xfrm>
            <a:off x="8602983" y="2941320"/>
            <a:ext cx="26334720" cy="19751040"/>
          </a:xfrm>
        </p:spPr>
        <p:txBody>
          <a:bodyPr/>
          <a:lstStyle>
            <a:lvl1pPr marL="0" indent="0">
              <a:buNone/>
              <a:defRPr sz="16300"/>
            </a:lvl1pPr>
            <a:lvl2pPr marL="2350817" indent="0">
              <a:buNone/>
              <a:defRPr sz="14200"/>
            </a:lvl2pPr>
            <a:lvl3pPr marL="4701640" indent="0">
              <a:buNone/>
              <a:defRPr sz="12100"/>
            </a:lvl3pPr>
            <a:lvl4pPr marL="7052457" indent="0">
              <a:buNone/>
              <a:defRPr sz="10500"/>
            </a:lvl4pPr>
            <a:lvl5pPr marL="9403280" indent="0">
              <a:buNone/>
              <a:defRPr sz="10500"/>
            </a:lvl5pPr>
            <a:lvl6pPr marL="11754098" indent="0">
              <a:buNone/>
              <a:defRPr sz="10500"/>
            </a:lvl6pPr>
            <a:lvl7pPr marL="14104920" indent="0">
              <a:buNone/>
              <a:defRPr sz="10500"/>
            </a:lvl7pPr>
            <a:lvl8pPr marL="16455738" indent="0">
              <a:buNone/>
              <a:defRPr sz="10500"/>
            </a:lvl8pPr>
            <a:lvl9pPr marL="18806560" indent="0">
              <a:buNone/>
              <a:defRPr sz="10500"/>
            </a:lvl9pPr>
          </a:lstStyle>
          <a:p>
            <a:endParaRPr lang="en-US"/>
          </a:p>
        </p:txBody>
      </p:sp>
      <p:sp>
        <p:nvSpPr>
          <p:cNvPr id="4" name="Text Placeholder 3"/>
          <p:cNvSpPr>
            <a:spLocks noGrp="1"/>
          </p:cNvSpPr>
          <p:nvPr>
            <p:ph type="body" sz="half" idx="2"/>
          </p:nvPr>
        </p:nvSpPr>
        <p:spPr>
          <a:xfrm>
            <a:off x="8602983" y="25763222"/>
            <a:ext cx="26334720" cy="3863338"/>
          </a:xfrm>
        </p:spPr>
        <p:txBody>
          <a:bodyPr/>
          <a:lstStyle>
            <a:lvl1pPr marL="0" indent="0">
              <a:buNone/>
              <a:defRPr sz="7400"/>
            </a:lvl1pPr>
            <a:lvl2pPr marL="2350817" indent="0">
              <a:buNone/>
              <a:defRPr sz="6300"/>
            </a:lvl2pPr>
            <a:lvl3pPr marL="4701640" indent="0">
              <a:buNone/>
              <a:defRPr sz="5300"/>
            </a:lvl3pPr>
            <a:lvl4pPr marL="7052457" indent="0">
              <a:buNone/>
              <a:defRPr sz="4700"/>
            </a:lvl4pPr>
            <a:lvl5pPr marL="9403280" indent="0">
              <a:buNone/>
              <a:defRPr sz="4700"/>
            </a:lvl5pPr>
            <a:lvl6pPr marL="11754098" indent="0">
              <a:buNone/>
              <a:defRPr sz="4700"/>
            </a:lvl6pPr>
            <a:lvl7pPr marL="14104920" indent="0">
              <a:buNone/>
              <a:defRPr sz="4700"/>
            </a:lvl7pPr>
            <a:lvl8pPr marL="16455738" indent="0">
              <a:buNone/>
              <a:defRPr sz="4700"/>
            </a:lvl8pPr>
            <a:lvl9pPr marL="18806560" indent="0">
              <a:buNone/>
              <a:defRPr sz="47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7D01F01-8931-A84E-9C8E-48A8751E2EA5}" type="datetimeFigureOut">
              <a:rPr lang="en-US" smtClean="0"/>
              <a:pPr/>
              <a:t>8/6/2012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5D6222-0E9C-9245-9C58-3E504B03B6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194560" y="1318262"/>
            <a:ext cx="39502080" cy="5486400"/>
          </a:xfrm>
          <a:prstGeom prst="rect">
            <a:avLst/>
          </a:prstGeom>
        </p:spPr>
        <p:txBody>
          <a:bodyPr vert="horz" lIns="470163" tIns="235087" rIns="470163" bIns="235087"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2194560" y="7680967"/>
            <a:ext cx="39502080" cy="21724622"/>
          </a:xfrm>
          <a:prstGeom prst="rect">
            <a:avLst/>
          </a:prstGeom>
        </p:spPr>
        <p:txBody>
          <a:bodyPr vert="horz" lIns="470163" tIns="235087" rIns="470163" bIns="235087"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2194560" y="30510482"/>
            <a:ext cx="10241280" cy="1752600"/>
          </a:xfrm>
          <a:prstGeom prst="rect">
            <a:avLst/>
          </a:prstGeom>
        </p:spPr>
        <p:txBody>
          <a:bodyPr vert="horz" lIns="470163" tIns="235087" rIns="470163" bIns="235087" rtlCol="0" anchor="ctr"/>
          <a:lstStyle>
            <a:lvl1pPr algn="l">
              <a:defRPr sz="6300">
                <a:solidFill>
                  <a:schemeClr val="tx1">
                    <a:tint val="75000"/>
                  </a:schemeClr>
                </a:solidFill>
              </a:defRPr>
            </a:lvl1pPr>
          </a:lstStyle>
          <a:p>
            <a:fld id="{E7D01F01-8931-A84E-9C8E-48A8751E2EA5}" type="datetimeFigureOut">
              <a:rPr lang="en-US" smtClean="0"/>
              <a:pPr/>
              <a:t>8/6/2012</a:t>
            </a:fld>
            <a:endParaRPr lang="en-US"/>
          </a:p>
        </p:txBody>
      </p:sp>
      <p:sp>
        <p:nvSpPr>
          <p:cNvPr id="5" name="Footer Placeholder 4"/>
          <p:cNvSpPr>
            <a:spLocks noGrp="1"/>
          </p:cNvSpPr>
          <p:nvPr>
            <p:ph type="ftr" sz="quarter" idx="3"/>
          </p:nvPr>
        </p:nvSpPr>
        <p:spPr>
          <a:xfrm>
            <a:off x="14996160" y="30510482"/>
            <a:ext cx="13898880" cy="1752600"/>
          </a:xfrm>
          <a:prstGeom prst="rect">
            <a:avLst/>
          </a:prstGeom>
        </p:spPr>
        <p:txBody>
          <a:bodyPr vert="horz" lIns="470163" tIns="235087" rIns="470163" bIns="235087" rtlCol="0" anchor="ctr"/>
          <a:lstStyle>
            <a:lvl1pPr algn="ctr">
              <a:defRPr sz="6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1455360" y="30510482"/>
            <a:ext cx="10241280" cy="1752600"/>
          </a:xfrm>
          <a:prstGeom prst="rect">
            <a:avLst/>
          </a:prstGeom>
        </p:spPr>
        <p:txBody>
          <a:bodyPr vert="horz" lIns="470163" tIns="235087" rIns="470163" bIns="235087" rtlCol="0" anchor="ctr"/>
          <a:lstStyle>
            <a:lvl1pPr algn="r">
              <a:defRPr sz="6300">
                <a:solidFill>
                  <a:schemeClr val="tx1">
                    <a:tint val="75000"/>
                  </a:schemeClr>
                </a:solidFill>
              </a:defRPr>
            </a:lvl1pPr>
          </a:lstStyle>
          <a:p>
            <a:fld id="{F95D6222-0E9C-9245-9C58-3E504B03B6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2350817" rtl="0" eaLnBrk="1" latinLnBrk="0" hangingPunct="1">
        <a:spcBef>
          <a:spcPct val="0"/>
        </a:spcBef>
        <a:buNone/>
        <a:defRPr sz="22600" kern="1200">
          <a:solidFill>
            <a:schemeClr val="tx1"/>
          </a:solidFill>
          <a:latin typeface="+mj-lt"/>
          <a:ea typeface="+mj-ea"/>
          <a:cs typeface="+mj-cs"/>
        </a:defRPr>
      </a:lvl1pPr>
    </p:titleStyle>
    <p:bodyStyle>
      <a:lvl1pPr marL="1763116" indent="-1763116" algn="l" defTabSz="2350817" rtl="0" eaLnBrk="1" latinLnBrk="0" hangingPunct="1">
        <a:spcBef>
          <a:spcPct val="20000"/>
        </a:spcBef>
        <a:buFont typeface="Arial"/>
        <a:buChar char="•"/>
        <a:defRPr sz="16300" kern="1200">
          <a:solidFill>
            <a:schemeClr val="tx1"/>
          </a:solidFill>
          <a:latin typeface="+mn-lt"/>
          <a:ea typeface="+mn-ea"/>
          <a:cs typeface="+mn-cs"/>
        </a:defRPr>
      </a:lvl1pPr>
      <a:lvl2pPr marL="3820082" indent="-1469260" algn="l" defTabSz="2350817" rtl="0" eaLnBrk="1" latinLnBrk="0" hangingPunct="1">
        <a:spcBef>
          <a:spcPct val="20000"/>
        </a:spcBef>
        <a:buFont typeface="Arial"/>
        <a:buChar char="–"/>
        <a:defRPr sz="14200" kern="1200">
          <a:solidFill>
            <a:schemeClr val="tx1"/>
          </a:solidFill>
          <a:latin typeface="+mn-lt"/>
          <a:ea typeface="+mn-ea"/>
          <a:cs typeface="+mn-cs"/>
        </a:defRPr>
      </a:lvl2pPr>
      <a:lvl3pPr marL="5877049" indent="-1175409" algn="l" defTabSz="2350817" rtl="0" eaLnBrk="1" latinLnBrk="0" hangingPunct="1">
        <a:spcBef>
          <a:spcPct val="20000"/>
        </a:spcBef>
        <a:buFont typeface="Arial"/>
        <a:buChar char="•"/>
        <a:defRPr sz="12100" kern="1200">
          <a:solidFill>
            <a:schemeClr val="tx1"/>
          </a:solidFill>
          <a:latin typeface="+mn-lt"/>
          <a:ea typeface="+mn-ea"/>
          <a:cs typeface="+mn-cs"/>
        </a:defRPr>
      </a:lvl3pPr>
      <a:lvl4pPr marL="8227871" indent="-1175409" algn="l" defTabSz="2350817" rtl="0" eaLnBrk="1" latinLnBrk="0" hangingPunct="1">
        <a:spcBef>
          <a:spcPct val="20000"/>
        </a:spcBef>
        <a:buFont typeface="Arial"/>
        <a:buChar char="–"/>
        <a:defRPr sz="10500" kern="1200">
          <a:solidFill>
            <a:schemeClr val="tx1"/>
          </a:solidFill>
          <a:latin typeface="+mn-lt"/>
          <a:ea typeface="+mn-ea"/>
          <a:cs typeface="+mn-cs"/>
        </a:defRPr>
      </a:lvl4pPr>
      <a:lvl5pPr marL="10578694" indent="-1175409" algn="l" defTabSz="2350817" rtl="0" eaLnBrk="1" latinLnBrk="0" hangingPunct="1">
        <a:spcBef>
          <a:spcPct val="20000"/>
        </a:spcBef>
        <a:buFont typeface="Arial"/>
        <a:buChar char="»"/>
        <a:defRPr sz="10500" kern="1200">
          <a:solidFill>
            <a:schemeClr val="tx1"/>
          </a:solidFill>
          <a:latin typeface="+mn-lt"/>
          <a:ea typeface="+mn-ea"/>
          <a:cs typeface="+mn-cs"/>
        </a:defRPr>
      </a:lvl5pPr>
      <a:lvl6pPr marL="12929512" indent="-1175409" algn="l" defTabSz="2350817" rtl="0" eaLnBrk="1" latinLnBrk="0" hangingPunct="1">
        <a:spcBef>
          <a:spcPct val="20000"/>
        </a:spcBef>
        <a:buFont typeface="Arial"/>
        <a:buChar char="•"/>
        <a:defRPr sz="10500" kern="1200">
          <a:solidFill>
            <a:schemeClr val="tx1"/>
          </a:solidFill>
          <a:latin typeface="+mn-lt"/>
          <a:ea typeface="+mn-ea"/>
          <a:cs typeface="+mn-cs"/>
        </a:defRPr>
      </a:lvl6pPr>
      <a:lvl7pPr marL="15280329" indent="-1175409" algn="l" defTabSz="2350817" rtl="0" eaLnBrk="1" latinLnBrk="0" hangingPunct="1">
        <a:spcBef>
          <a:spcPct val="20000"/>
        </a:spcBef>
        <a:buFont typeface="Arial"/>
        <a:buChar char="•"/>
        <a:defRPr sz="10500" kern="1200">
          <a:solidFill>
            <a:schemeClr val="tx1"/>
          </a:solidFill>
          <a:latin typeface="+mn-lt"/>
          <a:ea typeface="+mn-ea"/>
          <a:cs typeface="+mn-cs"/>
        </a:defRPr>
      </a:lvl7pPr>
      <a:lvl8pPr marL="17631152" indent="-1175409" algn="l" defTabSz="2350817" rtl="0" eaLnBrk="1" latinLnBrk="0" hangingPunct="1">
        <a:spcBef>
          <a:spcPct val="20000"/>
        </a:spcBef>
        <a:buFont typeface="Arial"/>
        <a:buChar char="•"/>
        <a:defRPr sz="10500" kern="1200">
          <a:solidFill>
            <a:schemeClr val="tx1"/>
          </a:solidFill>
          <a:latin typeface="+mn-lt"/>
          <a:ea typeface="+mn-ea"/>
          <a:cs typeface="+mn-cs"/>
        </a:defRPr>
      </a:lvl8pPr>
      <a:lvl9pPr marL="19981964" indent="-1175409" algn="l" defTabSz="2350817" rtl="0" eaLnBrk="1" latinLnBrk="0" hangingPunct="1">
        <a:spcBef>
          <a:spcPct val="20000"/>
        </a:spcBef>
        <a:buFont typeface="Arial"/>
        <a:buChar char="•"/>
        <a:defRPr sz="10500" kern="1200">
          <a:solidFill>
            <a:schemeClr val="tx1"/>
          </a:solidFill>
          <a:latin typeface="+mn-lt"/>
          <a:ea typeface="+mn-ea"/>
          <a:cs typeface="+mn-cs"/>
        </a:defRPr>
      </a:lvl9pPr>
    </p:bodyStyle>
    <p:otherStyle>
      <a:defPPr>
        <a:defRPr lang="en-US"/>
      </a:defPPr>
      <a:lvl1pPr marL="0" algn="l" defTabSz="2350817" rtl="0" eaLnBrk="1" latinLnBrk="0" hangingPunct="1">
        <a:defRPr sz="9500" kern="1200">
          <a:solidFill>
            <a:schemeClr val="tx1"/>
          </a:solidFill>
          <a:latin typeface="+mn-lt"/>
          <a:ea typeface="+mn-ea"/>
          <a:cs typeface="+mn-cs"/>
        </a:defRPr>
      </a:lvl1pPr>
      <a:lvl2pPr marL="2350817" algn="l" defTabSz="2350817" rtl="0" eaLnBrk="1" latinLnBrk="0" hangingPunct="1">
        <a:defRPr sz="9500" kern="1200">
          <a:solidFill>
            <a:schemeClr val="tx1"/>
          </a:solidFill>
          <a:latin typeface="+mn-lt"/>
          <a:ea typeface="+mn-ea"/>
          <a:cs typeface="+mn-cs"/>
        </a:defRPr>
      </a:lvl2pPr>
      <a:lvl3pPr marL="4701640" algn="l" defTabSz="2350817" rtl="0" eaLnBrk="1" latinLnBrk="0" hangingPunct="1">
        <a:defRPr sz="9500" kern="1200">
          <a:solidFill>
            <a:schemeClr val="tx1"/>
          </a:solidFill>
          <a:latin typeface="+mn-lt"/>
          <a:ea typeface="+mn-ea"/>
          <a:cs typeface="+mn-cs"/>
        </a:defRPr>
      </a:lvl3pPr>
      <a:lvl4pPr marL="7052457" algn="l" defTabSz="2350817" rtl="0" eaLnBrk="1" latinLnBrk="0" hangingPunct="1">
        <a:defRPr sz="9500" kern="1200">
          <a:solidFill>
            <a:schemeClr val="tx1"/>
          </a:solidFill>
          <a:latin typeface="+mn-lt"/>
          <a:ea typeface="+mn-ea"/>
          <a:cs typeface="+mn-cs"/>
        </a:defRPr>
      </a:lvl4pPr>
      <a:lvl5pPr marL="9403280" algn="l" defTabSz="2350817" rtl="0" eaLnBrk="1" latinLnBrk="0" hangingPunct="1">
        <a:defRPr sz="9500" kern="1200">
          <a:solidFill>
            <a:schemeClr val="tx1"/>
          </a:solidFill>
          <a:latin typeface="+mn-lt"/>
          <a:ea typeface="+mn-ea"/>
          <a:cs typeface="+mn-cs"/>
        </a:defRPr>
      </a:lvl5pPr>
      <a:lvl6pPr marL="11754098" algn="l" defTabSz="2350817" rtl="0" eaLnBrk="1" latinLnBrk="0" hangingPunct="1">
        <a:defRPr sz="9500" kern="1200">
          <a:solidFill>
            <a:schemeClr val="tx1"/>
          </a:solidFill>
          <a:latin typeface="+mn-lt"/>
          <a:ea typeface="+mn-ea"/>
          <a:cs typeface="+mn-cs"/>
        </a:defRPr>
      </a:lvl6pPr>
      <a:lvl7pPr marL="14104920" algn="l" defTabSz="2350817" rtl="0" eaLnBrk="1" latinLnBrk="0" hangingPunct="1">
        <a:defRPr sz="9500" kern="1200">
          <a:solidFill>
            <a:schemeClr val="tx1"/>
          </a:solidFill>
          <a:latin typeface="+mn-lt"/>
          <a:ea typeface="+mn-ea"/>
          <a:cs typeface="+mn-cs"/>
        </a:defRPr>
      </a:lvl7pPr>
      <a:lvl8pPr marL="16455738" algn="l" defTabSz="2350817" rtl="0" eaLnBrk="1" latinLnBrk="0" hangingPunct="1">
        <a:defRPr sz="9500" kern="1200">
          <a:solidFill>
            <a:schemeClr val="tx1"/>
          </a:solidFill>
          <a:latin typeface="+mn-lt"/>
          <a:ea typeface="+mn-ea"/>
          <a:cs typeface="+mn-cs"/>
        </a:defRPr>
      </a:lvl8pPr>
      <a:lvl9pPr marL="18806560" algn="l" defTabSz="2350817" rtl="0" eaLnBrk="1" latinLnBrk="0" hangingPunct="1">
        <a:defRPr sz="95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www.ncbi.nlm.nih.gov/pubmed/22303023" TargetMode="External"/><Relationship Id="rId13" Type="http://schemas.openxmlformats.org/officeDocument/2006/relationships/hyperlink" Target="http://www.ncbi.nlm.nih.gov/pubmed/17395832" TargetMode="External"/><Relationship Id="rId18" Type="http://schemas.openxmlformats.org/officeDocument/2006/relationships/chart" Target="../charts/chart3.xml"/><Relationship Id="rId26" Type="http://schemas.openxmlformats.org/officeDocument/2006/relationships/image" Target="../media/image6.png"/><Relationship Id="rId3" Type="http://schemas.openxmlformats.org/officeDocument/2006/relationships/hyperlink" Target="http://www.ncbi.nlm.nih.gov/pubmed/18564053" TargetMode="External"/><Relationship Id="rId21" Type="http://schemas.openxmlformats.org/officeDocument/2006/relationships/image" Target="../media/image3.png"/><Relationship Id="rId7" Type="http://schemas.openxmlformats.org/officeDocument/2006/relationships/hyperlink" Target="http://www.ncbi.nlm.nih.gov/pubmed/21602558" TargetMode="External"/><Relationship Id="rId12" Type="http://schemas.openxmlformats.org/officeDocument/2006/relationships/hyperlink" Target="http://www.ncbi.nlm.nih.gov/pubmed/22637710" TargetMode="External"/><Relationship Id="rId17" Type="http://schemas.openxmlformats.org/officeDocument/2006/relationships/chart" Target="../charts/chart2.xml"/><Relationship Id="rId25" Type="http://schemas.openxmlformats.org/officeDocument/2006/relationships/hyperlink" Target="http://www.denison.edu/~matthewsn/righthemifieldrsvpdeficits.html" TargetMode="External"/><Relationship Id="rId2" Type="http://schemas.openxmlformats.org/officeDocument/2006/relationships/hyperlink" Target="http://www.ncbi.nlm.nih.gov/pubmed/17469970" TargetMode="External"/><Relationship Id="rId16" Type="http://schemas.openxmlformats.org/officeDocument/2006/relationships/chart" Target="../charts/chart1.xml"/><Relationship Id="rId20" Type="http://schemas.openxmlformats.org/officeDocument/2006/relationships/image" Target="../media/image2.png"/><Relationship Id="rId29" Type="http://schemas.openxmlformats.org/officeDocument/2006/relationships/chart" Target="../charts/chart6.xml"/><Relationship Id="rId1" Type="http://schemas.openxmlformats.org/officeDocument/2006/relationships/slideLayout" Target="../slideLayouts/slideLayout1.xml"/><Relationship Id="rId6" Type="http://schemas.openxmlformats.org/officeDocument/2006/relationships/hyperlink" Target="http://www.ncbi.nlm.nih.gov/pubmed/21265863" TargetMode="External"/><Relationship Id="rId11" Type="http://schemas.openxmlformats.org/officeDocument/2006/relationships/hyperlink" Target="http://www.ncbi.nlm.nih.gov/pubmed/16102067" TargetMode="External"/><Relationship Id="rId24" Type="http://schemas.openxmlformats.org/officeDocument/2006/relationships/image" Target="../media/image5.jpeg"/><Relationship Id="rId32" Type="http://schemas.openxmlformats.org/officeDocument/2006/relationships/chart" Target="../charts/chart9.xml"/><Relationship Id="rId5" Type="http://schemas.openxmlformats.org/officeDocument/2006/relationships/hyperlink" Target="http://www.ncbi.nlm.nih.gov/pubmed/20401472" TargetMode="External"/><Relationship Id="rId15" Type="http://schemas.openxmlformats.org/officeDocument/2006/relationships/hyperlink" Target="http://www.ncbi.nlm.nih.gov/pubmed/18181792" TargetMode="External"/><Relationship Id="rId23" Type="http://schemas.openxmlformats.org/officeDocument/2006/relationships/chart" Target="../charts/chart4.xml"/><Relationship Id="rId28" Type="http://schemas.openxmlformats.org/officeDocument/2006/relationships/chart" Target="../charts/chart5.xml"/><Relationship Id="rId10" Type="http://schemas.openxmlformats.org/officeDocument/2006/relationships/hyperlink" Target="http://www.ncbi.nlm.nih.gov/pubmed/21592583" TargetMode="External"/><Relationship Id="rId19" Type="http://schemas.openxmlformats.org/officeDocument/2006/relationships/image" Target="../media/image1.png"/><Relationship Id="rId31" Type="http://schemas.openxmlformats.org/officeDocument/2006/relationships/chart" Target="../charts/chart8.xml"/><Relationship Id="rId4" Type="http://schemas.openxmlformats.org/officeDocument/2006/relationships/hyperlink" Target="http://www.ncbi.nlm.nih.gov/pubmed/20546763" TargetMode="External"/><Relationship Id="rId9" Type="http://schemas.openxmlformats.org/officeDocument/2006/relationships/hyperlink" Target="http://www.ncbi.nlm.nih.gov/pubmed/21904532" TargetMode="External"/><Relationship Id="rId14" Type="http://schemas.openxmlformats.org/officeDocument/2006/relationships/hyperlink" Target="http://www.ncbi.nlm.nih.gov/pubmed/12421061" TargetMode="External"/><Relationship Id="rId22" Type="http://schemas.openxmlformats.org/officeDocument/2006/relationships/image" Target="../media/image4.png"/><Relationship Id="rId27" Type="http://schemas.openxmlformats.org/officeDocument/2006/relationships/image" Target="../media/image7.png"/><Relationship Id="rId30" Type="http://schemas.openxmlformats.org/officeDocument/2006/relationships/chart" Target="../charts/char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70943" y="584198"/>
            <a:ext cx="43349333" cy="3093134"/>
          </a:xfrm>
          <a:prstGeom prst="rect">
            <a:avLst/>
          </a:prstGeom>
          <a:noFill/>
          <a:effectLst/>
        </p:spPr>
        <p:txBody>
          <a:bodyPr wrap="square" lIns="91421" tIns="45710" rIns="91421" bIns="45710" rtlCol="0">
            <a:spAutoFit/>
          </a:bodyPr>
          <a:lstStyle/>
          <a:p>
            <a:pPr algn="ctr"/>
            <a:r>
              <a:rPr lang="en-US" sz="7400" dirty="0" smtClean="0">
                <a:latin typeface="Arial"/>
                <a:cs typeface="Arial"/>
              </a:rPr>
              <a:t>The </a:t>
            </a:r>
            <a:r>
              <a:rPr lang="en-US" sz="7400" dirty="0">
                <a:latin typeface="Arial"/>
                <a:cs typeface="Arial"/>
              </a:rPr>
              <a:t>Left Visual Field Advantage in Asynchronous Dual-Stream RSVP Tasks:</a:t>
            </a:r>
          </a:p>
          <a:p>
            <a:pPr algn="ctr"/>
            <a:r>
              <a:rPr lang="en-US" sz="7400" dirty="0">
                <a:latin typeface="Arial"/>
                <a:cs typeface="Arial"/>
              </a:rPr>
              <a:t>An Investigation of Potential Neural Mechanisms</a:t>
            </a:r>
          </a:p>
          <a:p>
            <a:pPr algn="ctr"/>
            <a:r>
              <a:rPr lang="en-US" sz="4700" dirty="0">
                <a:latin typeface="Arial"/>
                <a:cs typeface="Arial"/>
              </a:rPr>
              <a:t>Andrew Clement &amp; Nestor Matthews – Department of Psychology, Denison University</a:t>
            </a:r>
          </a:p>
        </p:txBody>
      </p:sp>
      <p:cxnSp>
        <p:nvCxnSpPr>
          <p:cNvPr id="8" name="Straight Connector 7"/>
          <p:cNvCxnSpPr/>
          <p:nvPr/>
        </p:nvCxnSpPr>
        <p:spPr>
          <a:xfrm>
            <a:off x="292711" y="3880592"/>
            <a:ext cx="43349333" cy="1589"/>
          </a:xfrm>
          <a:prstGeom prst="line">
            <a:avLst/>
          </a:prstGeom>
          <a:ln w="127000" cap="flat" cmpd="sng" algn="ctr">
            <a:solidFill>
              <a:schemeClr val="tx1"/>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rot="5400000">
            <a:off x="18527267" y="18264059"/>
            <a:ext cx="28783013" cy="12904"/>
          </a:xfrm>
          <a:prstGeom prst="line">
            <a:avLst/>
          </a:prstGeom>
          <a:ln w="127000" cap="flat" cmpd="sng" algn="ctr">
            <a:solidFill>
              <a:srgbClr val="0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rot="16200000" flipH="1">
            <a:off x="-3281651" y="18272099"/>
            <a:ext cx="28779835" cy="1"/>
          </a:xfrm>
          <a:prstGeom prst="line">
            <a:avLst/>
          </a:prstGeom>
          <a:ln w="127000" cap="flat" cmpd="sng" algn="ctr">
            <a:solidFill>
              <a:srgbClr val="000000"/>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sp>
        <p:nvSpPr>
          <p:cNvPr id="4" name="Rectangle 3"/>
          <p:cNvSpPr/>
          <p:nvPr/>
        </p:nvSpPr>
        <p:spPr>
          <a:xfrm>
            <a:off x="292712" y="304800"/>
            <a:ext cx="43327564" cy="32357216"/>
          </a:xfrm>
          <a:prstGeom prst="rect">
            <a:avLst/>
          </a:prstGeom>
          <a:noFill/>
          <a:ln w="190500" cap="flat" cmpd="sng" algn="ctr">
            <a:solidFill>
              <a:srgbClr val="FF0000"/>
            </a:solidFill>
            <a:prstDash val="solid"/>
            <a:round/>
            <a:headEnd type="none" w="med" len="med"/>
            <a:tailEnd type="none" w="med" len="med"/>
          </a:ln>
          <a:effectLst/>
        </p:spPr>
        <p:style>
          <a:lnRef idx="1">
            <a:schemeClr val="accent1"/>
          </a:lnRef>
          <a:fillRef idx="3">
            <a:schemeClr val="accent1"/>
          </a:fillRef>
          <a:effectRef idx="2">
            <a:schemeClr val="accent1"/>
          </a:effectRef>
          <a:fontRef idx="minor">
            <a:schemeClr val="lt1"/>
          </a:fontRef>
        </p:style>
        <p:txBody>
          <a:bodyPr lIns="91421" tIns="45710" rIns="91421" bIns="45710" rtlCol="0" anchor="ctr"/>
          <a:lstStyle/>
          <a:p>
            <a:pPr algn="ctr"/>
            <a:endParaRPr lang="en-US"/>
          </a:p>
        </p:txBody>
      </p:sp>
      <p:sp>
        <p:nvSpPr>
          <p:cNvPr id="27" name="TextBox 26"/>
          <p:cNvSpPr txBox="1"/>
          <p:nvPr/>
        </p:nvSpPr>
        <p:spPr>
          <a:xfrm>
            <a:off x="33261300" y="4230456"/>
            <a:ext cx="9985036" cy="28469312"/>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Discussion</a:t>
            </a:r>
          </a:p>
          <a:p>
            <a:pPr algn="ctr"/>
            <a:endParaRPr lang="en-US" sz="3200" dirty="0" smtClean="0">
              <a:solidFill>
                <a:srgbClr val="FF0000"/>
              </a:solidFill>
              <a:latin typeface="Arial"/>
              <a:cs typeface="Arial"/>
            </a:endParaRPr>
          </a:p>
          <a:p>
            <a:pPr indent="685800"/>
            <a:r>
              <a:rPr lang="en-US" sz="3200" dirty="0" smtClean="0">
                <a:latin typeface="Times New Roman"/>
                <a:cs typeface="Times New Roman"/>
              </a:rPr>
              <a:t>Experiment 1 yielded a typical pattern of results in which there was an LVF advantage for T2|T1 accuracy but not for T1 accuracy. However, there were no significant differences between the synchronous and asynchronous paradigms, suggesting that the visual system’s speed limit is set locally (separately in the two visual fields) rather than globally (across visual fields).</a:t>
            </a:r>
            <a:r>
              <a:rPr lang="en-US" sz="3200" baseline="30000" dirty="0" smtClean="0">
                <a:solidFill>
                  <a:srgbClr val="0000FF"/>
                </a:solidFill>
                <a:latin typeface="Times New Roman"/>
                <a:cs typeface="Times New Roman"/>
              </a:rPr>
              <a:t>1,10-11</a:t>
            </a:r>
            <a:endParaRPr lang="en-US" sz="3200" baseline="30000" dirty="0" smtClean="0">
              <a:solidFill>
                <a:srgbClr val="0000FF"/>
              </a:solidFill>
              <a:latin typeface="Times New Roman"/>
              <a:cs typeface="Times New Roman"/>
            </a:endParaRPr>
          </a:p>
          <a:p>
            <a:pPr indent="685800"/>
            <a:r>
              <a:rPr lang="en-US" sz="3200" dirty="0" smtClean="0">
                <a:latin typeface="Times New Roman"/>
                <a:cs typeface="Times New Roman"/>
              </a:rPr>
              <a:t>Experiment 2A also revealed that visual speed limits are set independently in the two visual </a:t>
            </a:r>
            <a:r>
              <a:rPr lang="en-US" sz="3200" dirty="0" smtClean="0">
                <a:latin typeface="Times New Roman"/>
                <a:cs typeface="Times New Roman"/>
              </a:rPr>
              <a:t>fields.</a:t>
            </a:r>
            <a:r>
              <a:rPr lang="en-US" sz="3200" baseline="30000" dirty="0" smtClean="0">
                <a:solidFill>
                  <a:srgbClr val="0000FF"/>
                </a:solidFill>
                <a:latin typeface="Times New Roman"/>
                <a:cs typeface="Times New Roman"/>
              </a:rPr>
              <a:t>1,10-11</a:t>
            </a:r>
            <a:r>
              <a:rPr lang="en-US" sz="3200" dirty="0" smtClean="0">
                <a:latin typeface="Times New Roman"/>
                <a:cs typeface="Times New Roman"/>
              </a:rPr>
              <a:t> </a:t>
            </a:r>
            <a:r>
              <a:rPr lang="en-US" sz="3200" dirty="0" smtClean="0">
                <a:latin typeface="Times New Roman"/>
                <a:cs typeface="Times New Roman"/>
              </a:rPr>
              <a:t>In particular, the results indicated that T2|T1 accuracy for the laterally faster triple letter paradigm decreased when targets appeared in the same visual field. T2 accuracy also increased relative to T1 accuracy for the R,L condition in the triple letter paradigm, revealing a focused LVF </a:t>
            </a:r>
            <a:r>
              <a:rPr lang="en-US" sz="3200" dirty="0" smtClean="0">
                <a:latin typeface="Times New Roman"/>
                <a:cs typeface="Times New Roman"/>
              </a:rPr>
              <a:t>advantage.</a:t>
            </a:r>
            <a:r>
              <a:rPr lang="en-US" sz="3200" baseline="30000" dirty="0" smtClean="0">
                <a:solidFill>
                  <a:srgbClr val="0000FF"/>
                </a:solidFill>
                <a:latin typeface="Times New Roman"/>
                <a:cs typeface="Times New Roman"/>
              </a:rPr>
              <a:t>13</a:t>
            </a:r>
            <a:r>
              <a:rPr lang="en-US" sz="3200" dirty="0" smtClean="0">
                <a:latin typeface="Times New Roman"/>
                <a:cs typeface="Times New Roman"/>
              </a:rPr>
              <a:t> </a:t>
            </a:r>
            <a:r>
              <a:rPr lang="en-US" sz="3200" dirty="0" smtClean="0">
                <a:latin typeface="Times New Roman"/>
                <a:cs typeface="Times New Roman"/>
              </a:rPr>
              <a:t>The results of Experiments 2B and 2C expanded upon these findings, indicating that neither attention to a salient T1 nor the physical presence of this target are necessary for LVF advantages to occur.</a:t>
            </a:r>
            <a:r>
              <a:rPr lang="en-US" sz="3200" baseline="30000" dirty="0" smtClean="0">
                <a:solidFill>
                  <a:srgbClr val="0000FF"/>
                </a:solidFill>
                <a:latin typeface="Times New Roman"/>
                <a:cs typeface="Times New Roman"/>
              </a:rPr>
              <a:t>1</a:t>
            </a:r>
          </a:p>
          <a:p>
            <a:pPr indent="685800"/>
            <a:r>
              <a:rPr lang="en-US" sz="3200" dirty="0" smtClean="0">
                <a:latin typeface="Times New Roman"/>
                <a:cs typeface="Times New Roman"/>
              </a:rPr>
              <a:t>Lastly, Experiment 3’s results revealed a cross-over interaction that helps clarify previous findings regarding LVF advantages. In specific, these results suggest that the neural response for RVF stimuli is delayed relative to that for LVF stimuli.</a:t>
            </a:r>
            <a:r>
              <a:rPr lang="en-US" sz="3200" baseline="30000" dirty="0" smtClean="0">
                <a:solidFill>
                  <a:srgbClr val="0000FF"/>
                </a:solidFill>
                <a:latin typeface="Times New Roman"/>
                <a:cs typeface="Times New Roman"/>
              </a:rPr>
              <a:t> </a:t>
            </a:r>
            <a:r>
              <a:rPr lang="en-US" sz="3200" baseline="30000" dirty="0" smtClean="0">
                <a:solidFill>
                  <a:srgbClr val="0000FF"/>
                </a:solidFill>
                <a:latin typeface="Times New Roman"/>
                <a:cs typeface="Times New Roman"/>
              </a:rPr>
              <a:t>2,5,14</a:t>
            </a:r>
            <a:r>
              <a:rPr lang="en-US" sz="3200" dirty="0" smtClean="0">
                <a:latin typeface="Times New Roman"/>
                <a:cs typeface="Times New Roman"/>
              </a:rPr>
              <a:t> </a:t>
            </a:r>
            <a:r>
              <a:rPr lang="en-US" sz="3200" dirty="0" smtClean="0">
                <a:latin typeface="Times New Roman"/>
                <a:cs typeface="Times New Roman"/>
              </a:rPr>
              <a:t>Thus, stimuli presented at close temporal distances may appear simultaneous or non-simultaneous, depending on whether a probe target appeared in the LVF or RVF (see Figure 2).</a:t>
            </a:r>
          </a:p>
          <a:p>
            <a:endParaRPr lang="en-US" sz="3200" b="1" dirty="0" smtClean="0">
              <a:latin typeface="Times New Roman"/>
              <a:cs typeface="Times New Roman"/>
            </a:endParaRPr>
          </a:p>
          <a:p>
            <a:endParaRPr lang="en-US" sz="3200" b="1" dirty="0" smtClean="0">
              <a:latin typeface="Times New Roman"/>
              <a:cs typeface="Times New Roman"/>
            </a:endParaRPr>
          </a:p>
          <a:p>
            <a:endParaRPr lang="en-US" sz="3200" b="1" dirty="0" smtClean="0">
              <a:latin typeface="Times New Roman"/>
              <a:cs typeface="Times New Roman"/>
            </a:endParaRPr>
          </a:p>
          <a:p>
            <a:endParaRPr lang="en-US" sz="3200" b="1" dirty="0" smtClean="0">
              <a:latin typeface="Times New Roman"/>
              <a:cs typeface="Times New Roman"/>
            </a:endParaRPr>
          </a:p>
          <a:p>
            <a:endParaRPr lang="en-US" sz="3200" b="1" dirty="0" smtClean="0">
              <a:latin typeface="Times New Roman"/>
              <a:cs typeface="Times New Roman"/>
            </a:endParaRPr>
          </a:p>
          <a:p>
            <a:endParaRPr lang="en-US" sz="3200" b="1" dirty="0" smtClean="0">
              <a:latin typeface="Times New Roman"/>
              <a:cs typeface="Times New Roman"/>
            </a:endParaRPr>
          </a:p>
          <a:p>
            <a:pPr algn="ctr"/>
            <a:endParaRPr lang="en-US" sz="3200" dirty="0" smtClean="0">
              <a:latin typeface="Times New Roman"/>
              <a:cs typeface="Times New Roman"/>
            </a:endParaRPr>
          </a:p>
          <a:p>
            <a:pPr algn="ctr"/>
            <a:endParaRPr lang="en-US" sz="3600" b="1" dirty="0" smtClean="0">
              <a:latin typeface="Times New Roman"/>
              <a:cs typeface="Times New Roman"/>
            </a:endParaRPr>
          </a:p>
          <a:p>
            <a:pPr algn="ctr"/>
            <a:endParaRPr lang="en-US" sz="3600" b="1" dirty="0" smtClean="0">
              <a:latin typeface="Times New Roman"/>
              <a:cs typeface="Times New Roman"/>
            </a:endParaRPr>
          </a:p>
          <a:p>
            <a:pPr algn="ctr"/>
            <a:endParaRPr lang="en-US" sz="3600" b="1" dirty="0" smtClean="0">
              <a:latin typeface="Times New Roman"/>
              <a:cs typeface="Times New Roman"/>
            </a:endParaRPr>
          </a:p>
          <a:p>
            <a:pPr algn="ctr"/>
            <a:endParaRPr lang="en-US" sz="3600" b="1" dirty="0" smtClean="0">
              <a:latin typeface="Times New Roman"/>
              <a:cs typeface="Times New Roman"/>
            </a:endParaRPr>
          </a:p>
          <a:p>
            <a:pPr algn="ctr"/>
            <a:endParaRPr lang="en-US" sz="3600" b="1" dirty="0" smtClean="0">
              <a:latin typeface="Times New Roman"/>
              <a:cs typeface="Times New Roman"/>
            </a:endParaRPr>
          </a:p>
          <a:p>
            <a:pPr algn="ctr"/>
            <a:r>
              <a:rPr lang="en-US" sz="4800" b="1" dirty="0" smtClean="0">
                <a:solidFill>
                  <a:srgbClr val="FF0000"/>
                </a:solidFill>
                <a:latin typeface="Arial"/>
                <a:cs typeface="Arial"/>
              </a:rPr>
              <a:t>References</a:t>
            </a:r>
          </a:p>
          <a:p>
            <a:pPr marL="685800" indent="-685800"/>
            <a:r>
              <a:rPr lang="en-US" sz="3200" dirty="0" smtClean="0">
                <a:latin typeface="Times New Roman"/>
                <a:cs typeface="Times New Roman"/>
              </a:rPr>
              <a:t>1</a:t>
            </a:r>
            <a:r>
              <a:rPr lang="en-US" sz="3200" dirty="0" smtClean="0">
                <a:latin typeface="Times New Roman"/>
                <a:cs typeface="Times New Roman"/>
              </a:rPr>
              <a:t>. </a:t>
            </a:r>
            <a:r>
              <a:rPr lang="en-US" sz="3200" dirty="0" err="1" smtClean="0">
                <a:latin typeface="Times New Roman"/>
                <a:cs typeface="Times New Roman"/>
              </a:rPr>
              <a:t>Scalf</a:t>
            </a:r>
            <a:r>
              <a:rPr lang="en-US" sz="3200" dirty="0" smtClean="0">
                <a:latin typeface="Times New Roman"/>
                <a:cs typeface="Times New Roman"/>
              </a:rPr>
              <a:t> </a:t>
            </a:r>
            <a:r>
              <a:rPr lang="en-US" sz="3200" i="1" dirty="0" smtClean="0">
                <a:latin typeface="Times New Roman"/>
                <a:cs typeface="Times New Roman"/>
              </a:rPr>
              <a:t>et al.</a:t>
            </a:r>
            <a:r>
              <a:rPr lang="en-US" sz="3200" dirty="0" smtClean="0">
                <a:latin typeface="Times New Roman"/>
                <a:cs typeface="Times New Roman"/>
              </a:rPr>
              <a:t> (2007). </a:t>
            </a:r>
            <a:r>
              <a:rPr lang="en-US" sz="3200" dirty="0" smtClean="0">
                <a:latin typeface="Times New Roman"/>
                <a:cs typeface="Times New Roman"/>
                <a:hlinkClick r:id="rId2"/>
              </a:rPr>
              <a:t>[</a:t>
            </a:r>
            <a:r>
              <a:rPr lang="en-US" sz="3200" dirty="0" err="1" smtClean="0">
                <a:latin typeface="Times New Roman"/>
                <a:cs typeface="Times New Roman"/>
                <a:hlinkClick r:id="rId2"/>
              </a:rPr>
              <a:t>PubMed</a:t>
            </a:r>
            <a:r>
              <a:rPr lang="en-US" sz="3200" dirty="0" smtClean="0">
                <a:latin typeface="Times New Roman"/>
                <a:cs typeface="Times New Roman"/>
                <a:hlinkClick r:id="rId2"/>
              </a:rPr>
              <a:t> ID: 17469970]</a:t>
            </a:r>
            <a:endParaRPr lang="en-US" sz="3200" dirty="0" smtClean="0">
              <a:latin typeface="Times New Roman"/>
              <a:cs typeface="Times New Roman"/>
            </a:endParaRPr>
          </a:p>
          <a:p>
            <a:pPr marL="685800" indent="-685800"/>
            <a:r>
              <a:rPr lang="en-US" sz="3200" dirty="0" smtClean="0">
                <a:latin typeface="Times New Roman"/>
                <a:cs typeface="Times New Roman"/>
              </a:rPr>
              <a:t>2. </a:t>
            </a:r>
            <a:r>
              <a:rPr lang="en-US" sz="3200" dirty="0" err="1" smtClean="0">
                <a:latin typeface="Times New Roman"/>
                <a:cs typeface="Times New Roman"/>
              </a:rPr>
              <a:t>Verleger</a:t>
            </a:r>
            <a:r>
              <a:rPr lang="en-US" sz="3200" dirty="0" smtClean="0">
                <a:latin typeface="Times New Roman"/>
                <a:cs typeface="Times New Roman"/>
              </a:rPr>
              <a:t> </a:t>
            </a:r>
            <a:r>
              <a:rPr lang="en-US" sz="3200" i="1" dirty="0" smtClean="0">
                <a:latin typeface="Times New Roman"/>
                <a:cs typeface="Times New Roman"/>
              </a:rPr>
              <a:t>et al. </a:t>
            </a:r>
            <a:r>
              <a:rPr lang="en-US" sz="3200" dirty="0" smtClean="0">
                <a:latin typeface="Times New Roman"/>
                <a:cs typeface="Times New Roman"/>
              </a:rPr>
              <a:t>(2008). </a:t>
            </a:r>
            <a:r>
              <a:rPr lang="en-US" sz="3200" dirty="0" smtClean="0">
                <a:latin typeface="Times New Roman"/>
                <a:cs typeface="Times New Roman"/>
                <a:hlinkClick r:id="rId3"/>
              </a:rPr>
              <a:t>[</a:t>
            </a:r>
            <a:r>
              <a:rPr lang="en-US" sz="3200" dirty="0" err="1" smtClean="0">
                <a:latin typeface="Times New Roman"/>
                <a:cs typeface="Times New Roman"/>
                <a:hlinkClick r:id="rId3"/>
              </a:rPr>
              <a:t>PubMed</a:t>
            </a:r>
            <a:r>
              <a:rPr lang="en-US" sz="3200" dirty="0" smtClean="0">
                <a:latin typeface="Times New Roman"/>
                <a:cs typeface="Times New Roman"/>
                <a:hlinkClick r:id="rId3"/>
              </a:rPr>
              <a:t> ID: 18564053]</a:t>
            </a:r>
            <a:endParaRPr lang="en-US" sz="3200" dirty="0" smtClean="0">
              <a:latin typeface="Times New Roman"/>
              <a:cs typeface="Times New Roman"/>
            </a:endParaRPr>
          </a:p>
          <a:p>
            <a:pPr marL="685800" indent="-685800"/>
            <a:r>
              <a:rPr lang="en-US" sz="3200" dirty="0" smtClean="0">
                <a:latin typeface="Times New Roman"/>
                <a:cs typeface="Times New Roman"/>
              </a:rPr>
              <a:t>3. </a:t>
            </a:r>
            <a:r>
              <a:rPr lang="en-US" sz="3200" dirty="0" err="1" smtClean="0">
                <a:latin typeface="Times New Roman"/>
                <a:cs typeface="Times New Roman"/>
              </a:rPr>
              <a:t>Śmigasiewicz</a:t>
            </a:r>
            <a:r>
              <a:rPr lang="en-US" sz="3200" dirty="0" smtClean="0">
                <a:latin typeface="Times New Roman"/>
                <a:cs typeface="Times New Roman"/>
              </a:rPr>
              <a:t> </a:t>
            </a:r>
            <a:r>
              <a:rPr lang="en-US" sz="3200" i="1" dirty="0" smtClean="0">
                <a:latin typeface="Times New Roman"/>
                <a:cs typeface="Times New Roman"/>
              </a:rPr>
              <a:t>et al.</a:t>
            </a:r>
            <a:r>
              <a:rPr lang="en-US" sz="3200" dirty="0" smtClean="0">
                <a:latin typeface="Times New Roman"/>
                <a:cs typeface="Times New Roman"/>
              </a:rPr>
              <a:t> (2010). </a:t>
            </a:r>
            <a:r>
              <a:rPr lang="en-US" sz="3200" dirty="0" smtClean="0">
                <a:latin typeface="Times New Roman"/>
                <a:cs typeface="Times New Roman"/>
                <a:hlinkClick r:id="rId4"/>
              </a:rPr>
              <a:t>[</a:t>
            </a:r>
            <a:r>
              <a:rPr lang="en-US" sz="3200" dirty="0" err="1" smtClean="0">
                <a:latin typeface="Times New Roman"/>
                <a:cs typeface="Times New Roman"/>
                <a:hlinkClick r:id="rId4"/>
              </a:rPr>
              <a:t>PubMed</a:t>
            </a:r>
            <a:r>
              <a:rPr lang="en-US" sz="3200" dirty="0" smtClean="0">
                <a:latin typeface="Times New Roman"/>
                <a:cs typeface="Times New Roman"/>
                <a:hlinkClick r:id="rId4"/>
              </a:rPr>
              <a:t> ID: 20546763]</a:t>
            </a:r>
            <a:endParaRPr lang="en-US" sz="3200" dirty="0" smtClean="0">
              <a:latin typeface="Times New Roman"/>
              <a:cs typeface="Times New Roman"/>
            </a:endParaRPr>
          </a:p>
          <a:p>
            <a:pPr marL="685800" indent="-685800"/>
            <a:r>
              <a:rPr lang="en-US" sz="3200" dirty="0" smtClean="0">
                <a:latin typeface="Times New Roman"/>
                <a:cs typeface="Times New Roman"/>
              </a:rPr>
              <a:t>4. </a:t>
            </a:r>
            <a:r>
              <a:rPr lang="en-US" sz="3200" dirty="0" err="1" smtClean="0">
                <a:latin typeface="Times New Roman"/>
                <a:cs typeface="Times New Roman"/>
              </a:rPr>
              <a:t>Verleger</a:t>
            </a:r>
            <a:r>
              <a:rPr lang="en-US" sz="3200" dirty="0" smtClean="0">
                <a:latin typeface="Times New Roman"/>
                <a:cs typeface="Times New Roman"/>
              </a:rPr>
              <a:t> </a:t>
            </a:r>
            <a:r>
              <a:rPr lang="en-US" sz="3200" i="1" dirty="0" smtClean="0">
                <a:latin typeface="Times New Roman"/>
                <a:cs typeface="Times New Roman"/>
              </a:rPr>
              <a:t>et al. </a:t>
            </a:r>
            <a:r>
              <a:rPr lang="en-US" sz="3200" dirty="0" smtClean="0">
                <a:latin typeface="Times New Roman"/>
                <a:cs typeface="Times New Roman"/>
              </a:rPr>
              <a:t>(2010). </a:t>
            </a:r>
            <a:r>
              <a:rPr lang="en-US" sz="3200" dirty="0" smtClean="0">
                <a:latin typeface="Times New Roman"/>
                <a:cs typeface="Times New Roman"/>
                <a:hlinkClick r:id="rId5"/>
              </a:rPr>
              <a:t>[</a:t>
            </a:r>
            <a:r>
              <a:rPr lang="en-US" sz="3200" dirty="0" err="1" smtClean="0">
                <a:latin typeface="Times New Roman"/>
                <a:cs typeface="Times New Roman"/>
                <a:hlinkClick r:id="rId5"/>
              </a:rPr>
              <a:t>PubMed</a:t>
            </a:r>
            <a:r>
              <a:rPr lang="en-US" sz="3200" dirty="0" smtClean="0">
                <a:latin typeface="Times New Roman"/>
                <a:cs typeface="Times New Roman"/>
                <a:hlinkClick r:id="rId5"/>
              </a:rPr>
              <a:t> ID: 20401472]</a:t>
            </a:r>
            <a:endParaRPr lang="en-US" sz="3200" dirty="0" smtClean="0">
              <a:latin typeface="Times New Roman"/>
              <a:cs typeface="Times New Roman"/>
            </a:endParaRPr>
          </a:p>
          <a:p>
            <a:pPr marL="685800" indent="-685800"/>
            <a:r>
              <a:rPr lang="en-US" sz="3200" dirty="0" smtClean="0">
                <a:latin typeface="Times New Roman"/>
                <a:cs typeface="Times New Roman"/>
              </a:rPr>
              <a:t>5. </a:t>
            </a:r>
            <a:r>
              <a:rPr lang="en-US" sz="3200" dirty="0" err="1" smtClean="0">
                <a:latin typeface="Times New Roman"/>
                <a:cs typeface="Times New Roman"/>
              </a:rPr>
              <a:t>Verleger</a:t>
            </a:r>
            <a:r>
              <a:rPr lang="en-US" sz="3200" dirty="0" smtClean="0">
                <a:latin typeface="Times New Roman"/>
                <a:cs typeface="Times New Roman"/>
              </a:rPr>
              <a:t> </a:t>
            </a:r>
            <a:r>
              <a:rPr lang="en-US" sz="3200" i="1" dirty="0" smtClean="0">
                <a:latin typeface="Times New Roman"/>
                <a:cs typeface="Times New Roman"/>
              </a:rPr>
              <a:t>et al.</a:t>
            </a:r>
            <a:r>
              <a:rPr lang="en-US" sz="3200" dirty="0" smtClean="0">
                <a:latin typeface="Times New Roman"/>
                <a:cs typeface="Times New Roman"/>
              </a:rPr>
              <a:t> (2011). </a:t>
            </a:r>
            <a:r>
              <a:rPr lang="en-US" sz="3200" dirty="0" smtClean="0">
                <a:latin typeface="Times New Roman"/>
                <a:cs typeface="Times New Roman"/>
                <a:hlinkClick r:id="rId6"/>
              </a:rPr>
              <a:t>[PubMed ID: 21265863]</a:t>
            </a:r>
            <a:endParaRPr lang="en-US" sz="3200" dirty="0" smtClean="0">
              <a:latin typeface="Times New Roman"/>
              <a:cs typeface="Times New Roman"/>
            </a:endParaRPr>
          </a:p>
          <a:p>
            <a:pPr marL="685800" indent="-685800"/>
            <a:r>
              <a:rPr lang="en-US" sz="3200" dirty="0" smtClean="0">
                <a:latin typeface="Times New Roman"/>
                <a:cs typeface="Times New Roman"/>
              </a:rPr>
              <a:t>6. Matthews &amp; Kelly (2011). </a:t>
            </a:r>
            <a:r>
              <a:rPr lang="en-US" sz="3200" dirty="0" smtClean="0">
                <a:latin typeface="Times New Roman"/>
                <a:cs typeface="Times New Roman"/>
                <a:hlinkClick r:id="rId7"/>
              </a:rPr>
              <a:t>[</a:t>
            </a:r>
            <a:r>
              <a:rPr lang="en-US" sz="3200" dirty="0" err="1" smtClean="0">
                <a:latin typeface="Times New Roman"/>
                <a:cs typeface="Times New Roman"/>
                <a:hlinkClick r:id="rId7"/>
              </a:rPr>
              <a:t>PubMed</a:t>
            </a:r>
            <a:r>
              <a:rPr lang="en-US" sz="3200" dirty="0" smtClean="0">
                <a:latin typeface="Times New Roman"/>
                <a:cs typeface="Times New Roman"/>
                <a:hlinkClick r:id="rId7"/>
              </a:rPr>
              <a:t> ID: 21602558]</a:t>
            </a:r>
            <a:endParaRPr lang="en-US" sz="3200" dirty="0" smtClean="0">
              <a:latin typeface="Times New Roman"/>
              <a:cs typeface="Times New Roman"/>
            </a:endParaRPr>
          </a:p>
          <a:p>
            <a:pPr marL="685800" indent="-685800"/>
            <a:r>
              <a:rPr lang="en-US" sz="3200" dirty="0" smtClean="0">
                <a:latin typeface="Times New Roman"/>
                <a:cs typeface="Times New Roman"/>
              </a:rPr>
              <a:t>7. Matthews </a:t>
            </a:r>
            <a:r>
              <a:rPr lang="en-US" sz="3200" i="1" dirty="0" smtClean="0">
                <a:latin typeface="Times New Roman"/>
                <a:cs typeface="Times New Roman"/>
              </a:rPr>
              <a:t>et al.</a:t>
            </a:r>
            <a:r>
              <a:rPr lang="en-US" sz="3200" dirty="0" smtClean="0">
                <a:latin typeface="Times New Roman"/>
                <a:cs typeface="Times New Roman"/>
              </a:rPr>
              <a:t> (2012). </a:t>
            </a:r>
            <a:r>
              <a:rPr lang="en-US" sz="3200" dirty="0" smtClean="0">
                <a:latin typeface="Times New Roman"/>
                <a:cs typeface="Times New Roman"/>
                <a:hlinkClick r:id="rId8"/>
              </a:rPr>
              <a:t>[PubMed ID: 22303023]</a:t>
            </a:r>
            <a:endParaRPr lang="en-US" sz="3200" dirty="0" smtClean="0">
              <a:latin typeface="Times New Roman"/>
              <a:cs typeface="Times New Roman"/>
            </a:endParaRPr>
          </a:p>
          <a:p>
            <a:pPr marL="685800" indent="-685800"/>
            <a:r>
              <a:rPr lang="en-US" sz="3200" dirty="0" smtClean="0">
                <a:latin typeface="Times New Roman"/>
                <a:cs typeface="Times New Roman"/>
              </a:rPr>
              <a:t>8. </a:t>
            </a:r>
            <a:r>
              <a:rPr lang="en-US" sz="3200" dirty="0" err="1" smtClean="0">
                <a:latin typeface="Times New Roman"/>
                <a:cs typeface="Times New Roman"/>
              </a:rPr>
              <a:t>VanRullen</a:t>
            </a:r>
            <a:r>
              <a:rPr lang="en-US" sz="3200" dirty="0" smtClean="0">
                <a:latin typeface="Times New Roman"/>
                <a:cs typeface="Times New Roman"/>
              </a:rPr>
              <a:t> &amp; Dubois (2011). </a:t>
            </a:r>
            <a:r>
              <a:rPr lang="en-US" sz="3200" dirty="0" smtClean="0">
                <a:latin typeface="Times New Roman"/>
                <a:cs typeface="Times New Roman"/>
                <a:hlinkClick r:id="rId9"/>
              </a:rPr>
              <a:t>[</a:t>
            </a:r>
            <a:r>
              <a:rPr lang="en-US" sz="3200" dirty="0" err="1" smtClean="0">
                <a:latin typeface="Times New Roman"/>
                <a:cs typeface="Times New Roman"/>
                <a:hlinkClick r:id="rId9"/>
              </a:rPr>
              <a:t>PubMed</a:t>
            </a:r>
            <a:r>
              <a:rPr lang="en-US" sz="3200" dirty="0" smtClean="0">
                <a:latin typeface="Times New Roman"/>
                <a:cs typeface="Times New Roman"/>
                <a:hlinkClick r:id="rId9"/>
              </a:rPr>
              <a:t> ID: 21904532]</a:t>
            </a:r>
            <a:endParaRPr lang="en-US" sz="3200" dirty="0" smtClean="0">
              <a:latin typeface="Times New Roman"/>
              <a:cs typeface="Times New Roman"/>
            </a:endParaRPr>
          </a:p>
          <a:p>
            <a:pPr marL="685800" indent="-685800"/>
            <a:r>
              <a:rPr lang="en-US" sz="3200" dirty="0" smtClean="0">
                <a:latin typeface="Times New Roman"/>
                <a:cs typeface="Times New Roman"/>
              </a:rPr>
              <a:t>9. </a:t>
            </a:r>
            <a:r>
              <a:rPr lang="en-US" sz="3200" dirty="0" err="1" smtClean="0">
                <a:latin typeface="Times New Roman"/>
                <a:cs typeface="Times New Roman"/>
              </a:rPr>
              <a:t>Hanslmayr</a:t>
            </a:r>
            <a:r>
              <a:rPr lang="en-US" sz="3200" dirty="0" smtClean="0">
                <a:latin typeface="Times New Roman"/>
                <a:cs typeface="Times New Roman"/>
              </a:rPr>
              <a:t> </a:t>
            </a:r>
            <a:r>
              <a:rPr lang="en-US" sz="3200" i="1" dirty="0" smtClean="0">
                <a:latin typeface="Times New Roman"/>
                <a:cs typeface="Times New Roman"/>
              </a:rPr>
              <a:t>et al.</a:t>
            </a:r>
            <a:r>
              <a:rPr lang="en-US" sz="3200" dirty="0" smtClean="0">
                <a:latin typeface="Times New Roman"/>
                <a:cs typeface="Times New Roman"/>
              </a:rPr>
              <a:t> (2011). </a:t>
            </a:r>
            <a:r>
              <a:rPr lang="en-US" sz="3200" dirty="0" smtClean="0">
                <a:latin typeface="Times New Roman"/>
                <a:cs typeface="Times New Roman"/>
                <a:hlinkClick r:id="rId10"/>
              </a:rPr>
              <a:t>[PubMed ID: 21592583]</a:t>
            </a:r>
            <a:endParaRPr lang="en-US" sz="3200" dirty="0" smtClean="0">
              <a:latin typeface="Times New Roman"/>
              <a:cs typeface="Times New Roman"/>
            </a:endParaRPr>
          </a:p>
          <a:p>
            <a:pPr marL="685800" indent="-685800"/>
            <a:r>
              <a:rPr lang="en-US" sz="3200" dirty="0" smtClean="0">
                <a:latin typeface="Times New Roman"/>
                <a:cs typeface="Times New Roman"/>
              </a:rPr>
              <a:t>10. Alvarez &amp; </a:t>
            </a:r>
            <a:r>
              <a:rPr lang="en-US" sz="3200" dirty="0" err="1" smtClean="0">
                <a:latin typeface="Times New Roman"/>
                <a:cs typeface="Times New Roman"/>
              </a:rPr>
              <a:t>Cavanagh</a:t>
            </a:r>
            <a:r>
              <a:rPr lang="en-US" sz="3200" dirty="0" smtClean="0">
                <a:latin typeface="Times New Roman"/>
                <a:cs typeface="Times New Roman"/>
              </a:rPr>
              <a:t> (2005). </a:t>
            </a:r>
            <a:r>
              <a:rPr lang="en-US" sz="3200" dirty="0" smtClean="0">
                <a:latin typeface="Times New Roman"/>
                <a:cs typeface="Times New Roman"/>
                <a:hlinkClick r:id="rId11"/>
              </a:rPr>
              <a:t>[PubMed ID: 16102067]</a:t>
            </a:r>
            <a:endParaRPr lang="en-US" sz="3200" dirty="0" smtClean="0">
              <a:latin typeface="Times New Roman"/>
              <a:cs typeface="Times New Roman"/>
            </a:endParaRPr>
          </a:p>
          <a:p>
            <a:pPr marL="685800" indent="-685800"/>
            <a:r>
              <a:rPr lang="en-US" sz="3200" dirty="0" smtClean="0">
                <a:latin typeface="Times New Roman"/>
                <a:cs typeface="Times New Roman"/>
              </a:rPr>
              <a:t>11. </a:t>
            </a:r>
            <a:r>
              <a:rPr lang="en-US" sz="3200" dirty="0">
                <a:latin typeface="Times New Roman"/>
                <a:cs typeface="Times New Roman"/>
              </a:rPr>
              <a:t>Alvarez </a:t>
            </a:r>
            <a:r>
              <a:rPr lang="en-US" sz="3200" i="1" dirty="0">
                <a:latin typeface="Times New Roman"/>
                <a:cs typeface="Times New Roman"/>
              </a:rPr>
              <a:t>et al.</a:t>
            </a:r>
            <a:r>
              <a:rPr lang="en-US" sz="3200" dirty="0">
                <a:latin typeface="Times New Roman"/>
                <a:cs typeface="Times New Roman"/>
              </a:rPr>
              <a:t> (2012). </a:t>
            </a:r>
            <a:r>
              <a:rPr lang="en-US" sz="3200" dirty="0" smtClean="0">
                <a:latin typeface="Times New Roman"/>
                <a:cs typeface="Times New Roman"/>
                <a:hlinkClick r:id="rId12"/>
              </a:rPr>
              <a:t>[</a:t>
            </a:r>
            <a:r>
              <a:rPr lang="en-US" sz="3200" dirty="0">
                <a:latin typeface="Times New Roman"/>
                <a:cs typeface="Times New Roman"/>
                <a:hlinkClick r:id="rId12"/>
              </a:rPr>
              <a:t>PubMed ID: </a:t>
            </a:r>
            <a:r>
              <a:rPr lang="en-US" sz="3200" dirty="0" smtClean="0">
                <a:latin typeface="Times New Roman"/>
                <a:cs typeface="Times New Roman"/>
                <a:hlinkClick r:id="rId12"/>
              </a:rPr>
              <a:t>22637710]</a:t>
            </a:r>
            <a:endParaRPr lang="en-US" sz="3200" dirty="0">
              <a:latin typeface="Times New Roman"/>
              <a:cs typeface="Times New Roman"/>
            </a:endParaRPr>
          </a:p>
          <a:p>
            <a:pPr marL="685800" indent="-685800"/>
            <a:r>
              <a:rPr lang="en-US" sz="3200" dirty="0" smtClean="0">
                <a:latin typeface="Times New Roman"/>
                <a:cs typeface="Times New Roman"/>
              </a:rPr>
              <a:t>12. </a:t>
            </a:r>
            <a:r>
              <a:rPr lang="en-US" sz="3200" dirty="0" err="1" smtClean="0">
                <a:latin typeface="Times New Roman"/>
                <a:cs typeface="Times New Roman"/>
              </a:rPr>
              <a:t>Buschman</a:t>
            </a:r>
            <a:r>
              <a:rPr lang="en-US" sz="3200" dirty="0" smtClean="0">
                <a:latin typeface="Times New Roman"/>
                <a:cs typeface="Times New Roman"/>
              </a:rPr>
              <a:t> &amp; Miller (2007). </a:t>
            </a:r>
            <a:r>
              <a:rPr lang="en-US" sz="3200" dirty="0" smtClean="0">
                <a:latin typeface="Times New Roman"/>
                <a:cs typeface="Times New Roman"/>
                <a:hlinkClick r:id="rId13"/>
              </a:rPr>
              <a:t>[</a:t>
            </a:r>
            <a:r>
              <a:rPr lang="en-US" sz="3200" dirty="0" err="1" smtClean="0">
                <a:latin typeface="Times New Roman"/>
                <a:cs typeface="Times New Roman"/>
                <a:hlinkClick r:id="rId13"/>
              </a:rPr>
              <a:t>PubMed</a:t>
            </a:r>
            <a:r>
              <a:rPr lang="en-US" sz="3200" dirty="0" smtClean="0">
                <a:latin typeface="Times New Roman"/>
                <a:cs typeface="Times New Roman"/>
                <a:hlinkClick r:id="rId13"/>
              </a:rPr>
              <a:t> ID:17395832]</a:t>
            </a:r>
            <a:endParaRPr lang="en-US" sz="3200" dirty="0" smtClean="0">
              <a:latin typeface="Times New Roman"/>
              <a:cs typeface="Times New Roman"/>
            </a:endParaRPr>
          </a:p>
          <a:p>
            <a:pPr marL="685800" indent="-685800"/>
            <a:r>
              <a:rPr lang="en-US" sz="3200" dirty="0" smtClean="0">
                <a:latin typeface="Times New Roman"/>
                <a:cs typeface="Times New Roman"/>
              </a:rPr>
              <a:t>13. </a:t>
            </a:r>
            <a:r>
              <a:rPr lang="en-US" sz="3200" dirty="0" smtClean="0">
                <a:latin typeface="Times New Roman"/>
                <a:cs typeface="Times New Roman"/>
              </a:rPr>
              <a:t>Potter </a:t>
            </a:r>
            <a:r>
              <a:rPr lang="en-US" sz="3200" i="1" dirty="0" smtClean="0">
                <a:latin typeface="Times New Roman"/>
                <a:cs typeface="Times New Roman"/>
              </a:rPr>
              <a:t>et al. </a:t>
            </a:r>
            <a:r>
              <a:rPr lang="en-US" sz="3200" dirty="0" smtClean="0">
                <a:latin typeface="Times New Roman"/>
                <a:cs typeface="Times New Roman"/>
              </a:rPr>
              <a:t>(2002). </a:t>
            </a:r>
            <a:r>
              <a:rPr lang="en-US" sz="3200" dirty="0" smtClean="0">
                <a:latin typeface="Times New Roman"/>
                <a:cs typeface="Times New Roman"/>
                <a:hlinkClick r:id="rId14"/>
              </a:rPr>
              <a:t>[PubMed ID: 12421061]</a:t>
            </a:r>
            <a:endParaRPr lang="en-US" sz="3200" dirty="0" smtClean="0">
              <a:latin typeface="Times New Roman"/>
              <a:cs typeface="Times New Roman"/>
            </a:endParaRPr>
          </a:p>
          <a:p>
            <a:pPr marL="685800" indent="-685800"/>
            <a:r>
              <a:rPr lang="en-US" sz="3200" dirty="0" smtClean="0">
                <a:latin typeface="Times New Roman"/>
                <a:cs typeface="Times New Roman"/>
              </a:rPr>
              <a:t>14. </a:t>
            </a:r>
            <a:r>
              <a:rPr lang="en-US" sz="3200" dirty="0" err="1" smtClean="0">
                <a:latin typeface="Times New Roman"/>
                <a:cs typeface="Times New Roman"/>
              </a:rPr>
              <a:t>Vul</a:t>
            </a:r>
            <a:r>
              <a:rPr lang="en-US" sz="3200" dirty="0" smtClean="0">
                <a:latin typeface="Times New Roman"/>
                <a:cs typeface="Times New Roman"/>
              </a:rPr>
              <a:t> </a:t>
            </a:r>
            <a:r>
              <a:rPr lang="en-US" sz="3200" i="1" dirty="0" smtClean="0">
                <a:latin typeface="Times New Roman"/>
                <a:cs typeface="Times New Roman"/>
              </a:rPr>
              <a:t>et al.</a:t>
            </a:r>
            <a:r>
              <a:rPr lang="en-US" sz="3200" dirty="0" smtClean="0">
                <a:latin typeface="Times New Roman"/>
                <a:cs typeface="Times New Roman"/>
              </a:rPr>
              <a:t> (2008). </a:t>
            </a:r>
            <a:r>
              <a:rPr lang="en-US" sz="3200" dirty="0" smtClean="0">
                <a:latin typeface="Times New Roman"/>
                <a:cs typeface="Times New Roman"/>
                <a:hlinkClick r:id="rId15"/>
              </a:rPr>
              <a:t>[PubMed ID: 18181792]</a:t>
            </a:r>
            <a:endParaRPr lang="en-US" sz="3200" dirty="0" smtClean="0">
              <a:latin typeface="Times New Roman"/>
              <a:cs typeface="Times New Roman"/>
            </a:endParaRPr>
          </a:p>
        </p:txBody>
      </p:sp>
      <p:sp>
        <p:nvSpPr>
          <p:cNvPr id="34" name="TextBox 33"/>
          <p:cNvSpPr txBox="1"/>
          <p:nvPr/>
        </p:nvSpPr>
        <p:spPr>
          <a:xfrm>
            <a:off x="11109679" y="4230456"/>
            <a:ext cx="21676133" cy="830977"/>
          </a:xfrm>
          <a:prstGeom prst="rect">
            <a:avLst/>
          </a:prstGeom>
          <a:noFill/>
        </p:spPr>
        <p:txBody>
          <a:bodyPr wrap="square" lIns="91421" tIns="45710" rIns="91421" bIns="45710" rtlCol="0">
            <a:spAutoFit/>
          </a:bodyPr>
          <a:lstStyle/>
          <a:p>
            <a:pPr algn="ctr"/>
            <a:r>
              <a:rPr lang="en-US" sz="4800" b="1" dirty="0">
                <a:solidFill>
                  <a:srgbClr val="FF0000"/>
                </a:solidFill>
                <a:latin typeface="Arial"/>
                <a:cs typeface="Arial"/>
              </a:rPr>
              <a:t>Methods</a:t>
            </a:r>
            <a:endParaRPr lang="en-US" sz="4800" dirty="0">
              <a:solidFill>
                <a:srgbClr val="FF0000"/>
              </a:solidFill>
              <a:latin typeface="Arial"/>
              <a:cs typeface="Arial"/>
            </a:endParaRPr>
          </a:p>
        </p:txBody>
      </p:sp>
      <p:grpSp>
        <p:nvGrpSpPr>
          <p:cNvPr id="108" name="Group 107"/>
          <p:cNvGrpSpPr/>
          <p:nvPr/>
        </p:nvGrpSpPr>
        <p:grpSpPr>
          <a:xfrm>
            <a:off x="12605058" y="13691649"/>
            <a:ext cx="13741401" cy="2565398"/>
            <a:chOff x="13103362" y="11372463"/>
            <a:chExt cx="16031635" cy="2565398"/>
          </a:xfrm>
        </p:grpSpPr>
        <p:graphicFrame>
          <p:nvGraphicFramePr>
            <p:cNvPr id="47" name="Chart 46"/>
            <p:cNvGraphicFramePr>
              <a:graphicFrameLocks/>
            </p:cNvGraphicFramePr>
            <p:nvPr/>
          </p:nvGraphicFramePr>
          <p:xfrm>
            <a:off x="13103362" y="11372463"/>
            <a:ext cx="5202297" cy="2565398"/>
          </p:xfrm>
          <a:graphic>
            <a:graphicData uri="http://schemas.openxmlformats.org/drawingml/2006/chart">
              <c:chart xmlns:c="http://schemas.openxmlformats.org/drawingml/2006/chart" xmlns:r="http://schemas.openxmlformats.org/officeDocument/2006/relationships" r:id="rId16"/>
            </a:graphicData>
          </a:graphic>
        </p:graphicFrame>
        <p:graphicFrame>
          <p:nvGraphicFramePr>
            <p:cNvPr id="48" name="Chart 47"/>
            <p:cNvGraphicFramePr>
              <a:graphicFrameLocks/>
            </p:cNvGraphicFramePr>
            <p:nvPr/>
          </p:nvGraphicFramePr>
          <p:xfrm>
            <a:off x="18285903" y="11372463"/>
            <a:ext cx="5571067" cy="2565398"/>
          </p:xfrm>
          <a:graphic>
            <a:graphicData uri="http://schemas.openxmlformats.org/drawingml/2006/chart">
              <c:chart xmlns:c="http://schemas.openxmlformats.org/drawingml/2006/chart" xmlns:r="http://schemas.openxmlformats.org/officeDocument/2006/relationships" r:id="rId17"/>
            </a:graphicData>
          </a:graphic>
        </p:graphicFrame>
        <p:graphicFrame>
          <p:nvGraphicFramePr>
            <p:cNvPr id="49" name="Chart 48"/>
            <p:cNvGraphicFramePr>
              <a:graphicFrameLocks/>
            </p:cNvGraphicFramePr>
            <p:nvPr/>
          </p:nvGraphicFramePr>
          <p:xfrm>
            <a:off x="23866848" y="11372463"/>
            <a:ext cx="5268149" cy="2565398"/>
          </p:xfrm>
          <a:graphic>
            <a:graphicData uri="http://schemas.openxmlformats.org/drawingml/2006/chart">
              <c:chart xmlns:c="http://schemas.openxmlformats.org/drawingml/2006/chart" xmlns:r="http://schemas.openxmlformats.org/officeDocument/2006/relationships" r:id="rId18"/>
            </a:graphicData>
          </a:graphic>
        </p:graphicFrame>
      </p:grpSp>
      <p:grpSp>
        <p:nvGrpSpPr>
          <p:cNvPr id="73" name="Group 72"/>
          <p:cNvGrpSpPr/>
          <p:nvPr/>
        </p:nvGrpSpPr>
        <p:grpSpPr>
          <a:xfrm>
            <a:off x="13137161" y="5754550"/>
            <a:ext cx="17604724" cy="4876007"/>
            <a:chOff x="16783004" y="6173267"/>
            <a:chExt cx="15543924" cy="3943007"/>
          </a:xfrm>
        </p:grpSpPr>
        <p:grpSp>
          <p:nvGrpSpPr>
            <p:cNvPr id="72" name="Group 71"/>
            <p:cNvGrpSpPr/>
            <p:nvPr/>
          </p:nvGrpSpPr>
          <p:grpSpPr>
            <a:xfrm>
              <a:off x="16783004" y="6173267"/>
              <a:ext cx="15543924" cy="3671810"/>
              <a:chOff x="16783004" y="6173267"/>
              <a:chExt cx="15543924" cy="3671810"/>
            </a:xfrm>
          </p:grpSpPr>
          <p:pic>
            <p:nvPicPr>
              <p:cNvPr id="29" name="Picture 28" descr="Fixed Asynchronous Paradigm 2.png"/>
              <p:cNvPicPr>
                <a:picLocks noChangeAspect="1"/>
              </p:cNvPicPr>
              <p:nvPr/>
            </p:nvPicPr>
            <p:blipFill>
              <a:blip r:embed="rId19"/>
              <a:stretch>
                <a:fillRect/>
              </a:stretch>
            </p:blipFill>
            <p:spPr>
              <a:xfrm>
                <a:off x="20711516" y="6173267"/>
                <a:ext cx="3932569" cy="3657600"/>
              </a:xfrm>
              <a:prstGeom prst="rect">
                <a:avLst/>
              </a:prstGeom>
            </p:spPr>
          </p:pic>
          <p:pic>
            <p:nvPicPr>
              <p:cNvPr id="30" name="Picture 29" descr="Synchronous Paradigm 2.png"/>
              <p:cNvPicPr>
                <a:picLocks noChangeAspect="1"/>
              </p:cNvPicPr>
              <p:nvPr/>
            </p:nvPicPr>
            <p:blipFill>
              <a:blip r:embed="rId20"/>
              <a:stretch>
                <a:fillRect/>
              </a:stretch>
            </p:blipFill>
            <p:spPr>
              <a:xfrm>
                <a:off x="16783004" y="6182884"/>
                <a:ext cx="3932569" cy="3657600"/>
              </a:xfrm>
              <a:prstGeom prst="rect">
                <a:avLst/>
              </a:prstGeom>
            </p:spPr>
          </p:pic>
          <p:pic>
            <p:nvPicPr>
              <p:cNvPr id="31" name="Picture 30" descr="Triplet Asynchronous Paradigm.png"/>
              <p:cNvPicPr>
                <a:picLocks noChangeAspect="1"/>
              </p:cNvPicPr>
              <p:nvPr/>
            </p:nvPicPr>
            <p:blipFill>
              <a:blip r:embed="rId21"/>
              <a:stretch>
                <a:fillRect/>
              </a:stretch>
            </p:blipFill>
            <p:spPr>
              <a:xfrm>
                <a:off x="24657295" y="6187477"/>
                <a:ext cx="3932569" cy="3657600"/>
              </a:xfrm>
              <a:prstGeom prst="rect">
                <a:avLst/>
              </a:prstGeom>
            </p:spPr>
          </p:pic>
          <p:pic>
            <p:nvPicPr>
              <p:cNvPr id="61" name="Picture 60" descr="Simultaneity Paradigm.png"/>
              <p:cNvPicPr>
                <a:picLocks noChangeAspect="1"/>
              </p:cNvPicPr>
              <p:nvPr/>
            </p:nvPicPr>
            <p:blipFill>
              <a:blip r:embed="rId22"/>
              <a:stretch>
                <a:fillRect/>
              </a:stretch>
            </p:blipFill>
            <p:spPr>
              <a:xfrm>
                <a:off x="28593593" y="6192884"/>
                <a:ext cx="3733335" cy="3429000"/>
              </a:xfrm>
              <a:prstGeom prst="rect">
                <a:avLst/>
              </a:prstGeom>
            </p:spPr>
          </p:pic>
        </p:grpSp>
        <p:sp>
          <p:nvSpPr>
            <p:cNvPr id="65" name="TextBox 64"/>
            <p:cNvSpPr txBox="1"/>
            <p:nvPr/>
          </p:nvSpPr>
          <p:spPr>
            <a:xfrm>
              <a:off x="16814799" y="9842501"/>
              <a:ext cx="3937000" cy="273773"/>
            </a:xfrm>
            <a:prstGeom prst="rect">
              <a:avLst/>
            </a:prstGeom>
            <a:noFill/>
          </p:spPr>
          <p:txBody>
            <a:bodyPr wrap="square" rtlCol="0">
              <a:spAutoFit/>
            </a:bodyPr>
            <a:lstStyle/>
            <a:p>
              <a:pPr algn="ctr"/>
              <a:r>
                <a:rPr lang="en-US" sz="1600" b="1" dirty="0"/>
                <a:t>Synchronous</a:t>
              </a:r>
              <a:r>
                <a:rPr lang="en-US" sz="1600" b="1" dirty="0" smtClean="0"/>
                <a:t> Identification Task</a:t>
              </a:r>
              <a:endParaRPr lang="en-US" sz="1600" b="1" dirty="0"/>
            </a:p>
          </p:txBody>
        </p:sp>
        <p:sp>
          <p:nvSpPr>
            <p:cNvPr id="68" name="TextBox 67"/>
            <p:cNvSpPr txBox="1"/>
            <p:nvPr/>
          </p:nvSpPr>
          <p:spPr>
            <a:xfrm>
              <a:off x="20739099" y="9829799"/>
              <a:ext cx="3937000" cy="273773"/>
            </a:xfrm>
            <a:prstGeom prst="rect">
              <a:avLst/>
            </a:prstGeom>
            <a:noFill/>
          </p:spPr>
          <p:txBody>
            <a:bodyPr wrap="square" rtlCol="0">
              <a:spAutoFit/>
            </a:bodyPr>
            <a:lstStyle/>
            <a:p>
              <a:pPr algn="ctr"/>
              <a:r>
                <a:rPr lang="en-US" sz="1600" b="1" dirty="0"/>
                <a:t>Asynchronous</a:t>
              </a:r>
              <a:r>
                <a:rPr lang="en-US" sz="1600" b="1" dirty="0" smtClean="0"/>
                <a:t> Identification Task</a:t>
              </a:r>
              <a:endParaRPr lang="en-US" sz="1600" b="1" dirty="0"/>
            </a:p>
          </p:txBody>
        </p:sp>
        <p:sp>
          <p:nvSpPr>
            <p:cNvPr id="69" name="TextBox 68"/>
            <p:cNvSpPr txBox="1"/>
            <p:nvPr/>
          </p:nvSpPr>
          <p:spPr>
            <a:xfrm>
              <a:off x="24676099" y="9829799"/>
              <a:ext cx="3937000" cy="273773"/>
            </a:xfrm>
            <a:prstGeom prst="rect">
              <a:avLst/>
            </a:prstGeom>
            <a:noFill/>
          </p:spPr>
          <p:txBody>
            <a:bodyPr wrap="square" rtlCol="0">
              <a:spAutoFit/>
            </a:bodyPr>
            <a:lstStyle/>
            <a:p>
              <a:pPr algn="ctr"/>
              <a:r>
                <a:rPr lang="en-US" sz="1600" b="1" dirty="0" smtClean="0"/>
                <a:t>Triple Letter Identification Task</a:t>
              </a:r>
              <a:endParaRPr lang="en-US" sz="1600" b="1" dirty="0"/>
            </a:p>
          </p:txBody>
        </p:sp>
        <p:sp>
          <p:nvSpPr>
            <p:cNvPr id="70" name="TextBox 69"/>
            <p:cNvSpPr txBox="1"/>
            <p:nvPr/>
          </p:nvSpPr>
          <p:spPr>
            <a:xfrm>
              <a:off x="28587697" y="9829799"/>
              <a:ext cx="3733798" cy="273773"/>
            </a:xfrm>
            <a:prstGeom prst="rect">
              <a:avLst/>
            </a:prstGeom>
            <a:noFill/>
          </p:spPr>
          <p:txBody>
            <a:bodyPr wrap="square" rtlCol="0">
              <a:spAutoFit/>
            </a:bodyPr>
            <a:lstStyle/>
            <a:p>
              <a:pPr algn="ctr"/>
              <a:r>
                <a:rPr lang="en-US" sz="1600" b="1" dirty="0"/>
                <a:t>Simultaneity</a:t>
              </a:r>
              <a:r>
                <a:rPr lang="en-US" sz="1600" b="1" dirty="0" smtClean="0"/>
                <a:t> Task</a:t>
              </a:r>
              <a:endParaRPr lang="en-US" sz="1600" b="1" dirty="0"/>
            </a:p>
          </p:txBody>
        </p:sp>
      </p:grpSp>
      <p:sp>
        <p:nvSpPr>
          <p:cNvPr id="71" name="TextBox 70"/>
          <p:cNvSpPr txBox="1"/>
          <p:nvPr/>
        </p:nvSpPr>
        <p:spPr>
          <a:xfrm>
            <a:off x="11113792" y="11235372"/>
            <a:ext cx="21676133" cy="1815861"/>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Results</a:t>
            </a:r>
          </a:p>
          <a:p>
            <a:pPr algn="ctr"/>
            <a:endParaRPr lang="en-US" sz="3200" b="1" dirty="0" smtClean="0">
              <a:solidFill>
                <a:srgbClr val="FF0000"/>
              </a:solidFill>
              <a:latin typeface="Arial"/>
              <a:cs typeface="Arial"/>
            </a:endParaRPr>
          </a:p>
          <a:p>
            <a:pPr algn="ctr"/>
            <a:r>
              <a:rPr lang="en-US" sz="3200" b="1" dirty="0">
                <a:solidFill>
                  <a:srgbClr val="000000"/>
                </a:solidFill>
                <a:latin typeface="Times New Roman"/>
                <a:cs typeface="Times New Roman"/>
              </a:rPr>
              <a:t>Experiment 1: Synchronous vs. Asynchronous</a:t>
            </a:r>
          </a:p>
        </p:txBody>
      </p:sp>
      <p:sp>
        <p:nvSpPr>
          <p:cNvPr id="74" name="TextBox 73"/>
          <p:cNvSpPr txBox="1"/>
          <p:nvPr/>
        </p:nvSpPr>
        <p:spPr>
          <a:xfrm>
            <a:off x="11236188" y="16836856"/>
            <a:ext cx="21676133" cy="1077198"/>
          </a:xfrm>
          <a:prstGeom prst="rect">
            <a:avLst/>
          </a:prstGeom>
          <a:noFill/>
        </p:spPr>
        <p:txBody>
          <a:bodyPr wrap="square" lIns="91421" tIns="45710" rIns="91421" bIns="45710" rtlCol="0">
            <a:spAutoFit/>
          </a:bodyPr>
          <a:lstStyle/>
          <a:p>
            <a:pPr algn="ctr"/>
            <a:r>
              <a:rPr lang="en-US" sz="3200" b="1" dirty="0">
                <a:solidFill>
                  <a:srgbClr val="000000"/>
                </a:solidFill>
                <a:latin typeface="Times New Roman"/>
                <a:cs typeface="Times New Roman"/>
              </a:rPr>
              <a:t>Experiment 2A: Asynchronous vs. </a:t>
            </a:r>
            <a:r>
              <a:rPr lang="en-US" sz="3200" b="1" dirty="0" smtClean="0">
                <a:solidFill>
                  <a:srgbClr val="000000"/>
                </a:solidFill>
                <a:latin typeface="Times New Roman"/>
                <a:cs typeface="Times New Roman"/>
              </a:rPr>
              <a:t>Triple Letter</a:t>
            </a:r>
          </a:p>
          <a:p>
            <a:pPr algn="ctr"/>
            <a:r>
              <a:rPr lang="en-US" sz="3200" b="1" dirty="0" smtClean="0">
                <a:solidFill>
                  <a:srgbClr val="000000"/>
                </a:solidFill>
                <a:latin typeface="Times New Roman"/>
                <a:cs typeface="Times New Roman"/>
              </a:rPr>
              <a:t>(T1 Present, T1 </a:t>
            </a:r>
            <a:r>
              <a:rPr lang="en-US" sz="3200" b="1" dirty="0">
                <a:solidFill>
                  <a:srgbClr val="000000"/>
                </a:solidFill>
                <a:latin typeface="Times New Roman"/>
                <a:cs typeface="Times New Roman"/>
              </a:rPr>
              <a:t>&amp; T2 </a:t>
            </a:r>
            <a:r>
              <a:rPr lang="en-US" sz="3200" b="1" dirty="0" smtClean="0">
                <a:solidFill>
                  <a:srgbClr val="000000"/>
                </a:solidFill>
                <a:latin typeface="Times New Roman"/>
                <a:cs typeface="Times New Roman"/>
              </a:rPr>
              <a:t>Identification</a:t>
            </a:r>
            <a:r>
              <a:rPr lang="en-US" sz="3200" b="1" dirty="0">
                <a:solidFill>
                  <a:srgbClr val="000000"/>
                </a:solidFill>
                <a:latin typeface="Times New Roman"/>
                <a:cs typeface="Times New Roman"/>
              </a:rPr>
              <a:t>)</a:t>
            </a:r>
          </a:p>
        </p:txBody>
      </p:sp>
      <p:sp>
        <p:nvSpPr>
          <p:cNvPr id="81" name="TextBox 80"/>
          <p:cNvSpPr txBox="1"/>
          <p:nvPr/>
        </p:nvSpPr>
        <p:spPr>
          <a:xfrm>
            <a:off x="11119707" y="22337054"/>
            <a:ext cx="10829604" cy="1077198"/>
          </a:xfrm>
          <a:prstGeom prst="rect">
            <a:avLst/>
          </a:prstGeom>
          <a:noFill/>
        </p:spPr>
        <p:txBody>
          <a:bodyPr wrap="square" lIns="91421" tIns="45710" rIns="91421" bIns="45710" rtlCol="0">
            <a:spAutoFit/>
          </a:bodyPr>
          <a:lstStyle/>
          <a:p>
            <a:pPr algn="ctr"/>
            <a:r>
              <a:rPr lang="en-US" sz="3200" b="1" dirty="0">
                <a:solidFill>
                  <a:srgbClr val="000000"/>
                </a:solidFill>
                <a:latin typeface="Times New Roman"/>
                <a:cs typeface="Times New Roman"/>
              </a:rPr>
              <a:t>Experiment 2B: Asynchronous vs. Triple</a:t>
            </a:r>
            <a:r>
              <a:rPr lang="en-US" sz="3200" b="1" dirty="0" smtClean="0">
                <a:solidFill>
                  <a:srgbClr val="000000"/>
                </a:solidFill>
                <a:latin typeface="Times New Roman"/>
                <a:cs typeface="Times New Roman"/>
              </a:rPr>
              <a:t> Letter</a:t>
            </a:r>
          </a:p>
          <a:p>
            <a:pPr algn="ctr"/>
            <a:r>
              <a:rPr lang="en-US" sz="3200" b="1" dirty="0" smtClean="0">
                <a:solidFill>
                  <a:srgbClr val="000000"/>
                </a:solidFill>
                <a:latin typeface="Times New Roman"/>
                <a:cs typeface="Times New Roman"/>
              </a:rPr>
              <a:t>(T1 Present, T2 </a:t>
            </a:r>
            <a:r>
              <a:rPr lang="en-US" sz="3200" b="1" dirty="0">
                <a:solidFill>
                  <a:srgbClr val="000000"/>
                </a:solidFill>
                <a:latin typeface="Times New Roman"/>
                <a:cs typeface="Times New Roman"/>
              </a:rPr>
              <a:t>Identification)</a:t>
            </a:r>
          </a:p>
        </p:txBody>
      </p:sp>
      <p:sp>
        <p:nvSpPr>
          <p:cNvPr id="82" name="TextBox 81"/>
          <p:cNvSpPr txBox="1"/>
          <p:nvPr/>
        </p:nvSpPr>
        <p:spPr>
          <a:xfrm>
            <a:off x="11123095" y="27844294"/>
            <a:ext cx="10835239" cy="1077198"/>
          </a:xfrm>
          <a:prstGeom prst="rect">
            <a:avLst/>
          </a:prstGeom>
          <a:noFill/>
        </p:spPr>
        <p:txBody>
          <a:bodyPr wrap="square" lIns="91421" tIns="45710" rIns="91421" bIns="45710" rtlCol="0">
            <a:spAutoFit/>
          </a:bodyPr>
          <a:lstStyle/>
          <a:p>
            <a:pPr algn="ctr"/>
            <a:r>
              <a:rPr lang="en-US" sz="3200" b="1" dirty="0">
                <a:solidFill>
                  <a:srgbClr val="000000"/>
                </a:solidFill>
                <a:latin typeface="Times New Roman"/>
                <a:cs typeface="Times New Roman"/>
              </a:rPr>
              <a:t>Experiment 2C: Asynchronous vs. </a:t>
            </a:r>
            <a:r>
              <a:rPr lang="en-US" sz="3200" b="1" dirty="0" smtClean="0">
                <a:solidFill>
                  <a:srgbClr val="000000"/>
                </a:solidFill>
                <a:latin typeface="Times New Roman"/>
                <a:cs typeface="Times New Roman"/>
              </a:rPr>
              <a:t>Triple Letter </a:t>
            </a:r>
          </a:p>
          <a:p>
            <a:pPr algn="ctr"/>
            <a:r>
              <a:rPr lang="en-US" sz="3200" b="1" dirty="0" smtClean="0">
                <a:solidFill>
                  <a:srgbClr val="000000"/>
                </a:solidFill>
                <a:latin typeface="Times New Roman"/>
                <a:cs typeface="Times New Roman"/>
              </a:rPr>
              <a:t>(T1 Absent, T2 Identification)</a:t>
            </a:r>
            <a:endParaRPr lang="en-US" sz="3200" b="1" dirty="0">
              <a:solidFill>
                <a:srgbClr val="000000"/>
              </a:solidFill>
              <a:latin typeface="Times New Roman"/>
              <a:cs typeface="Times New Roman"/>
            </a:endParaRPr>
          </a:p>
        </p:txBody>
      </p:sp>
      <p:sp>
        <p:nvSpPr>
          <p:cNvPr id="91" name="TextBox 90"/>
          <p:cNvSpPr txBox="1"/>
          <p:nvPr/>
        </p:nvSpPr>
        <p:spPr>
          <a:xfrm>
            <a:off x="21949310" y="22843298"/>
            <a:ext cx="10833626" cy="584755"/>
          </a:xfrm>
          <a:prstGeom prst="rect">
            <a:avLst/>
          </a:prstGeom>
          <a:noFill/>
        </p:spPr>
        <p:txBody>
          <a:bodyPr wrap="square" lIns="91421" tIns="45710" rIns="91421" bIns="45710" rtlCol="0">
            <a:spAutoFit/>
          </a:bodyPr>
          <a:lstStyle/>
          <a:p>
            <a:pPr algn="ctr"/>
            <a:r>
              <a:rPr lang="en-US" sz="3200" b="1" dirty="0">
                <a:solidFill>
                  <a:srgbClr val="000000"/>
                </a:solidFill>
                <a:latin typeface="Times New Roman"/>
                <a:cs typeface="Times New Roman"/>
              </a:rPr>
              <a:t>Experiment</a:t>
            </a:r>
            <a:r>
              <a:rPr lang="en-US" sz="3200" b="1" dirty="0" smtClean="0">
                <a:solidFill>
                  <a:srgbClr val="000000"/>
                </a:solidFill>
                <a:latin typeface="Times New Roman"/>
                <a:cs typeface="Times New Roman"/>
              </a:rPr>
              <a:t> </a:t>
            </a:r>
            <a:r>
              <a:rPr lang="en-US" sz="3200" b="1" dirty="0">
                <a:solidFill>
                  <a:srgbClr val="000000"/>
                </a:solidFill>
                <a:latin typeface="Times New Roman"/>
                <a:cs typeface="Times New Roman"/>
              </a:rPr>
              <a:t>3</a:t>
            </a:r>
            <a:r>
              <a:rPr lang="en-US" sz="3200" b="1" dirty="0" smtClean="0">
                <a:solidFill>
                  <a:srgbClr val="000000"/>
                </a:solidFill>
                <a:latin typeface="Times New Roman"/>
                <a:cs typeface="Times New Roman"/>
              </a:rPr>
              <a:t>: Simultaneity</a:t>
            </a:r>
            <a:endParaRPr lang="en-US" sz="3200" b="1" dirty="0">
              <a:solidFill>
                <a:srgbClr val="000000"/>
              </a:solidFill>
              <a:latin typeface="Times New Roman"/>
              <a:cs typeface="Times New Roman"/>
            </a:endParaRPr>
          </a:p>
        </p:txBody>
      </p:sp>
      <p:grpSp>
        <p:nvGrpSpPr>
          <p:cNvPr id="94" name="Group 93"/>
          <p:cNvGrpSpPr/>
          <p:nvPr/>
        </p:nvGrpSpPr>
        <p:grpSpPr>
          <a:xfrm>
            <a:off x="24304008" y="24062996"/>
            <a:ext cx="6120493" cy="5391149"/>
            <a:chOff x="14892337" y="26228602"/>
            <a:chExt cx="7140575" cy="5391149"/>
          </a:xfrm>
        </p:grpSpPr>
        <p:graphicFrame>
          <p:nvGraphicFramePr>
            <p:cNvPr id="92" name="Chart 91"/>
            <p:cNvGraphicFramePr/>
            <p:nvPr/>
          </p:nvGraphicFramePr>
          <p:xfrm>
            <a:off x="14892337" y="26228602"/>
            <a:ext cx="7140575" cy="5391149"/>
          </p:xfrm>
          <a:graphic>
            <a:graphicData uri="http://schemas.openxmlformats.org/drawingml/2006/chart">
              <c:chart xmlns:c="http://schemas.openxmlformats.org/drawingml/2006/chart" xmlns:r="http://schemas.openxmlformats.org/officeDocument/2006/relationships" r:id="rId23"/>
            </a:graphicData>
          </a:graphic>
        </p:graphicFrame>
        <p:sp>
          <p:nvSpPr>
            <p:cNvPr id="93" name="Rectangle 92"/>
            <p:cNvSpPr/>
            <p:nvPr/>
          </p:nvSpPr>
          <p:spPr>
            <a:xfrm>
              <a:off x="16205200" y="26499526"/>
              <a:ext cx="241300" cy="22127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aphicFrame>
        <p:nvGraphicFramePr>
          <p:cNvPr id="99" name="Table 98"/>
          <p:cNvGraphicFramePr>
            <a:graphicFrameLocks noGrp="1"/>
          </p:cNvGraphicFramePr>
          <p:nvPr/>
        </p:nvGraphicFramePr>
        <p:xfrm>
          <a:off x="26884275" y="14211466"/>
          <a:ext cx="4383918" cy="1513840"/>
        </p:xfrm>
        <a:graphic>
          <a:graphicData uri="http://schemas.openxmlformats.org/drawingml/2006/table">
            <a:tbl>
              <a:tblPr/>
              <a:tblGrid>
                <a:gridCol w="1705558"/>
                <a:gridCol w="669590"/>
                <a:gridCol w="669590"/>
                <a:gridCol w="669590"/>
                <a:gridCol w="669590"/>
              </a:tblGrid>
              <a:tr h="215900">
                <a:tc>
                  <a:txBody>
                    <a:bodyPr/>
                    <a:lstStyle/>
                    <a:p>
                      <a:pPr algn="ctr" fontAlgn="b"/>
                      <a:r>
                        <a:rPr lang="en-US" sz="1100" b="1" i="0" u="none" strike="noStrike">
                          <a:solidFill>
                            <a:srgbClr val="000000"/>
                          </a:solidFill>
                          <a:latin typeface="Calibri"/>
                        </a:rPr>
                        <a:t>Experiment 1: T1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F(1,18)</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 </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000000"/>
                          </a:solidFill>
                          <a:latin typeface="Calibri"/>
                        </a:rPr>
                        <a:t>Paradigm</a:t>
                      </a:r>
                      <a:endParaRPr lang="en-US" sz="1100" b="0" i="0" u="none" strike="noStrike" dirty="0">
                        <a:solidFill>
                          <a:srgbClr val="000000"/>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2.13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0.162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0.106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0.282</a:t>
                      </a:r>
                    </a:p>
                  </a:txBody>
                  <a:tcPr marL="10886" marR="10886" marT="12700" marB="0" anchor="b">
                    <a:lnL>
                      <a:noFill/>
                    </a:lnL>
                    <a:lnR>
                      <a:noFill/>
                    </a:lnR>
                    <a:lnT>
                      <a:noFill/>
                    </a:lnT>
                    <a:lnB>
                      <a:noFill/>
                    </a:lnB>
                    <a:solidFill>
                      <a:srgbClr val="FFFFFF"/>
                    </a:solidFill>
                  </a:tcPr>
                </a:tc>
              </a:tr>
              <a:tr h="98894">
                <a:tc>
                  <a:txBody>
                    <a:bodyPr/>
                    <a:lstStyle/>
                    <a:p>
                      <a:pPr algn="ctr" fontAlgn="b"/>
                      <a:r>
                        <a:rPr lang="en-US" sz="1100" b="0" i="0" u="none" strike="noStrike">
                          <a:solidFill>
                            <a:srgbClr val="000000"/>
                          </a:solidFill>
                          <a:latin typeface="Calibri"/>
                        </a:rPr>
                        <a:t>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0.272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0.608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0.015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0.078</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0.195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0.664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0.011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0.07</a:t>
                      </a:r>
                    </a:p>
                  </a:txBody>
                  <a:tcPr marL="10886" marR="10886" marT="12700" marB="0" anchor="b">
                    <a:lnL>
                      <a:noFill/>
                    </a:lnL>
                    <a:lnR>
                      <a:noFill/>
                    </a:lnR>
                    <a:lnT>
                      <a:noFill/>
                    </a:lnT>
                    <a:lnB>
                      <a:noFill/>
                    </a:lnB>
                    <a:solidFill>
                      <a:srgbClr val="FFFFFF"/>
                    </a:solidFill>
                  </a:tcPr>
                </a:tc>
              </a:tr>
              <a:tr h="215900">
                <a:tc>
                  <a:txBody>
                    <a:bodyPr/>
                    <a:lstStyle/>
                    <a:p>
                      <a:pPr algn="ctr" fontAlgn="b"/>
                      <a:r>
                        <a:rPr lang="en-US" sz="1100" b="1" i="0" u="none" strike="noStrike">
                          <a:solidFill>
                            <a:srgbClr val="000000"/>
                          </a:solidFill>
                          <a:latin typeface="Calibri"/>
                        </a:rPr>
                        <a:t>Experiment 1: T2|T1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F(1,18)</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 </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000000"/>
                          </a:solidFill>
                          <a:latin typeface="Calibri"/>
                        </a:rPr>
                        <a:t>Paradigm</a:t>
                      </a:r>
                      <a:endParaRPr lang="en-US" sz="1100" b="0" i="0" u="none" strike="noStrike" dirty="0">
                        <a:solidFill>
                          <a:srgbClr val="000000"/>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1.526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0.233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0.078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0.216</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0.103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0.752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0.006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0.061</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a:solidFill>
                            <a:srgbClr val="DD0806"/>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15.224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0.458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0.958</a:t>
                      </a:r>
                    </a:p>
                  </a:txBody>
                  <a:tcPr marL="10886" marR="10886" marT="12700" marB="0" anchor="b">
                    <a:lnL>
                      <a:noFill/>
                    </a:lnL>
                    <a:lnR>
                      <a:noFill/>
                    </a:lnR>
                    <a:lnT>
                      <a:noFill/>
                    </a:lnT>
                    <a:lnB>
                      <a:noFill/>
                    </a:lnB>
                    <a:solidFill>
                      <a:srgbClr val="FFFFFF"/>
                    </a:solidFill>
                  </a:tcPr>
                </a:tc>
              </a:tr>
            </a:tbl>
          </a:graphicData>
        </a:graphic>
      </p:graphicFrame>
      <p:graphicFrame>
        <p:nvGraphicFramePr>
          <p:cNvPr id="101" name="Table 100"/>
          <p:cNvGraphicFramePr>
            <a:graphicFrameLocks noGrp="1"/>
          </p:cNvGraphicFramePr>
          <p:nvPr/>
        </p:nvGraphicFramePr>
        <p:xfrm>
          <a:off x="26753648" y="18474134"/>
          <a:ext cx="4514545" cy="2956560"/>
        </p:xfrm>
        <a:graphic>
          <a:graphicData uri="http://schemas.openxmlformats.org/drawingml/2006/table">
            <a:tbl>
              <a:tblPr/>
              <a:tblGrid>
                <a:gridCol w="1803261"/>
                <a:gridCol w="677821"/>
                <a:gridCol w="677821"/>
                <a:gridCol w="677821"/>
                <a:gridCol w="677821"/>
              </a:tblGrid>
              <a:tr h="215900">
                <a:tc>
                  <a:txBody>
                    <a:bodyPr/>
                    <a:lstStyle/>
                    <a:p>
                      <a:pPr algn="ctr" fontAlgn="b"/>
                      <a:r>
                        <a:rPr lang="en-US" sz="1100" b="1" i="0" u="none" strike="noStrike" dirty="0">
                          <a:solidFill>
                            <a:srgbClr val="000000"/>
                          </a:solidFill>
                          <a:latin typeface="Calibri"/>
                        </a:rPr>
                        <a:t>Experiment 2A: T1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F(1,15)</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 </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DD0806"/>
                          </a:solidFill>
                          <a:latin typeface="Calibri"/>
                        </a:rPr>
                        <a:t>Paradigm</a:t>
                      </a:r>
                      <a:endParaRPr lang="en-US" sz="1100" b="0" i="0" u="none" strike="noStrike" dirty="0">
                        <a:solidFill>
                          <a:srgbClr val="DD0806"/>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53.126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p&lt;.001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0.78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1.355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0.263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0.083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0.193</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31.226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p&lt;.001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0.676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0.999</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000000"/>
                          </a:solidFill>
                          <a:latin typeface="Calibri"/>
                        </a:rPr>
                        <a:t>Paradigm </a:t>
                      </a:r>
                      <a:r>
                        <a:rPr lang="en-US" sz="1100" b="0" i="0" u="none" strike="noStrike" dirty="0" err="1">
                          <a:solidFill>
                            <a:srgbClr val="000000"/>
                          </a:solidFill>
                          <a:latin typeface="Calibri"/>
                        </a:rPr>
                        <a:t>x</a:t>
                      </a:r>
                      <a:r>
                        <a:rPr lang="en-US" sz="1100" b="0" i="0" u="none" strike="noStrike" dirty="0">
                          <a:solidFill>
                            <a:srgbClr val="000000"/>
                          </a:solidFill>
                          <a:latin typeface="Calibri"/>
                        </a:rPr>
                        <a:t> 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1.463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0.245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0.089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0.205</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DD0806"/>
                          </a:solidFill>
                          <a:latin typeface="Calibri"/>
                        </a:rPr>
                        <a:t>Paradigm </a:t>
                      </a:r>
                      <a:r>
                        <a:rPr lang="en-US" sz="1100" b="0" i="0" u="none" strike="noStrike" dirty="0" err="1">
                          <a:solidFill>
                            <a:srgbClr val="DD0806"/>
                          </a:solidFill>
                          <a:latin typeface="Calibri"/>
                        </a:rPr>
                        <a:t>x</a:t>
                      </a:r>
                      <a:r>
                        <a:rPr lang="en-US" sz="1100" b="0" i="0" u="none" strike="noStrike" dirty="0">
                          <a:solidFill>
                            <a:srgbClr val="DD0806"/>
                          </a:solidFill>
                          <a:latin typeface="Calibri"/>
                        </a:rPr>
                        <a:t>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17.676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0.541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0.975</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Side Change x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3.663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0.075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0.196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0.433</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3-Way Interaction</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5.979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0.027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0.285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0.628</a:t>
                      </a:r>
                    </a:p>
                  </a:txBody>
                  <a:tcPr marL="10886" marR="10886" marT="12700" marB="0" anchor="b">
                    <a:lnL>
                      <a:noFill/>
                    </a:lnL>
                    <a:lnR>
                      <a:noFill/>
                    </a:lnR>
                    <a:lnT>
                      <a:noFill/>
                    </a:lnT>
                    <a:lnB>
                      <a:noFill/>
                    </a:lnB>
                    <a:solidFill>
                      <a:srgbClr val="FFFFFF"/>
                    </a:solidFill>
                  </a:tcPr>
                </a:tc>
              </a:tr>
              <a:tr h="215900">
                <a:tc>
                  <a:txBody>
                    <a:bodyPr/>
                    <a:lstStyle/>
                    <a:p>
                      <a:pPr algn="ctr" fontAlgn="b"/>
                      <a:r>
                        <a:rPr lang="en-US" sz="1100" b="1" i="0" u="none" strike="noStrike">
                          <a:solidFill>
                            <a:srgbClr val="000000"/>
                          </a:solidFill>
                          <a:latin typeface="Calibri"/>
                        </a:rPr>
                        <a:t>Experiment 2A: T2|T1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F(1,15)</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 </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DD0806"/>
                          </a:solidFill>
                          <a:latin typeface="Calibri"/>
                        </a:rPr>
                        <a:t>Paradigm</a:t>
                      </a:r>
                      <a:endParaRPr lang="en-US" sz="1100" b="0" i="0" u="none" strike="noStrike" dirty="0">
                        <a:solidFill>
                          <a:srgbClr val="DD0806"/>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10.346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0.408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0.852</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a:solidFill>
                            <a:srgbClr val="DD0806"/>
                          </a:solidFill>
                          <a:latin typeface="Calibri"/>
                        </a:rPr>
                        <a:t>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16.025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0.517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0.962</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17.016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0.531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0.971</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DD0806"/>
                          </a:solidFill>
                          <a:latin typeface="Calibri"/>
                        </a:rPr>
                        <a:t>Paradigm </a:t>
                      </a:r>
                      <a:r>
                        <a:rPr lang="en-US" sz="1100" b="0" i="0" u="none" strike="noStrike" dirty="0" err="1">
                          <a:solidFill>
                            <a:srgbClr val="DD0806"/>
                          </a:solidFill>
                          <a:latin typeface="Calibri"/>
                        </a:rPr>
                        <a:t>x</a:t>
                      </a:r>
                      <a:r>
                        <a:rPr lang="en-US" sz="1100" b="0" i="0" u="none" strike="noStrike" dirty="0">
                          <a:solidFill>
                            <a:srgbClr val="DD0806"/>
                          </a:solidFill>
                          <a:latin typeface="Calibri"/>
                        </a:rPr>
                        <a:t> 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15.225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0.504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0.954</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DD0806"/>
                          </a:solidFill>
                          <a:latin typeface="Calibri"/>
                        </a:rPr>
                        <a:t>Paradigm </a:t>
                      </a:r>
                      <a:r>
                        <a:rPr lang="en-US" sz="1100" b="0" i="0" u="none" strike="noStrike" dirty="0" err="1">
                          <a:solidFill>
                            <a:srgbClr val="DD0806"/>
                          </a:solidFill>
                          <a:latin typeface="Calibri"/>
                        </a:rPr>
                        <a:t>x</a:t>
                      </a:r>
                      <a:r>
                        <a:rPr lang="en-US" sz="1100" b="0" i="0" u="none" strike="noStrike" dirty="0">
                          <a:solidFill>
                            <a:srgbClr val="DD0806"/>
                          </a:solidFill>
                          <a:latin typeface="Calibri"/>
                        </a:rPr>
                        <a:t>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8.226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0.012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0.354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0.764</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Side Change x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0.002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0.966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0.05</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a:solidFill>
                            <a:srgbClr val="000000"/>
                          </a:solidFill>
                          <a:latin typeface="Calibri"/>
                        </a:rPr>
                        <a:t>3-Way Interaction</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0.976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0.339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0.061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0.152</a:t>
                      </a:r>
                    </a:p>
                  </a:txBody>
                  <a:tcPr marL="10886" marR="10886" marT="12700" marB="0" anchor="b">
                    <a:lnL>
                      <a:noFill/>
                    </a:lnL>
                    <a:lnR>
                      <a:noFill/>
                    </a:lnR>
                    <a:lnT>
                      <a:noFill/>
                    </a:lnT>
                    <a:lnB>
                      <a:noFill/>
                    </a:lnB>
                    <a:solidFill>
                      <a:srgbClr val="FFFFFF"/>
                    </a:solidFill>
                  </a:tcPr>
                </a:tc>
              </a:tr>
            </a:tbl>
          </a:graphicData>
        </a:graphic>
      </p:graphicFrame>
      <p:graphicFrame>
        <p:nvGraphicFramePr>
          <p:cNvPr id="104" name="Table 103"/>
          <p:cNvGraphicFramePr>
            <a:graphicFrameLocks noGrp="1"/>
          </p:cNvGraphicFramePr>
          <p:nvPr/>
        </p:nvGraphicFramePr>
        <p:xfrm>
          <a:off x="17128155" y="24511031"/>
          <a:ext cx="4257148" cy="1478280"/>
        </p:xfrm>
        <a:graphic>
          <a:graphicData uri="http://schemas.openxmlformats.org/drawingml/2006/table">
            <a:tbl>
              <a:tblPr/>
              <a:tblGrid>
                <a:gridCol w="1594860"/>
                <a:gridCol w="665572"/>
                <a:gridCol w="665572"/>
                <a:gridCol w="665572"/>
                <a:gridCol w="665572"/>
              </a:tblGrid>
              <a:tr h="215900">
                <a:tc>
                  <a:txBody>
                    <a:bodyPr/>
                    <a:lstStyle/>
                    <a:p>
                      <a:pPr algn="ctr" fontAlgn="b"/>
                      <a:r>
                        <a:rPr lang="en-US" sz="1100" b="1" i="0" u="none" strike="noStrike">
                          <a:solidFill>
                            <a:srgbClr val="000000"/>
                          </a:solidFill>
                          <a:latin typeface="Calibri"/>
                        </a:rPr>
                        <a:t>Experiment 2B: T2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dirty="0">
                          <a:solidFill>
                            <a:srgbClr val="000000"/>
                          </a:solidFill>
                          <a:latin typeface="Calibri"/>
                        </a:rPr>
                        <a:t>F(1,12)</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DD0806"/>
                          </a:solidFill>
                          <a:latin typeface="Calibri"/>
                        </a:rPr>
                        <a:t>Paradigm</a:t>
                      </a:r>
                      <a:endParaRPr lang="en-US" sz="1100" b="0" i="0" u="none" strike="noStrike" dirty="0">
                        <a:solidFill>
                          <a:srgbClr val="DD0806"/>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18.102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0.601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0.973</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DD0806"/>
                          </a:solidFill>
                          <a:latin typeface="Calibri"/>
                        </a:rPr>
                        <a:t>7.345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0.019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0.38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0.702</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8.949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0.011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0.427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0.784</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DD0806"/>
                          </a:solidFill>
                          <a:latin typeface="Calibri"/>
                        </a:rPr>
                        <a:t>Paradigm </a:t>
                      </a:r>
                      <a:r>
                        <a:rPr lang="en-US" sz="1100" b="0" i="0" u="none" strike="noStrike" dirty="0" err="1">
                          <a:solidFill>
                            <a:srgbClr val="DD0806"/>
                          </a:solidFill>
                          <a:latin typeface="Calibri"/>
                        </a:rPr>
                        <a:t>x</a:t>
                      </a:r>
                      <a:r>
                        <a:rPr lang="en-US" sz="1100" b="0" i="0" u="none" strike="noStrike" dirty="0">
                          <a:solidFill>
                            <a:srgbClr val="DD0806"/>
                          </a:solidFill>
                          <a:latin typeface="Calibri"/>
                        </a:rPr>
                        <a:t> Side Change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20.054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0.626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0.984</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000000"/>
                          </a:solidFill>
                          <a:latin typeface="Calibri"/>
                        </a:rPr>
                        <a:t>Paradigm </a:t>
                      </a:r>
                      <a:r>
                        <a:rPr lang="en-US" sz="1100" b="0" i="0" u="none" strike="noStrike" dirty="0" err="1">
                          <a:solidFill>
                            <a:srgbClr val="000000"/>
                          </a:solidFill>
                          <a:latin typeface="Calibri"/>
                        </a:rPr>
                        <a:t>x</a:t>
                      </a:r>
                      <a:r>
                        <a:rPr lang="en-US" sz="1100" b="0" i="0" u="none" strike="noStrike" dirty="0">
                          <a:solidFill>
                            <a:srgbClr val="000000"/>
                          </a:solidFill>
                          <a:latin typeface="Calibri"/>
                        </a:rPr>
                        <a:t>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0.162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0.695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0.013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0.066</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000000"/>
                          </a:solidFill>
                          <a:latin typeface="Calibri"/>
                        </a:rPr>
                        <a:t>Side Change x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2.667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0.128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0.182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0.324</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a:solidFill>
                            <a:srgbClr val="000000"/>
                          </a:solidFill>
                          <a:latin typeface="Calibri"/>
                        </a:rPr>
                        <a:t>3-Way Interaction</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0.469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0.506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0.038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0.097</a:t>
                      </a:r>
                    </a:p>
                  </a:txBody>
                  <a:tcPr marL="10886" marR="10886" marT="12700" marB="0" anchor="b">
                    <a:lnL>
                      <a:noFill/>
                    </a:lnL>
                    <a:lnR>
                      <a:noFill/>
                    </a:lnR>
                    <a:lnT>
                      <a:noFill/>
                    </a:lnT>
                    <a:lnB>
                      <a:noFill/>
                    </a:lnB>
                    <a:solidFill>
                      <a:srgbClr val="FFFFFF"/>
                    </a:solidFill>
                  </a:tcPr>
                </a:tc>
              </a:tr>
            </a:tbl>
          </a:graphicData>
        </a:graphic>
      </p:graphicFrame>
      <p:graphicFrame>
        <p:nvGraphicFramePr>
          <p:cNvPr id="106" name="Table 105"/>
          <p:cNvGraphicFramePr>
            <a:graphicFrameLocks noGrp="1"/>
          </p:cNvGraphicFramePr>
          <p:nvPr/>
        </p:nvGraphicFramePr>
        <p:xfrm>
          <a:off x="17241704" y="30495266"/>
          <a:ext cx="4248285" cy="756920"/>
        </p:xfrm>
        <a:graphic>
          <a:graphicData uri="http://schemas.openxmlformats.org/drawingml/2006/table">
            <a:tbl>
              <a:tblPr/>
              <a:tblGrid>
                <a:gridCol w="1575773"/>
                <a:gridCol w="668128"/>
                <a:gridCol w="668128"/>
                <a:gridCol w="668128"/>
                <a:gridCol w="668128"/>
              </a:tblGrid>
              <a:tr h="215900">
                <a:tc>
                  <a:txBody>
                    <a:bodyPr/>
                    <a:lstStyle/>
                    <a:p>
                      <a:pPr algn="ctr" fontAlgn="b"/>
                      <a:r>
                        <a:rPr lang="en-US" sz="1100" b="1" i="0" u="none" strike="noStrike">
                          <a:solidFill>
                            <a:srgbClr val="000000"/>
                          </a:solidFill>
                          <a:latin typeface="Calibri"/>
                        </a:rPr>
                        <a:t>Experiment 2C: T2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F(1,12)</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dirty="0" smtClean="0">
                          <a:solidFill>
                            <a:srgbClr val="DD0806"/>
                          </a:solidFill>
                          <a:latin typeface="Calibri"/>
                        </a:rPr>
                        <a:t>Paradigm</a:t>
                      </a:r>
                      <a:endParaRPr lang="en-US" sz="1100" b="0" i="0" u="none" strike="noStrike" dirty="0">
                        <a:solidFill>
                          <a:srgbClr val="DD0806"/>
                        </a:solidFill>
                        <a:latin typeface="Calibri"/>
                      </a:endParaRP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51.464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p&lt;0.001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0.811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14.48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p=0.003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0.547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0.937</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dirty="0" smtClean="0">
                          <a:solidFill>
                            <a:srgbClr val="000000"/>
                          </a:solidFill>
                          <a:latin typeface="Calibri"/>
                        </a:rPr>
                        <a:t>Paradigm </a:t>
                      </a:r>
                      <a:r>
                        <a:rPr lang="en-US" sz="1100" b="0" i="0" u="none" strike="noStrike" dirty="0" err="1">
                          <a:solidFill>
                            <a:srgbClr val="000000"/>
                          </a:solidFill>
                          <a:latin typeface="Calibri"/>
                        </a:rPr>
                        <a:t>x</a:t>
                      </a:r>
                      <a:r>
                        <a:rPr lang="en-US" sz="1100" b="0" i="0" u="none" strike="noStrike" dirty="0">
                          <a:solidFill>
                            <a:srgbClr val="000000"/>
                          </a:solidFill>
                          <a:latin typeface="Calibri"/>
                        </a:rPr>
                        <a:t> T2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0.316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p=0.584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0.081</a:t>
                      </a:r>
                    </a:p>
                  </a:txBody>
                  <a:tcPr marL="10886" marR="10886" marT="12700" marB="0" anchor="b">
                    <a:lnL>
                      <a:noFill/>
                    </a:lnL>
                    <a:lnR>
                      <a:noFill/>
                    </a:lnR>
                    <a:lnT>
                      <a:noFill/>
                    </a:lnT>
                    <a:lnB>
                      <a:noFill/>
                    </a:lnB>
                    <a:solidFill>
                      <a:srgbClr val="FFFFFF"/>
                    </a:solidFill>
                  </a:tcPr>
                </a:tc>
              </a:tr>
            </a:tbl>
          </a:graphicData>
        </a:graphic>
      </p:graphicFrame>
      <p:graphicFrame>
        <p:nvGraphicFramePr>
          <p:cNvPr id="107" name="Table 106"/>
          <p:cNvGraphicFramePr>
            <a:graphicFrameLocks noGrp="1"/>
          </p:cNvGraphicFramePr>
          <p:nvPr/>
        </p:nvGraphicFramePr>
        <p:xfrm>
          <a:off x="24485603" y="30103851"/>
          <a:ext cx="6108234" cy="1285240"/>
        </p:xfrm>
        <a:graphic>
          <a:graphicData uri="http://schemas.openxmlformats.org/drawingml/2006/table">
            <a:tbl>
              <a:tblPr/>
              <a:tblGrid>
                <a:gridCol w="2001642"/>
                <a:gridCol w="684432"/>
                <a:gridCol w="684432"/>
                <a:gridCol w="684432"/>
                <a:gridCol w="684432"/>
                <a:gridCol w="684432"/>
                <a:gridCol w="684432"/>
              </a:tblGrid>
              <a:tr h="215900">
                <a:tc>
                  <a:txBody>
                    <a:bodyPr/>
                    <a:lstStyle/>
                    <a:p>
                      <a:pPr algn="ctr" fontAlgn="b"/>
                      <a:r>
                        <a:rPr lang="en-US" sz="1100" b="1" i="0" u="none" strike="noStrike" dirty="0">
                          <a:solidFill>
                            <a:srgbClr val="000000"/>
                          </a:solidFill>
                          <a:latin typeface="Calibri"/>
                        </a:rPr>
                        <a:t>Experiment 3: D' ANOVA</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Wilks Λ</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dirty="0">
                          <a:solidFill>
                            <a:srgbClr val="000000"/>
                          </a:solidFill>
                          <a:latin typeface="Calibri"/>
                        </a:rPr>
                        <a:t>DF</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a:solidFill>
                            <a:srgbClr val="000000"/>
                          </a:solidFill>
                          <a:latin typeface="Calibri"/>
                        </a:rPr>
                        <a:t>Probe Side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0.988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0.182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(1,15)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0.676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0.012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0.069</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SOA</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0.062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11.733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(9,7)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0.002</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0.938</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0.996</a:t>
                      </a:r>
                    </a:p>
                  </a:txBody>
                  <a:tcPr marL="10886" marR="10886" marT="12700" marB="0" anchor="b">
                    <a:lnL>
                      <a:noFill/>
                    </a:lnL>
                    <a:lnR>
                      <a:noFill/>
                    </a:lnR>
                    <a:lnT>
                      <a:noFill/>
                    </a:lnT>
                    <a:lnB>
                      <a:noFill/>
                    </a:lnB>
                    <a:solidFill>
                      <a:srgbClr val="FFFFFF"/>
                    </a:solidFill>
                  </a:tcPr>
                </a:tc>
              </a:tr>
              <a:tr h="177800">
                <a:tc>
                  <a:txBody>
                    <a:bodyPr/>
                    <a:lstStyle/>
                    <a:p>
                      <a:pPr algn="ctr" fontAlgn="b"/>
                      <a:r>
                        <a:rPr lang="en-US" sz="1100" b="0" i="0" u="none" strike="noStrike">
                          <a:solidFill>
                            <a:srgbClr val="DD0806"/>
                          </a:solidFill>
                          <a:latin typeface="Calibri"/>
                        </a:rPr>
                        <a:t>Probe Side x SOA</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7.909</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(9,7)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0.006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0.91</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DD0806"/>
                          </a:solidFill>
                          <a:latin typeface="Calibri"/>
                        </a:rPr>
                        <a:t>0.964</a:t>
                      </a:r>
                    </a:p>
                  </a:txBody>
                  <a:tcPr marL="10886" marR="10886" marT="12700" marB="0" anchor="b">
                    <a:lnL>
                      <a:noFill/>
                    </a:lnL>
                    <a:lnR>
                      <a:noFill/>
                    </a:lnR>
                    <a:lnT>
                      <a:noFill/>
                    </a:lnT>
                    <a:lnB>
                      <a:noFill/>
                    </a:lnB>
                    <a:solidFill>
                      <a:srgbClr val="FFFFFF"/>
                    </a:solidFill>
                  </a:tcPr>
                </a:tc>
              </a:tr>
              <a:tr h="215900">
                <a:tc>
                  <a:txBody>
                    <a:bodyPr/>
                    <a:lstStyle/>
                    <a:p>
                      <a:pPr algn="ctr" fontAlgn="b"/>
                      <a:r>
                        <a:rPr lang="en-US" sz="1100" b="1" i="0" u="none" strike="noStrike" dirty="0">
                          <a:solidFill>
                            <a:srgbClr val="000000"/>
                          </a:solidFill>
                          <a:latin typeface="Calibri"/>
                        </a:rPr>
                        <a:t>Experiment 3: False Alarm</a:t>
                      </a:r>
                      <a:r>
                        <a:rPr lang="en-US" sz="1100" b="1" i="0" u="none" strike="noStrike" dirty="0" smtClean="0">
                          <a:solidFill>
                            <a:srgbClr val="000000"/>
                          </a:solidFill>
                          <a:latin typeface="Calibri"/>
                        </a:rPr>
                        <a:t> ANOVA</a:t>
                      </a:r>
                      <a:endParaRPr lang="en-US" sz="1100" b="1" i="0" u="none" strike="noStrike" dirty="0">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Wilks Λ</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F</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DF</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a:t>
                      </a: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μ</a:t>
                      </a:r>
                      <a:r>
                        <a:rPr lang="en-US" sz="1100" b="1" i="0" u="none" strike="noStrike" baseline="-25000">
                          <a:solidFill>
                            <a:srgbClr val="000000"/>
                          </a:solidFill>
                          <a:latin typeface="Calibri"/>
                        </a:rPr>
                        <a:t>P</a:t>
                      </a:r>
                      <a:r>
                        <a:rPr lang="en-US" sz="1100" b="1" i="0" u="none" strike="noStrike" baseline="30000">
                          <a:solidFill>
                            <a:srgbClr val="000000"/>
                          </a:solidFill>
                          <a:latin typeface="Calibri"/>
                        </a:rPr>
                        <a:t>2</a:t>
                      </a:r>
                      <a:endParaRPr lang="en-US" sz="1100" b="1" i="0" u="none" strike="noStrike">
                        <a:solidFill>
                          <a:srgbClr val="000000"/>
                        </a:solidFill>
                        <a:latin typeface="Calibri"/>
                      </a:endParaRPr>
                    </a:p>
                  </a:txBody>
                  <a:tcPr marL="10886" marR="10886" marT="12700" marB="0" anchor="b">
                    <a:lnL>
                      <a:noFill/>
                    </a:lnL>
                    <a:lnR>
                      <a:noFill/>
                    </a:lnR>
                    <a:lnT>
                      <a:noFill/>
                    </a:lnT>
                    <a:lnB>
                      <a:noFill/>
                    </a:lnB>
                    <a:solidFill>
                      <a:srgbClr val="FCF305"/>
                    </a:solidFill>
                  </a:tcPr>
                </a:tc>
                <a:tc>
                  <a:txBody>
                    <a:bodyPr/>
                    <a:lstStyle/>
                    <a:p>
                      <a:pPr algn="ctr" fontAlgn="b"/>
                      <a:r>
                        <a:rPr lang="en-US" sz="1100" b="1" i="0" u="none" strike="noStrike">
                          <a:solidFill>
                            <a:srgbClr val="000000"/>
                          </a:solidFill>
                          <a:latin typeface="Calibri"/>
                        </a:rPr>
                        <a:t>Power</a:t>
                      </a:r>
                    </a:p>
                  </a:txBody>
                  <a:tcPr marL="10886" marR="10886" marT="12700" marB="0" anchor="b">
                    <a:lnL>
                      <a:noFill/>
                    </a:lnL>
                    <a:lnR>
                      <a:noFill/>
                    </a:lnR>
                    <a:lnT>
                      <a:noFill/>
                    </a:lnT>
                    <a:lnB>
                      <a:noFill/>
                    </a:lnB>
                    <a:solidFill>
                      <a:srgbClr val="FCF305"/>
                    </a:solidFill>
                  </a:tcPr>
                </a:tc>
              </a:tr>
              <a:tr h="177800">
                <a:tc>
                  <a:txBody>
                    <a:bodyPr/>
                    <a:lstStyle/>
                    <a:p>
                      <a:pPr algn="ctr" fontAlgn="b"/>
                      <a:r>
                        <a:rPr lang="en-US" sz="1100" b="0" i="0" u="none" strike="noStrike">
                          <a:solidFill>
                            <a:srgbClr val="000000"/>
                          </a:solidFill>
                          <a:latin typeface="Calibri"/>
                        </a:rPr>
                        <a:t>L Probe x R Probe</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0.974</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0.407</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(1,15)</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a:solidFill>
                            <a:srgbClr val="000000"/>
                          </a:solidFill>
                          <a:latin typeface="Calibri"/>
                        </a:rPr>
                        <a:t>0.533</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0.026</a:t>
                      </a:r>
                    </a:p>
                  </a:txBody>
                  <a:tcPr marL="10886" marR="10886" marT="12700" marB="0" anchor="b">
                    <a:lnL>
                      <a:noFill/>
                    </a:lnL>
                    <a:lnR>
                      <a:noFill/>
                    </a:lnR>
                    <a:lnT>
                      <a:noFill/>
                    </a:lnT>
                    <a:lnB>
                      <a:noFill/>
                    </a:lnB>
                    <a:solidFill>
                      <a:srgbClr val="FFFFFF"/>
                    </a:solidFill>
                  </a:tcPr>
                </a:tc>
                <a:tc>
                  <a:txBody>
                    <a:bodyPr/>
                    <a:lstStyle/>
                    <a:p>
                      <a:pPr algn="ctr" fontAlgn="b"/>
                      <a:r>
                        <a:rPr lang="en-US" sz="1100" b="0" i="0" u="none" strike="noStrike" dirty="0">
                          <a:solidFill>
                            <a:srgbClr val="000000"/>
                          </a:solidFill>
                          <a:latin typeface="Calibri"/>
                        </a:rPr>
                        <a:t>0.092</a:t>
                      </a:r>
                    </a:p>
                  </a:txBody>
                  <a:tcPr marL="10886" marR="10886" marT="12700" marB="0" anchor="b">
                    <a:lnL>
                      <a:noFill/>
                    </a:lnL>
                    <a:lnR>
                      <a:noFill/>
                    </a:lnR>
                    <a:lnT>
                      <a:noFill/>
                    </a:lnT>
                    <a:lnB>
                      <a:noFill/>
                    </a:lnB>
                    <a:solidFill>
                      <a:srgbClr val="FFFFFF"/>
                    </a:solidFill>
                  </a:tcPr>
                </a:tc>
              </a:tr>
            </a:tbl>
          </a:graphicData>
        </a:graphic>
      </p:graphicFrame>
      <p:pic>
        <p:nvPicPr>
          <p:cNvPr id="52" name="Picture 51" descr="QR Reader Image for AC Summer 2012 Poster Weblink.jpg"/>
          <p:cNvPicPr>
            <a:picLocks noChangeAspect="1"/>
          </p:cNvPicPr>
          <p:nvPr/>
        </p:nvPicPr>
        <p:blipFill>
          <a:blip r:embed="rId24"/>
          <a:stretch>
            <a:fillRect/>
          </a:stretch>
        </p:blipFill>
        <p:spPr>
          <a:xfrm>
            <a:off x="541869" y="584198"/>
            <a:ext cx="3093134" cy="3093134"/>
          </a:xfrm>
          <a:prstGeom prst="rect">
            <a:avLst/>
          </a:prstGeom>
        </p:spPr>
      </p:pic>
      <p:sp>
        <p:nvSpPr>
          <p:cNvPr id="54" name="TextBox 53"/>
          <p:cNvSpPr txBox="1"/>
          <p:nvPr/>
        </p:nvSpPr>
        <p:spPr>
          <a:xfrm>
            <a:off x="270943" y="31549399"/>
            <a:ext cx="10815555" cy="584776"/>
          </a:xfrm>
          <a:prstGeom prst="rect">
            <a:avLst/>
          </a:prstGeom>
          <a:noFill/>
        </p:spPr>
        <p:txBody>
          <a:bodyPr wrap="square" rtlCol="0">
            <a:spAutoFit/>
          </a:bodyPr>
          <a:lstStyle/>
          <a:p>
            <a:pPr algn="ctr"/>
            <a:r>
              <a:rPr lang="en-US" sz="3200" u="sng" dirty="0" smtClean="0">
                <a:solidFill>
                  <a:srgbClr val="FF0000"/>
                </a:solidFill>
                <a:latin typeface="Times New Roman"/>
                <a:cs typeface="Times New Roman"/>
                <a:hlinkClick r:id="rId25"/>
              </a:rPr>
              <a:t>www.denison.edu/~matthewsn/righthemifieldrsvpdeficits.html</a:t>
            </a:r>
            <a:endParaRPr lang="en-US" sz="3200" dirty="0" smtClean="0">
              <a:solidFill>
                <a:srgbClr val="FF0000"/>
              </a:solidFill>
              <a:latin typeface="Times New Roman"/>
              <a:cs typeface="Times New Roman"/>
            </a:endParaRPr>
          </a:p>
        </p:txBody>
      </p:sp>
      <p:sp>
        <p:nvSpPr>
          <p:cNvPr id="56" name="TextBox 55"/>
          <p:cNvSpPr txBox="1"/>
          <p:nvPr/>
        </p:nvSpPr>
        <p:spPr>
          <a:xfrm>
            <a:off x="4203700" y="4203700"/>
            <a:ext cx="184666" cy="1554272"/>
          </a:xfrm>
          <a:prstGeom prst="rect">
            <a:avLst/>
          </a:prstGeom>
          <a:noFill/>
        </p:spPr>
        <p:txBody>
          <a:bodyPr wrap="none" rtlCol="0">
            <a:spAutoFit/>
          </a:bodyPr>
          <a:lstStyle/>
          <a:p>
            <a:endParaRPr lang="en-US" dirty="0"/>
          </a:p>
        </p:txBody>
      </p:sp>
      <p:grpSp>
        <p:nvGrpSpPr>
          <p:cNvPr id="64" name="Group 63"/>
          <p:cNvGrpSpPr/>
          <p:nvPr/>
        </p:nvGrpSpPr>
        <p:grpSpPr>
          <a:xfrm>
            <a:off x="33264132" y="19336112"/>
            <a:ext cx="9982204" cy="3942368"/>
            <a:chOff x="33264132" y="19168422"/>
            <a:chExt cx="9982204" cy="3942368"/>
          </a:xfrm>
        </p:grpSpPr>
        <p:sp>
          <p:nvSpPr>
            <p:cNvPr id="57" name="TextBox 56"/>
            <p:cNvSpPr txBox="1"/>
            <p:nvPr/>
          </p:nvSpPr>
          <p:spPr>
            <a:xfrm>
              <a:off x="33264132" y="22526035"/>
              <a:ext cx="9982204" cy="584755"/>
            </a:xfrm>
            <a:prstGeom prst="rect">
              <a:avLst/>
            </a:prstGeom>
            <a:noFill/>
          </p:spPr>
          <p:txBody>
            <a:bodyPr wrap="square" lIns="91421" tIns="45710" rIns="91421" bIns="45710" rtlCol="0">
              <a:spAutoFit/>
            </a:bodyPr>
            <a:lstStyle/>
            <a:p>
              <a:pPr algn="ctr"/>
              <a:r>
                <a:rPr lang="en-US" sz="3200" dirty="0" smtClean="0">
                  <a:latin typeface="Times New Roman"/>
                  <a:cs typeface="Times New Roman"/>
                </a:rPr>
                <a:t>Figure 2.</a:t>
              </a:r>
              <a:endParaRPr lang="en-US" sz="3200" dirty="0">
                <a:latin typeface="Times New Roman"/>
                <a:cs typeface="Times New Roman"/>
              </a:endParaRPr>
            </a:p>
          </p:txBody>
        </p:sp>
        <p:pic>
          <p:nvPicPr>
            <p:cNvPr id="59" name="Picture 58" descr="Simultaneity Results 2.png"/>
            <p:cNvPicPr>
              <a:picLocks noChangeAspect="1"/>
            </p:cNvPicPr>
            <p:nvPr/>
          </p:nvPicPr>
          <p:blipFill>
            <a:blip r:embed="rId26"/>
            <a:stretch>
              <a:fillRect/>
            </a:stretch>
          </p:blipFill>
          <p:spPr>
            <a:xfrm>
              <a:off x="36374424" y="19168422"/>
              <a:ext cx="3773112" cy="3230613"/>
            </a:xfrm>
            <a:prstGeom prst="rect">
              <a:avLst/>
            </a:prstGeom>
          </p:spPr>
        </p:pic>
      </p:grpSp>
      <p:sp>
        <p:nvSpPr>
          <p:cNvPr id="24" name="TextBox 23"/>
          <p:cNvSpPr txBox="1"/>
          <p:nvPr/>
        </p:nvSpPr>
        <p:spPr>
          <a:xfrm>
            <a:off x="698500" y="4230456"/>
            <a:ext cx="10159999" cy="27669085"/>
          </a:xfrm>
          <a:prstGeom prst="rect">
            <a:avLst/>
          </a:prstGeom>
          <a:noFill/>
        </p:spPr>
        <p:txBody>
          <a:bodyPr wrap="square" lIns="91421" tIns="45710" rIns="91421" bIns="45710" rtlCol="0">
            <a:spAutoFit/>
          </a:bodyPr>
          <a:lstStyle/>
          <a:p>
            <a:pPr algn="ctr"/>
            <a:r>
              <a:rPr lang="en-US" sz="4800" b="1" dirty="0" smtClean="0">
                <a:solidFill>
                  <a:srgbClr val="FF0000"/>
                </a:solidFill>
                <a:latin typeface="Arial"/>
                <a:cs typeface="Arial"/>
              </a:rPr>
              <a:t>Introduction</a:t>
            </a:r>
          </a:p>
          <a:p>
            <a:pPr algn="ctr"/>
            <a:endParaRPr lang="en-US" sz="3200" dirty="0" smtClean="0">
              <a:latin typeface="Times New Roman"/>
              <a:cs typeface="Times New Roman"/>
            </a:endParaRPr>
          </a:p>
          <a:p>
            <a:pPr indent="685800"/>
            <a:r>
              <a:rPr lang="en-US" sz="3200" dirty="0" smtClean="0">
                <a:latin typeface="Times New Roman"/>
                <a:cs typeface="Times New Roman"/>
              </a:rPr>
              <a:t>The present study investigated the timing of the human visual system, particularly instances when the visual system’s speed limit becomes asymmetrical across the left and right visual fields. Specifically, research reveals that participants perform reliably better in the left visual field (LVF) compared to the right one (RVF).</a:t>
            </a:r>
            <a:r>
              <a:rPr lang="en-US" sz="3200" baseline="30000" dirty="0" smtClean="0">
                <a:solidFill>
                  <a:srgbClr val="0000FF"/>
                </a:solidFill>
                <a:latin typeface="Times New Roman"/>
                <a:cs typeface="Times New Roman"/>
              </a:rPr>
              <a:t>1-7</a:t>
            </a:r>
            <a:r>
              <a:rPr lang="en-US" sz="3200" dirty="0" smtClean="0">
                <a:latin typeface="Times New Roman"/>
                <a:cs typeface="Times New Roman"/>
              </a:rPr>
              <a:t> This persistent asymmetry has been shown to occur in both high-level identification tasks</a:t>
            </a:r>
            <a:r>
              <a:rPr lang="en-US" sz="3200" baseline="30000" dirty="0" smtClean="0">
                <a:solidFill>
                  <a:srgbClr val="0000FF"/>
                </a:solidFill>
                <a:latin typeface="Times New Roman"/>
                <a:cs typeface="Times New Roman"/>
              </a:rPr>
              <a:t>1-5</a:t>
            </a:r>
            <a:r>
              <a:rPr lang="en-US" sz="3200" dirty="0" smtClean="0">
                <a:latin typeface="Times New Roman"/>
                <a:cs typeface="Times New Roman"/>
              </a:rPr>
              <a:t> and low-level simultaneity tasks.</a:t>
            </a:r>
            <a:r>
              <a:rPr lang="en-US" sz="3200" baseline="30000" dirty="0" smtClean="0">
                <a:solidFill>
                  <a:srgbClr val="0000FF"/>
                </a:solidFill>
                <a:latin typeface="Times New Roman"/>
                <a:cs typeface="Times New Roman"/>
              </a:rPr>
              <a:t>6-7</a:t>
            </a:r>
            <a:r>
              <a:rPr lang="en-US" sz="3200" dirty="0" smtClean="0">
                <a:latin typeface="Times New Roman"/>
                <a:cs typeface="Times New Roman"/>
              </a:rPr>
              <a:t> Here, we attempted to synthesize this range of approaches by using a single experimental paradigm. </a:t>
            </a:r>
          </a:p>
          <a:p>
            <a:pPr indent="685800"/>
            <a:r>
              <a:rPr lang="en-US" sz="3200" dirty="0" smtClean="0">
                <a:latin typeface="Times New Roman"/>
                <a:cs typeface="Times New Roman"/>
              </a:rPr>
              <a:t>The paradigm in question, known as dual-stream rapid serial visual presentation (RSVP), presents two streams of visual stimuli at relatively high speeds and requires participants to identify two targets (T1 &amp; T2) within the streams.</a:t>
            </a:r>
            <a:r>
              <a:rPr lang="en-US" sz="3200" baseline="30000" dirty="0" smtClean="0">
                <a:solidFill>
                  <a:srgbClr val="0000FF"/>
                </a:solidFill>
                <a:latin typeface="Times New Roman"/>
                <a:cs typeface="Times New Roman"/>
              </a:rPr>
              <a:t>2-5</a:t>
            </a:r>
            <a:r>
              <a:rPr lang="en-US" sz="3200" dirty="0" smtClean="0">
                <a:latin typeface="Times New Roman"/>
                <a:cs typeface="Times New Roman"/>
              </a:rPr>
              <a:t> However, in the present study we used several novel variations of this paradigm that either modified the synchrony of the stimuli or altered the requirements for identifying the targets. </a:t>
            </a:r>
          </a:p>
          <a:p>
            <a:pPr indent="685800"/>
            <a:r>
              <a:rPr lang="en-US" sz="3200" dirty="0" smtClean="0">
                <a:latin typeface="Times New Roman"/>
                <a:cs typeface="Times New Roman"/>
              </a:rPr>
              <a:t>These variations of the RSVP paradigm enabled us to test several hypotheses regarding LVF advantages and the timing of human vision. First of all, by asynchronously presenting stimuli (see Figure 1)</a:t>
            </a:r>
            <a:r>
              <a:rPr lang="en-US" sz="3200" baseline="30000" dirty="0" smtClean="0">
                <a:solidFill>
                  <a:srgbClr val="0000FF"/>
                </a:solidFill>
                <a:latin typeface="Times New Roman"/>
                <a:cs typeface="Times New Roman"/>
              </a:rPr>
              <a:t>8-9</a:t>
            </a:r>
            <a:r>
              <a:rPr lang="en-US" sz="3200" dirty="0" smtClean="0">
                <a:latin typeface="Times New Roman"/>
                <a:cs typeface="Times New Roman"/>
              </a:rPr>
              <a:t> we investigated whether the visual system’s speed limit is set locally or </a:t>
            </a:r>
            <a:r>
              <a:rPr lang="en-US" sz="3200" dirty="0" smtClean="0">
                <a:latin typeface="Times New Roman"/>
                <a:cs typeface="Times New Roman"/>
              </a:rPr>
              <a:t>globally.</a:t>
            </a:r>
            <a:r>
              <a:rPr lang="en-US" sz="3200" baseline="30000" dirty="0" smtClean="0">
                <a:solidFill>
                  <a:srgbClr val="0000FF"/>
                </a:solidFill>
                <a:latin typeface="Times New Roman"/>
                <a:cs typeface="Times New Roman"/>
              </a:rPr>
              <a:t>1,10-11</a:t>
            </a:r>
            <a:r>
              <a:rPr lang="en-US" sz="3200" dirty="0" smtClean="0">
                <a:latin typeface="Times New Roman"/>
                <a:cs typeface="Times New Roman"/>
              </a:rPr>
              <a:t> </a:t>
            </a:r>
            <a:r>
              <a:rPr lang="en-US" sz="3200" dirty="0" smtClean="0">
                <a:latin typeface="Times New Roman"/>
                <a:cs typeface="Times New Roman"/>
              </a:rPr>
              <a:t>Secondly, modifying the identification requirements and presence of T1 enabled us to determine whether salient attentional cues play a role in LVF </a:t>
            </a:r>
            <a:r>
              <a:rPr lang="en-US" sz="3200" dirty="0" smtClean="0">
                <a:latin typeface="Times New Roman"/>
                <a:cs typeface="Times New Roman"/>
              </a:rPr>
              <a:t>advantages.</a:t>
            </a:r>
            <a:r>
              <a:rPr lang="en-US" sz="3200" baseline="30000" dirty="0" smtClean="0">
                <a:solidFill>
                  <a:srgbClr val="0000FF"/>
                </a:solidFill>
                <a:latin typeface="Times New Roman"/>
                <a:cs typeface="Times New Roman"/>
              </a:rPr>
              <a:t>1,12</a:t>
            </a:r>
            <a:r>
              <a:rPr lang="en-US" sz="3200" dirty="0" smtClean="0">
                <a:latin typeface="Times New Roman"/>
                <a:cs typeface="Times New Roman"/>
              </a:rPr>
              <a:t> </a:t>
            </a:r>
            <a:r>
              <a:rPr lang="en-US" sz="3200" dirty="0" smtClean="0">
                <a:latin typeface="Times New Roman"/>
                <a:cs typeface="Times New Roman"/>
              </a:rPr>
              <a:t>Lastly, asking participants to judge the simultaneity of targets provided us with more precise information about the timing asymmetries underlying LVF advantages.</a:t>
            </a:r>
            <a:r>
              <a:rPr lang="en-US" sz="3200" baseline="30000" dirty="0" smtClean="0">
                <a:solidFill>
                  <a:srgbClr val="0000FF"/>
                </a:solidFill>
                <a:latin typeface="Times New Roman"/>
                <a:cs typeface="Times New Roman"/>
              </a:rPr>
              <a:t>6-7</a:t>
            </a: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endParaRPr lang="en-US" sz="3600" b="1" dirty="0" smtClean="0">
              <a:solidFill>
                <a:srgbClr val="FF0000"/>
              </a:solidFill>
              <a:latin typeface="Arial"/>
              <a:cs typeface="Arial"/>
            </a:endParaRPr>
          </a:p>
          <a:p>
            <a:pPr algn="ctr"/>
            <a:r>
              <a:rPr lang="en-US" sz="4800" b="1" dirty="0" smtClean="0">
                <a:solidFill>
                  <a:srgbClr val="FF0000"/>
                </a:solidFill>
                <a:latin typeface="Arial"/>
                <a:cs typeface="Arial"/>
              </a:rPr>
              <a:t>Acknowledgements</a:t>
            </a:r>
          </a:p>
          <a:p>
            <a:pPr algn="ctr"/>
            <a:endParaRPr lang="en-US" sz="3200" b="1" dirty="0" smtClean="0">
              <a:solidFill>
                <a:srgbClr val="FF0000"/>
              </a:solidFill>
              <a:latin typeface="Arial"/>
              <a:cs typeface="Arial"/>
            </a:endParaRPr>
          </a:p>
          <a:p>
            <a:pPr indent="685800"/>
            <a:r>
              <a:rPr lang="en-US" sz="3200" dirty="0" smtClean="0">
                <a:latin typeface="Times New Roman"/>
                <a:cs typeface="Times New Roman"/>
              </a:rPr>
              <a:t>This study was made possible by contributions from the Reid and Polly Anderson Endowment and the Sigma Xi Grants-In-Aid of Research Program.</a:t>
            </a:r>
          </a:p>
        </p:txBody>
      </p:sp>
      <p:grpSp>
        <p:nvGrpSpPr>
          <p:cNvPr id="66" name="Group 65"/>
          <p:cNvGrpSpPr/>
          <p:nvPr/>
        </p:nvGrpSpPr>
        <p:grpSpPr>
          <a:xfrm>
            <a:off x="698501" y="20738820"/>
            <a:ext cx="9982204" cy="6733883"/>
            <a:chOff x="698501" y="19690948"/>
            <a:chExt cx="9982204" cy="6733883"/>
          </a:xfrm>
        </p:grpSpPr>
        <p:pic>
          <p:nvPicPr>
            <p:cNvPr id="33" name="Picture 32" descr="Phase-Locking.png"/>
            <p:cNvPicPr>
              <a:picLocks noChangeAspect="1"/>
            </p:cNvPicPr>
            <p:nvPr/>
          </p:nvPicPr>
          <p:blipFill>
            <a:blip r:embed="rId27"/>
            <a:stretch>
              <a:fillRect/>
            </a:stretch>
          </p:blipFill>
          <p:spPr>
            <a:xfrm>
              <a:off x="1976466" y="19690948"/>
              <a:ext cx="7437024" cy="6276128"/>
            </a:xfrm>
            <a:prstGeom prst="rect">
              <a:avLst/>
            </a:prstGeom>
          </p:spPr>
        </p:pic>
        <p:sp>
          <p:nvSpPr>
            <p:cNvPr id="62" name="TextBox 61"/>
            <p:cNvSpPr txBox="1"/>
            <p:nvPr/>
          </p:nvSpPr>
          <p:spPr>
            <a:xfrm>
              <a:off x="698501" y="25840076"/>
              <a:ext cx="9982204" cy="584755"/>
            </a:xfrm>
            <a:prstGeom prst="rect">
              <a:avLst/>
            </a:prstGeom>
            <a:noFill/>
          </p:spPr>
          <p:txBody>
            <a:bodyPr wrap="square" lIns="91421" tIns="45710" rIns="91421" bIns="45710" rtlCol="0">
              <a:spAutoFit/>
            </a:bodyPr>
            <a:lstStyle/>
            <a:p>
              <a:pPr algn="ctr"/>
              <a:r>
                <a:rPr lang="en-US" sz="3200" dirty="0" smtClean="0">
                  <a:latin typeface="Times New Roman"/>
                  <a:cs typeface="Times New Roman"/>
                </a:rPr>
                <a:t>Figure 1.</a:t>
              </a:r>
              <a:endParaRPr lang="en-US" sz="3200" dirty="0">
                <a:latin typeface="Times New Roman"/>
                <a:cs typeface="Times New Roman"/>
              </a:endParaRPr>
            </a:p>
          </p:txBody>
        </p:sp>
      </p:grpSp>
      <p:grpSp>
        <p:nvGrpSpPr>
          <p:cNvPr id="83" name="Group 82"/>
          <p:cNvGrpSpPr/>
          <p:nvPr/>
        </p:nvGrpSpPr>
        <p:grpSpPr>
          <a:xfrm>
            <a:off x="12826832" y="18575734"/>
            <a:ext cx="13362509" cy="2565400"/>
            <a:chOff x="0" y="0"/>
            <a:chExt cx="15060613" cy="2565400"/>
          </a:xfrm>
        </p:grpSpPr>
        <p:graphicFrame>
          <p:nvGraphicFramePr>
            <p:cNvPr id="84" name="Chart 83"/>
            <p:cNvGraphicFramePr>
              <a:graphicFrameLocks/>
            </p:cNvGraphicFramePr>
            <p:nvPr/>
          </p:nvGraphicFramePr>
          <p:xfrm>
            <a:off x="0" y="0"/>
            <a:ext cx="5016500" cy="2565400"/>
          </p:xfrm>
          <a:graphic>
            <a:graphicData uri="http://schemas.openxmlformats.org/drawingml/2006/chart">
              <c:chart xmlns:c="http://schemas.openxmlformats.org/drawingml/2006/chart" xmlns:r="http://schemas.openxmlformats.org/officeDocument/2006/relationships" r:id="rId28"/>
            </a:graphicData>
          </a:graphic>
        </p:graphicFrame>
        <p:graphicFrame>
          <p:nvGraphicFramePr>
            <p:cNvPr id="88" name="Chart 87"/>
            <p:cNvGraphicFramePr>
              <a:graphicFrameLocks/>
            </p:cNvGraphicFramePr>
            <p:nvPr/>
          </p:nvGraphicFramePr>
          <p:xfrm>
            <a:off x="4987925" y="0"/>
            <a:ext cx="5016500" cy="2565400"/>
          </p:xfrm>
          <a:graphic>
            <a:graphicData uri="http://schemas.openxmlformats.org/drawingml/2006/chart">
              <c:chart xmlns:c="http://schemas.openxmlformats.org/drawingml/2006/chart" xmlns:r="http://schemas.openxmlformats.org/officeDocument/2006/relationships" r:id="rId29"/>
            </a:graphicData>
          </a:graphic>
        </p:graphicFrame>
        <p:graphicFrame>
          <p:nvGraphicFramePr>
            <p:cNvPr id="89" name="Chart 88"/>
            <p:cNvGraphicFramePr>
              <a:graphicFrameLocks/>
            </p:cNvGraphicFramePr>
            <p:nvPr/>
          </p:nvGraphicFramePr>
          <p:xfrm>
            <a:off x="9980613" y="0"/>
            <a:ext cx="5080000" cy="2565400"/>
          </p:xfrm>
          <a:graphic>
            <a:graphicData uri="http://schemas.openxmlformats.org/drawingml/2006/chart">
              <c:chart xmlns:c="http://schemas.openxmlformats.org/drawingml/2006/chart" xmlns:r="http://schemas.openxmlformats.org/officeDocument/2006/relationships" r:id="rId30"/>
            </a:graphicData>
          </a:graphic>
        </p:graphicFrame>
      </p:grpSp>
      <p:grpSp>
        <p:nvGrpSpPr>
          <p:cNvPr id="100" name="Group 99"/>
          <p:cNvGrpSpPr/>
          <p:nvPr/>
        </p:nvGrpSpPr>
        <p:grpSpPr>
          <a:xfrm>
            <a:off x="11655833" y="23967440"/>
            <a:ext cx="4814570" cy="2636520"/>
            <a:chOff x="14756130" y="26228040"/>
            <a:chExt cx="4814570" cy="2636520"/>
          </a:xfrm>
        </p:grpSpPr>
        <p:graphicFrame>
          <p:nvGraphicFramePr>
            <p:cNvPr id="97" name="Chart 96"/>
            <p:cNvGraphicFramePr>
              <a:graphicFrameLocks/>
            </p:cNvGraphicFramePr>
            <p:nvPr/>
          </p:nvGraphicFramePr>
          <p:xfrm>
            <a:off x="14756130" y="26228040"/>
            <a:ext cx="4814570" cy="2636520"/>
          </p:xfrm>
          <a:graphic>
            <a:graphicData uri="http://schemas.openxmlformats.org/drawingml/2006/chart">
              <c:chart xmlns:c="http://schemas.openxmlformats.org/drawingml/2006/chart" xmlns:r="http://schemas.openxmlformats.org/officeDocument/2006/relationships" r:id="rId31"/>
            </a:graphicData>
          </a:graphic>
        </p:graphicFrame>
        <p:sp>
          <p:nvSpPr>
            <p:cNvPr id="98" name="Rectangle 97"/>
            <p:cNvSpPr/>
            <p:nvPr/>
          </p:nvSpPr>
          <p:spPr>
            <a:xfrm>
              <a:off x="18174670" y="26397818"/>
              <a:ext cx="206829" cy="22127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grpSp>
        <p:nvGrpSpPr>
          <p:cNvPr id="105" name="Group 104"/>
          <p:cNvGrpSpPr/>
          <p:nvPr/>
        </p:nvGrpSpPr>
        <p:grpSpPr>
          <a:xfrm>
            <a:off x="11616744" y="29530560"/>
            <a:ext cx="4998720" cy="2636520"/>
            <a:chOff x="12538021" y="29530560"/>
            <a:chExt cx="4998720" cy="2636520"/>
          </a:xfrm>
        </p:grpSpPr>
        <p:graphicFrame>
          <p:nvGraphicFramePr>
            <p:cNvPr id="95" name="Chart 94"/>
            <p:cNvGraphicFramePr>
              <a:graphicFrameLocks/>
            </p:cNvGraphicFramePr>
            <p:nvPr/>
          </p:nvGraphicFramePr>
          <p:xfrm>
            <a:off x="12538021" y="29530560"/>
            <a:ext cx="4998720" cy="2636520"/>
          </p:xfrm>
          <a:graphic>
            <a:graphicData uri="http://schemas.openxmlformats.org/drawingml/2006/chart">
              <c:chart xmlns:c="http://schemas.openxmlformats.org/drawingml/2006/chart" xmlns:r="http://schemas.openxmlformats.org/officeDocument/2006/relationships" r:id="rId32"/>
            </a:graphicData>
          </a:graphic>
        </p:graphicFrame>
        <p:sp>
          <p:nvSpPr>
            <p:cNvPr id="102" name="Rectangle 101"/>
            <p:cNvSpPr/>
            <p:nvPr/>
          </p:nvSpPr>
          <p:spPr>
            <a:xfrm>
              <a:off x="15770137" y="29674418"/>
              <a:ext cx="206829" cy="221274"/>
            </a:xfrm>
            <a:prstGeom prst="rect">
              <a:avLst/>
            </a:prstGeom>
            <a:solidFill>
              <a:srgbClr val="FFFF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1841</TotalTime>
  <Words>1272</Words>
  <Application>Microsoft Office PowerPoint</Application>
  <PresentationFormat>Custom</PresentationFormat>
  <Paragraphs>338</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Denison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Andrew Clement</dc:creator>
  <cp:lastModifiedBy>DUWindows7</cp:lastModifiedBy>
  <cp:revision>64</cp:revision>
  <dcterms:created xsi:type="dcterms:W3CDTF">2012-08-03T19:15:45Z</dcterms:created>
  <dcterms:modified xsi:type="dcterms:W3CDTF">2012-08-06T20:57:24Z</dcterms:modified>
</cp:coreProperties>
</file>