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918400" cy="16459200"/>
  <p:notesSz cx="32461200" cy="5120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FFFF"/>
    <a:srgbClr val="CBF5FD"/>
    <a:srgbClr val="DDEFEB"/>
    <a:srgbClr val="CCFFFF"/>
    <a:srgbClr val="E7F4F5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4320" autoAdjust="0"/>
  </p:normalViewPr>
  <p:slideViewPr>
    <p:cSldViewPr>
      <p:cViewPr varScale="1">
        <p:scale>
          <a:sx n="44" d="100"/>
          <a:sy n="44" d="100"/>
        </p:scale>
        <p:origin x="-252" y="-120"/>
      </p:cViewPr>
      <p:guideLst>
        <p:guide orient="horz" pos="5184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6838" cy="3268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8386425" y="0"/>
            <a:ext cx="14066838" cy="3268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19D2FC3-F0A0-419C-99E4-9429E6020A83}" type="datetimeFigureOut">
              <a:rPr lang="en-US"/>
              <a:pPr>
                <a:defRPr/>
              </a:pPr>
              <a:t>5/21/2013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2099825"/>
            <a:ext cx="14066838" cy="32686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8386425" y="62099825"/>
            <a:ext cx="14066838" cy="32686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4412EC-F137-439D-93A6-12AC48EA7B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0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6838" cy="25606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386425" y="0"/>
            <a:ext cx="14066838" cy="25606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909EAEC-A523-4F17-A3AE-FC60F46B8C30}" type="datetimeFigureOut">
              <a:rPr lang="en-US"/>
              <a:pPr>
                <a:defRPr/>
              </a:pPr>
              <a:t>5/21/2013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971800" y="3840163"/>
            <a:ext cx="3840480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46438" y="24323675"/>
            <a:ext cx="25968325" cy="230425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066838" cy="2559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386425" y="48637825"/>
            <a:ext cx="14066838" cy="2559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0266A29-77F3-40DD-96B5-9486F113E8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224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fld id="{8507B004-DE69-41F5-8C9C-1B065C0D852B}" type="slidenum">
              <a:rPr lang="en-US" sz="1200" smtClean="0"/>
              <a:pPr/>
              <a:t>1</a:t>
            </a:fld>
            <a:endParaRPr lang="en-US" sz="120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8"/>
            <a:ext cx="27981275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9326563"/>
            <a:ext cx="2304415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438B2-00AF-49B7-A218-D35D524D76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209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CFB52-81DB-4335-B4D2-629F99577A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0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313" y="1463675"/>
            <a:ext cx="6994525" cy="13166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8563" y="1463675"/>
            <a:ext cx="20834350" cy="13166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3F038-7078-4AA6-8A17-14AE90C1E9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36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49B7AC-3DD4-48FB-BBD6-5E107F6164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06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5925"/>
            <a:ext cx="27981275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5475"/>
            <a:ext cx="27981275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D678B-AD55-4B25-ACB8-C1ED37F21C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593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563" y="4754563"/>
            <a:ext cx="13914437" cy="98758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4754563"/>
            <a:ext cx="13914438" cy="98758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7A83B-12A6-426B-8EF3-9A01500686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971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8813"/>
            <a:ext cx="29625925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3684588"/>
            <a:ext cx="145446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5219700"/>
            <a:ext cx="1454467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3684588"/>
            <a:ext cx="14549438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5219700"/>
            <a:ext cx="14549438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A9948-CB09-49F8-BC6B-05AA15C64E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71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6A0C0-51AE-4F1E-A5F5-B818A2F572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633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925E9-1ACA-4939-A9BA-2D3C727704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346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5638"/>
            <a:ext cx="10829925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38"/>
            <a:ext cx="1840230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3444875"/>
            <a:ext cx="10829925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63BC2-A280-429C-BCA0-CB57E1BE6E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2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1522075"/>
            <a:ext cx="19751675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470025"/>
            <a:ext cx="19751675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2880975"/>
            <a:ext cx="19751675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B90EC-362C-4053-A901-87B21CEBE2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92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563" y="1463675"/>
            <a:ext cx="279812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2156" tIns="141078" rIns="282156" bIns="14107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563" y="4754563"/>
            <a:ext cx="27981275" cy="987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2156" tIns="141078" rIns="282156" bIns="1410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8563" y="14995525"/>
            <a:ext cx="68580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82156" tIns="141078" rIns="282156" bIns="141078" numCol="1" anchor="t" anchorCtr="0" compatLnSpc="1">
            <a:prstTxWarp prst="textNoShape">
              <a:avLst/>
            </a:prstTxWarp>
          </a:bodyPr>
          <a:lstStyle>
            <a:lvl1pPr>
              <a:defRPr sz="4300" b="0">
                <a:latin typeface="Times" pitchFamily="-111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8" y="14995525"/>
            <a:ext cx="1042352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82156" tIns="141078" rIns="282156" bIns="141078" numCol="1" anchor="t" anchorCtr="0" compatLnSpc="1">
            <a:prstTxWarp prst="textNoShape">
              <a:avLst/>
            </a:prstTxWarp>
          </a:bodyPr>
          <a:lstStyle>
            <a:lvl1pPr algn="ctr">
              <a:defRPr sz="4300" b="0">
                <a:latin typeface="Times" pitchFamily="-111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4995525"/>
            <a:ext cx="68580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82156" tIns="141078" rIns="282156" bIns="141078" numCol="1" anchor="t" anchorCtr="0" compatLnSpc="1">
            <a:prstTxWarp prst="textNoShape">
              <a:avLst/>
            </a:prstTxWarp>
          </a:bodyPr>
          <a:lstStyle>
            <a:lvl1pPr algn="r">
              <a:defRPr sz="4300" b="0">
                <a:latin typeface="Times" pitchFamily="-111" charset="0"/>
              </a:defRPr>
            </a:lvl1pPr>
          </a:lstStyle>
          <a:p>
            <a:pPr>
              <a:defRPr/>
            </a:pPr>
            <a:fld id="{BA628BAF-0112-4FCA-8967-FADACD43F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20988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+mj-lt"/>
          <a:ea typeface="ＭＳ Ｐゴシック" pitchFamily="-111" charset="-128"/>
          <a:cs typeface="+mj-cs"/>
        </a:defRPr>
      </a:lvl1pPr>
      <a:lvl2pPr algn="ctr" defTabSz="2820988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  <a:ea typeface="ＭＳ Ｐゴシック" pitchFamily="-111" charset="-128"/>
        </a:defRPr>
      </a:lvl2pPr>
      <a:lvl3pPr algn="ctr" defTabSz="2820988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  <a:ea typeface="ＭＳ Ｐゴシック" pitchFamily="-111" charset="-128"/>
        </a:defRPr>
      </a:lvl3pPr>
      <a:lvl4pPr algn="ctr" defTabSz="2820988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  <a:ea typeface="ＭＳ Ｐゴシック" pitchFamily="-111" charset="-128"/>
        </a:defRPr>
      </a:lvl4pPr>
      <a:lvl5pPr algn="ctr" defTabSz="2820988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  <a:ea typeface="ＭＳ Ｐゴシック" pitchFamily="-111" charset="-128"/>
        </a:defRPr>
      </a:lvl5pPr>
      <a:lvl6pPr marL="457200" algn="ctr" defTabSz="2820988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</a:defRPr>
      </a:lvl6pPr>
      <a:lvl7pPr marL="914400" algn="ctr" defTabSz="2820988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</a:defRPr>
      </a:lvl7pPr>
      <a:lvl8pPr marL="1371600" algn="ctr" defTabSz="2820988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</a:defRPr>
      </a:lvl8pPr>
      <a:lvl9pPr marL="1828800" algn="ctr" defTabSz="2820988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</a:defRPr>
      </a:lvl9pPr>
    </p:titleStyle>
    <p:bodyStyle>
      <a:lvl1pPr marL="1058863" indent="-1058863" algn="l" defTabSz="2820988" rtl="0" eaLnBrk="0" fontAlgn="base" hangingPunct="0">
        <a:spcBef>
          <a:spcPct val="20000"/>
        </a:spcBef>
        <a:spcAft>
          <a:spcPct val="0"/>
        </a:spcAft>
        <a:buChar char="•"/>
        <a:defRPr sz="99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1pPr>
      <a:lvl2pPr marL="2292350" indent="-881063" algn="l" defTabSz="2820988" rtl="0" eaLnBrk="0" fontAlgn="base" hangingPunct="0">
        <a:spcBef>
          <a:spcPct val="20000"/>
        </a:spcBef>
        <a:spcAft>
          <a:spcPct val="0"/>
        </a:spcAft>
        <a:buChar char="–"/>
        <a:defRPr sz="8600">
          <a:solidFill>
            <a:schemeClr val="tx1"/>
          </a:solidFill>
          <a:latin typeface="+mn-lt"/>
          <a:ea typeface="ＭＳ Ｐゴシック" pitchFamily="-111" charset="-128"/>
        </a:defRPr>
      </a:lvl2pPr>
      <a:lvl3pPr marL="3527425" indent="-706438" algn="l" defTabSz="2820988" rtl="0" eaLnBrk="0" fontAlgn="base" hangingPunct="0">
        <a:spcBef>
          <a:spcPct val="20000"/>
        </a:spcBef>
        <a:spcAft>
          <a:spcPct val="0"/>
        </a:spcAft>
        <a:buChar char="•"/>
        <a:defRPr sz="7400">
          <a:solidFill>
            <a:schemeClr val="tx1"/>
          </a:solidFill>
          <a:latin typeface="+mn-lt"/>
          <a:ea typeface="ＭＳ Ｐゴシック" pitchFamily="-111" charset="-128"/>
        </a:defRPr>
      </a:lvl3pPr>
      <a:lvl4pPr marL="4937125" indent="-704850" algn="l" defTabSz="2820988" rtl="0" eaLnBrk="0" fontAlgn="base" hangingPunct="0">
        <a:spcBef>
          <a:spcPct val="20000"/>
        </a:spcBef>
        <a:spcAft>
          <a:spcPct val="0"/>
        </a:spcAft>
        <a:buChar char="–"/>
        <a:defRPr sz="6200">
          <a:solidFill>
            <a:schemeClr val="tx1"/>
          </a:solidFill>
          <a:latin typeface="+mn-lt"/>
          <a:ea typeface="ＭＳ Ｐゴシック" pitchFamily="-111" charset="-128"/>
        </a:defRPr>
      </a:lvl4pPr>
      <a:lvl5pPr marL="6348413" indent="-704850" algn="l" defTabSz="2820988" rtl="0" eaLnBrk="0" fontAlgn="base" hangingPunct="0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  <a:ea typeface="ＭＳ Ｐゴシック" pitchFamily="-111" charset="-128"/>
        </a:defRPr>
      </a:lvl5pPr>
      <a:lvl6pPr marL="6805613" indent="-704850" algn="l" defTabSz="2820988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6pPr>
      <a:lvl7pPr marL="7262813" indent="-704850" algn="l" defTabSz="2820988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7pPr>
      <a:lvl8pPr marL="7720013" indent="-704850" algn="l" defTabSz="2820988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8pPr>
      <a:lvl9pPr marL="8177213" indent="-704850" algn="l" defTabSz="2820988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cbi.nlm.nih.gov/pubmed/22051893" TargetMode="Externa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hyperlink" Target="http://www.ncbi.nlm.nih.gov/pubmed/15488903" TargetMode="External"/><Relationship Id="rId21" Type="http://schemas.openxmlformats.org/officeDocument/2006/relationships/image" Target="../media/image9.png"/><Relationship Id="rId7" Type="http://schemas.openxmlformats.org/officeDocument/2006/relationships/hyperlink" Target="http://www.ncbi.nlm.nih.gov/pubmed/?term=22303023" TargetMode="External"/><Relationship Id="rId12" Type="http://schemas.openxmlformats.org/officeDocument/2006/relationships/hyperlink" Target="http://denison.edu/~matthewsn/vss2013remappingtime.html" TargetMode="External"/><Relationship Id="rId1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ncbi.nlm.nih.gov/pubmed/?term=21602558" TargetMode="External"/><Relationship Id="rId11" Type="http://schemas.openxmlformats.org/officeDocument/2006/relationships/hyperlink" Target="http://www.ncbi.nlm.nih.gov/pubmed/11073872" TargetMode="External"/><Relationship Id="rId5" Type="http://schemas.openxmlformats.org/officeDocument/2006/relationships/hyperlink" Target="http://www.ncbi.nlm.nih.gov/pubmed/?term=20546763" TargetMode="External"/><Relationship Id="rId15" Type="http://schemas.openxmlformats.org/officeDocument/2006/relationships/image" Target="../media/image3.png"/><Relationship Id="rId23" Type="http://schemas.openxmlformats.org/officeDocument/2006/relationships/image" Target="../media/image11.png"/><Relationship Id="rId10" Type="http://schemas.openxmlformats.org/officeDocument/2006/relationships/hyperlink" Target="http://www.ncbi.nlm.nih.gov/pubmed/?term=23451226" TargetMode="External"/><Relationship Id="rId19" Type="http://schemas.openxmlformats.org/officeDocument/2006/relationships/image" Target="../media/image7.png"/><Relationship Id="rId4" Type="http://schemas.openxmlformats.org/officeDocument/2006/relationships/hyperlink" Target="http://www.ncbi.nlm.nih.gov/pubmed/17469970" TargetMode="External"/><Relationship Id="rId9" Type="http://schemas.openxmlformats.org/officeDocument/2006/relationships/hyperlink" Target="http://www.ncbi.nlm.nih.gov/pubmed/21265863" TargetMode="External"/><Relationship Id="rId14" Type="http://schemas.openxmlformats.org/officeDocument/2006/relationships/image" Target="../media/image2.png"/><Relationship Id="rId2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2" name="TextBox 1"/>
          <p:cNvSpPr txBox="1">
            <a:spLocks noChangeArrowheads="1"/>
          </p:cNvSpPr>
          <p:nvPr/>
        </p:nvSpPr>
        <p:spPr bwMode="auto">
          <a:xfrm>
            <a:off x="0" y="2819400"/>
            <a:ext cx="7800644" cy="7602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marL="347472" indent="-347472"/>
            <a:r>
              <a:rPr lang="en-US" sz="2800" b="0" dirty="0" smtClean="0">
                <a:solidFill>
                  <a:srgbClr val="0000FF"/>
                </a:solidFill>
              </a:rPr>
              <a:t>		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In principle, 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the neural resources that govern attention to the left visual field (LVF) 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could be independent of 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those governing attention to the right visual field (RVF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). Consistent with this possibility, tasks 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that push the limits of attention’s temporal resolution often 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reveal 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significantly better performance for LVF- than for RVF-attended 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targets</a:t>
            </a:r>
            <a:r>
              <a:rPr lang="en-US" sz="2300" b="0" baseline="300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[1-6]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. Likewise, </a:t>
            </a:r>
            <a:r>
              <a:rPr lang="en-US" sz="2300" b="0" dirty="0" err="1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Verleger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et al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.</a:t>
            </a:r>
            <a:r>
              <a:rPr lang="en-US" sz="2300" b="0" baseline="300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[7,8]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found that N2pc 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(parietal contralateral) ERPs - a marker of selective 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attention</a:t>
            </a:r>
            <a:r>
              <a:rPr lang="en-US" sz="2300" b="0" baseline="300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[9] 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- peaked 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~50 msec earlier for LVF than for RVF targets on a dual-stream RSVP identification task. </a:t>
            </a:r>
          </a:p>
          <a:p>
            <a:pPr marL="347472" indent="-347472"/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		</a:t>
            </a:r>
          </a:p>
          <a:p>
            <a:pPr marL="347472" indent="-347472"/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2300" b="0" dirty="0" err="1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Verleger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et al.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’s</a:t>
            </a:r>
            <a:r>
              <a:rPr lang="en-US" sz="2300" b="0" baseline="300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[7,8</a:t>
            </a:r>
            <a:r>
              <a:rPr lang="en-US" sz="2300" b="0" baseline="300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]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hastened 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ERPs to LVF targets raise important perceptual questions. Are LVF targets </a:t>
            </a:r>
            <a:r>
              <a:rPr lang="en-US" sz="2300" b="0" i="1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perceived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sooner than RVF targets? If so, how might the visual system reconcile these timing differences to estimate simultaneity across the LVF and RVF? We approached these questions by presenting dual-stream RSVP displays similar to </a:t>
            </a:r>
            <a:r>
              <a:rPr lang="en-US" sz="2300" b="0" dirty="0" err="1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Verleger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et al.’s</a:t>
            </a:r>
            <a:r>
              <a:rPr lang="en-US" sz="2300" b="0" baseline="300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[7,8]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, </a:t>
            </a:r>
            <a:r>
              <a:rPr lang="en-US" sz="23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and requiring each participant to </a:t>
            </a:r>
            <a:r>
              <a:rPr lang="en-US" sz="23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make temporal order judgments (TOJs) and simultaneity judgments.</a:t>
            </a:r>
            <a:endParaRPr lang="en-US" sz="2300" b="0" dirty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276" name="TextBox 275"/>
          <p:cNvSpPr txBox="1"/>
          <p:nvPr/>
        </p:nvSpPr>
        <p:spPr>
          <a:xfrm>
            <a:off x="23913600" y="6929021"/>
            <a:ext cx="9004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 smtClean="0">
              <a:solidFill>
                <a:srgbClr val="00B050"/>
              </a:solidFill>
            </a:endParaRP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Helvetica" pitchFamily="34" charset="0"/>
                <a:cs typeface="Helvetica" pitchFamily="34" charset="0"/>
              </a:rPr>
              <a:t>TOJ Task</a:t>
            </a:r>
          </a:p>
          <a:p>
            <a:pPr algn="ctr"/>
            <a:r>
              <a:rPr lang="en-US" sz="2800" b="0" dirty="0">
                <a:latin typeface="Helvetica" pitchFamily="34" charset="0"/>
                <a:cs typeface="Helvetica" pitchFamily="34" charset="0"/>
              </a:rPr>
              <a:t>If { [ LVF</a:t>
            </a:r>
            <a:r>
              <a:rPr lang="en-US" sz="2800" b="0" baseline="-25000" dirty="0">
                <a:latin typeface="Helvetica" pitchFamily="34" charset="0"/>
                <a:cs typeface="Helvetica" pitchFamily="34" charset="0"/>
              </a:rPr>
              <a:t>ETA</a:t>
            </a:r>
            <a:r>
              <a:rPr lang="en-US" sz="2800" b="0" dirty="0">
                <a:latin typeface="Helvetica" pitchFamily="34" charset="0"/>
                <a:cs typeface="Helvetica" pitchFamily="34" charset="0"/>
              </a:rPr>
              <a:t> minus RVF</a:t>
            </a:r>
            <a:r>
              <a:rPr lang="en-US" sz="2800" b="0" baseline="-25000" dirty="0">
                <a:latin typeface="Helvetica" pitchFamily="34" charset="0"/>
                <a:cs typeface="Helvetica" pitchFamily="34" charset="0"/>
              </a:rPr>
              <a:t>ETA </a:t>
            </a:r>
            <a:r>
              <a:rPr lang="en-US" sz="2800" b="0" dirty="0">
                <a:latin typeface="Helvetica" pitchFamily="34" charset="0"/>
                <a:cs typeface="Helvetica" pitchFamily="34" charset="0"/>
              </a:rPr>
              <a:t>] + bias } &lt; 0, </a:t>
            </a:r>
            <a:endParaRPr lang="en-US" sz="2800" b="0" dirty="0" smtClean="0">
              <a:latin typeface="Helvetica" pitchFamily="34" charset="0"/>
              <a:cs typeface="Helvetica" pitchFamily="34" charset="0"/>
            </a:endParaRPr>
          </a:p>
          <a:p>
            <a:pPr algn="ctr"/>
            <a:r>
              <a:rPr lang="en-US" sz="2800" b="0" dirty="0" smtClean="0">
                <a:latin typeface="Helvetica" pitchFamily="34" charset="0"/>
                <a:cs typeface="Helvetica" pitchFamily="34" charset="0"/>
              </a:rPr>
              <a:t>“</a:t>
            </a:r>
            <a:r>
              <a:rPr lang="en-US" sz="2800" b="0" dirty="0">
                <a:latin typeface="Helvetica" pitchFamily="34" charset="0"/>
                <a:cs typeface="Helvetica" pitchFamily="34" charset="0"/>
              </a:rPr>
              <a:t>LVF first”, else “RVF first”.</a:t>
            </a:r>
          </a:p>
          <a:p>
            <a:pPr algn="ctr"/>
            <a:endParaRPr lang="en-US" sz="2800" dirty="0" smtClean="0">
              <a:solidFill>
                <a:srgbClr val="00B050"/>
              </a:solidFill>
              <a:latin typeface="Helvetica" pitchFamily="34" charset="0"/>
              <a:cs typeface="Helvetica" pitchFamily="34" charset="0"/>
            </a:endParaRP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Helvetica" pitchFamily="34" charset="0"/>
                <a:cs typeface="Helvetica" pitchFamily="34" charset="0"/>
              </a:rPr>
              <a:t>Simultaneity Task </a:t>
            </a:r>
          </a:p>
          <a:p>
            <a:pPr algn="ctr"/>
            <a:r>
              <a:rPr lang="en-US" sz="2800" b="0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(1) </a:t>
            </a:r>
            <a:r>
              <a:rPr lang="en-US" sz="2800" b="0" dirty="0" smtClean="0">
                <a:latin typeface="Helvetica" pitchFamily="34" charset="0"/>
                <a:cs typeface="Helvetica" pitchFamily="34" charset="0"/>
              </a:rPr>
              <a:t>If </a:t>
            </a:r>
            <a:r>
              <a:rPr lang="en-US" sz="2800" b="0" dirty="0">
                <a:latin typeface="Helvetica" pitchFamily="34" charset="0"/>
                <a:cs typeface="Helvetica" pitchFamily="34" charset="0"/>
              </a:rPr>
              <a:t>the exogenous target is in the </a:t>
            </a:r>
            <a:r>
              <a:rPr lang="en-US" sz="2800" b="0" dirty="0" smtClean="0">
                <a:latin typeface="Helvetica" pitchFamily="34" charset="0"/>
                <a:cs typeface="Helvetica" pitchFamily="34" charset="0"/>
              </a:rPr>
              <a:t>LVF </a:t>
            </a:r>
          </a:p>
          <a:p>
            <a:pPr lvl="0" algn="ctr"/>
            <a:r>
              <a:rPr lang="en-US" sz="2800" b="0" dirty="0">
                <a:latin typeface="Helvetica" pitchFamily="34" charset="0"/>
                <a:cs typeface="Helvetica" pitchFamily="34" charset="0"/>
              </a:rPr>
              <a:t>	</a:t>
            </a:r>
            <a:r>
              <a:rPr lang="en-US" sz="2800" b="0" dirty="0" smtClean="0">
                <a:latin typeface="Helvetica" pitchFamily="34" charset="0"/>
                <a:cs typeface="Helvetica" pitchFamily="34" charset="0"/>
              </a:rPr>
              <a:t>add </a:t>
            </a:r>
            <a:r>
              <a:rPr lang="en-US" sz="2800" b="0" dirty="0">
                <a:latin typeface="Helvetica" pitchFamily="34" charset="0"/>
                <a:cs typeface="Helvetica" pitchFamily="34" charset="0"/>
              </a:rPr>
              <a:t>a delay </a:t>
            </a:r>
            <a:r>
              <a:rPr lang="en-US" sz="2800" b="0" dirty="0" smtClean="0">
                <a:latin typeface="Helvetica" pitchFamily="34" charset="0"/>
                <a:cs typeface="Helvetica" pitchFamily="34" charset="0"/>
              </a:rPr>
              <a:t>to LVF</a:t>
            </a:r>
            <a:r>
              <a:rPr lang="en-US" sz="2800" b="0" baseline="-25000" dirty="0" smtClean="0">
                <a:latin typeface="Helvetica" pitchFamily="34" charset="0"/>
                <a:cs typeface="Helvetica" pitchFamily="34" charset="0"/>
              </a:rPr>
              <a:t>ETA</a:t>
            </a:r>
            <a:r>
              <a:rPr lang="en-US" sz="2800" b="0" dirty="0" smtClean="0">
                <a:latin typeface="Helvetica" pitchFamily="34" charset="0"/>
                <a:cs typeface="Helvetica" pitchFamily="34" charset="0"/>
              </a:rPr>
              <a:t>, else </a:t>
            </a:r>
            <a:r>
              <a:rPr lang="en-US" sz="2800" b="0" dirty="0">
                <a:latin typeface="Helvetica" pitchFamily="34" charset="0"/>
                <a:cs typeface="Helvetica" pitchFamily="34" charset="0"/>
              </a:rPr>
              <a:t>increase the bias.</a:t>
            </a:r>
          </a:p>
          <a:p>
            <a:pPr lvl="0" algn="ctr"/>
            <a:r>
              <a:rPr lang="en-US" sz="2800" b="0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(2) </a:t>
            </a:r>
            <a:r>
              <a:rPr lang="en-US" sz="2800" b="0" dirty="0" smtClean="0">
                <a:latin typeface="Helvetica" pitchFamily="34" charset="0"/>
                <a:cs typeface="Helvetica" pitchFamily="34" charset="0"/>
              </a:rPr>
              <a:t>If </a:t>
            </a:r>
            <a:r>
              <a:rPr lang="en-US" sz="2800" b="0" dirty="0">
                <a:latin typeface="Helvetica" pitchFamily="34" charset="0"/>
                <a:cs typeface="Helvetica" pitchFamily="34" charset="0"/>
              </a:rPr>
              <a:t>| LVF</a:t>
            </a:r>
            <a:r>
              <a:rPr lang="en-US" sz="2800" b="0" baseline="-25000" dirty="0">
                <a:latin typeface="Helvetica" pitchFamily="34" charset="0"/>
                <a:cs typeface="Helvetica" pitchFamily="34" charset="0"/>
              </a:rPr>
              <a:t>ETA</a:t>
            </a:r>
            <a:r>
              <a:rPr lang="en-US" sz="2800" b="0" dirty="0">
                <a:latin typeface="Helvetica" pitchFamily="34" charset="0"/>
                <a:cs typeface="Helvetica" pitchFamily="34" charset="0"/>
              </a:rPr>
              <a:t> minus RVF</a:t>
            </a:r>
            <a:r>
              <a:rPr lang="en-US" sz="2800" b="0" baseline="-25000" dirty="0">
                <a:latin typeface="Helvetica" pitchFamily="34" charset="0"/>
                <a:cs typeface="Helvetica" pitchFamily="34" charset="0"/>
              </a:rPr>
              <a:t>ETA </a:t>
            </a:r>
            <a:r>
              <a:rPr lang="en-US" sz="2800" b="0" dirty="0">
                <a:latin typeface="Helvetica" pitchFamily="34" charset="0"/>
                <a:cs typeface="Helvetica" pitchFamily="34" charset="0"/>
              </a:rPr>
              <a:t>| &gt; bias, </a:t>
            </a:r>
            <a:endParaRPr lang="en-US" sz="2800" b="0" dirty="0" smtClean="0">
              <a:latin typeface="Helvetica" pitchFamily="34" charset="0"/>
              <a:cs typeface="Helvetica" pitchFamily="34" charset="0"/>
            </a:endParaRPr>
          </a:p>
          <a:p>
            <a:pPr lvl="0" algn="ctr"/>
            <a:r>
              <a:rPr lang="en-US" sz="2800" b="0" dirty="0" smtClean="0">
                <a:latin typeface="Helvetica" pitchFamily="34" charset="0"/>
                <a:cs typeface="Helvetica" pitchFamily="34" charset="0"/>
              </a:rPr>
              <a:t>“</a:t>
            </a:r>
            <a:r>
              <a:rPr lang="en-US" sz="2800" b="0" dirty="0">
                <a:latin typeface="Helvetica" pitchFamily="34" charset="0"/>
                <a:cs typeface="Helvetica" pitchFamily="34" charset="0"/>
              </a:rPr>
              <a:t>Different”, </a:t>
            </a:r>
            <a:r>
              <a:rPr lang="en-US" sz="2800" b="0" dirty="0" smtClean="0">
                <a:latin typeface="Helvetica" pitchFamily="34" charset="0"/>
                <a:cs typeface="Helvetica" pitchFamily="34" charset="0"/>
              </a:rPr>
              <a:t>else </a:t>
            </a:r>
            <a:r>
              <a:rPr lang="en-US" sz="2800" b="0" dirty="0">
                <a:latin typeface="Helvetica" pitchFamily="34" charset="0"/>
                <a:cs typeface="Helvetica" pitchFamily="34" charset="0"/>
              </a:rPr>
              <a:t>“Same”.</a:t>
            </a:r>
          </a:p>
          <a:p>
            <a:pPr algn="ctr"/>
            <a:endParaRPr lang="en-US" sz="2800" dirty="0" smtClean="0">
              <a:solidFill>
                <a:srgbClr val="00B050"/>
              </a:solidFill>
            </a:endParaRPr>
          </a:p>
          <a:p>
            <a:pPr algn="ctr"/>
            <a:endParaRPr lang="en-US" sz="2800" dirty="0" smtClean="0">
              <a:solidFill>
                <a:srgbClr val="00B050"/>
              </a:solidFill>
            </a:endParaRPr>
          </a:p>
        </p:txBody>
      </p:sp>
      <p:sp>
        <p:nvSpPr>
          <p:cNvPr id="274" name="TextBox 1"/>
          <p:cNvSpPr txBox="1">
            <a:spLocks noChangeArrowheads="1"/>
          </p:cNvSpPr>
          <p:nvPr/>
        </p:nvSpPr>
        <p:spPr bwMode="auto">
          <a:xfrm>
            <a:off x="23851235" y="2895600"/>
            <a:ext cx="906716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marL="347472" indent="-347472" algn="ctr"/>
            <a:r>
              <a:rPr lang="en-US" sz="20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To summarize, we found the following five results</a:t>
            </a:r>
            <a:r>
              <a:rPr lang="en-US" sz="20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: </a:t>
            </a:r>
          </a:p>
          <a:p>
            <a:pPr marL="347472" indent="-347472"/>
            <a:r>
              <a:rPr lang="en-US" sz="2200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(1)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A </a:t>
            </a:r>
            <a:r>
              <a:rPr lang="en-US" sz="22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~134 msec hastened perception of LVF targets on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TOJ task;</a:t>
            </a:r>
          </a:p>
          <a:p>
            <a:pPr marL="347472" indent="-347472"/>
            <a:r>
              <a:rPr lang="en-US" sz="2200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(2)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Patterns </a:t>
            </a:r>
            <a:r>
              <a:rPr lang="en-US" sz="22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of simultaneity-task responses that disconfirm those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 predicted </a:t>
            </a:r>
            <a:r>
              <a:rPr lang="en-US" sz="22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from the hastened perception of LVF targets on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TOJ task;</a:t>
            </a:r>
            <a:endParaRPr lang="en-US" sz="2200" b="0" dirty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  <a:p>
            <a:pPr marL="347472" indent="-347472"/>
            <a:r>
              <a:rPr lang="en-US" sz="2200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(3)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Greater </a:t>
            </a:r>
            <a:r>
              <a:rPr lang="en-US" sz="22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PSEs when judging simultaneity on RVF-exo trials relative to LVF-exo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trials;</a:t>
            </a:r>
            <a:endParaRPr lang="en-US" sz="2200" b="0" dirty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  <a:p>
            <a:pPr marL="347472" indent="-347472"/>
            <a:r>
              <a:rPr lang="en-US" sz="2200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(4)</a:t>
            </a:r>
            <a:r>
              <a:rPr lang="en-US" sz="22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Significantly </a:t>
            </a:r>
            <a:r>
              <a:rPr lang="en-US" sz="22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more errors on the simultaneity task than on the TOJ task when Exo-targets preceded Endo-targets by 133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msec;</a:t>
            </a:r>
            <a:endParaRPr lang="en-US" sz="2200" b="0" dirty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  <a:p>
            <a:pPr marL="347472" indent="-347472"/>
            <a:r>
              <a:rPr lang="en-US" sz="2200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(5)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A </a:t>
            </a:r>
            <a:r>
              <a:rPr lang="en-US" sz="22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significant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three-way (Task </a:t>
            </a:r>
            <a:r>
              <a:rPr lang="en-US" sz="22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by Exo-hemifield by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Target-Order</a:t>
            </a:r>
            <a:r>
              <a:rPr lang="en-US" sz="22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)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interaction in error </a:t>
            </a:r>
            <a:r>
              <a:rPr lang="en-US" sz="22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rates at the briefest (133 msec) target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asynchrony. </a:t>
            </a:r>
            <a:endParaRPr lang="en-US" sz="2200" b="0" dirty="0">
              <a:solidFill>
                <a:srgbClr val="000099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2050" name="Line 68"/>
          <p:cNvSpPr>
            <a:spLocks noChangeShapeType="1"/>
          </p:cNvSpPr>
          <p:nvPr/>
        </p:nvSpPr>
        <p:spPr bwMode="auto">
          <a:xfrm>
            <a:off x="0" y="2326413"/>
            <a:ext cx="329184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" name="Line 70"/>
          <p:cNvSpPr>
            <a:spLocks noChangeShapeType="1"/>
          </p:cNvSpPr>
          <p:nvPr/>
        </p:nvSpPr>
        <p:spPr bwMode="auto">
          <a:xfrm>
            <a:off x="7848600" y="2326412"/>
            <a:ext cx="0" cy="1413278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" name="Rectangle 77"/>
          <p:cNvSpPr>
            <a:spLocks noChangeArrowheads="1"/>
          </p:cNvSpPr>
          <p:nvPr/>
        </p:nvSpPr>
        <p:spPr bwMode="auto">
          <a:xfrm>
            <a:off x="9753600" y="0"/>
            <a:ext cx="1295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6000" dirty="0" smtClean="0">
                <a:latin typeface="Helvetica" pitchFamily="-111" charset="0"/>
              </a:rPr>
              <a:t>Remapping Time Across Space</a:t>
            </a:r>
            <a:endParaRPr lang="en-US" sz="6000" dirty="0">
              <a:latin typeface="Helvetica" pitchFamily="-111" charset="0"/>
            </a:endParaRPr>
          </a:p>
        </p:txBody>
      </p:sp>
      <p:sp>
        <p:nvSpPr>
          <p:cNvPr id="2053" name="Text Box 80"/>
          <p:cNvSpPr txBox="1">
            <a:spLocks noChangeArrowheads="1"/>
          </p:cNvSpPr>
          <p:nvPr/>
        </p:nvSpPr>
        <p:spPr bwMode="auto">
          <a:xfrm>
            <a:off x="3733800" y="914400"/>
            <a:ext cx="2529588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r>
              <a:rPr lang="en-US" sz="4400" dirty="0">
                <a:solidFill>
                  <a:srgbClr val="00B050"/>
                </a:solidFill>
                <a:latin typeface="Helvetica" pitchFamily="-111" charset="0"/>
              </a:rPr>
              <a:t>Nestor </a:t>
            </a:r>
            <a:r>
              <a:rPr lang="en-US" sz="4400" dirty="0" smtClean="0">
                <a:solidFill>
                  <a:srgbClr val="00B050"/>
                </a:solidFill>
                <a:latin typeface="Helvetica" pitchFamily="-111" charset="0"/>
              </a:rPr>
              <a:t>Matthews</a:t>
            </a:r>
            <a:r>
              <a:rPr lang="en-US" sz="4400" baseline="30000" dirty="0" smtClean="0">
                <a:solidFill>
                  <a:srgbClr val="00B050"/>
                </a:solidFill>
                <a:latin typeface="Helvetica" pitchFamily="-111" charset="0"/>
              </a:rPr>
              <a:t>1</a:t>
            </a:r>
            <a:r>
              <a:rPr lang="en-US" sz="4400" dirty="0" smtClean="0">
                <a:solidFill>
                  <a:srgbClr val="00B050"/>
                </a:solidFill>
              </a:rPr>
              <a:t>, </a:t>
            </a:r>
            <a:r>
              <a:rPr lang="en-US" sz="4400" dirty="0" smtClean="0">
                <a:solidFill>
                  <a:srgbClr val="00B050"/>
                </a:solidFill>
                <a:latin typeface="Helvetica" pitchFamily="-111" charset="0"/>
              </a:rPr>
              <a:t>Leslie Welch</a:t>
            </a:r>
            <a:r>
              <a:rPr lang="en-US" sz="4400" baseline="30000" dirty="0" smtClean="0">
                <a:solidFill>
                  <a:srgbClr val="00B050"/>
                </a:solidFill>
                <a:latin typeface="Helvetica" pitchFamily="-111" charset="0"/>
              </a:rPr>
              <a:t>2</a:t>
            </a:r>
            <a:r>
              <a:rPr lang="en-US" sz="4400" dirty="0" smtClean="0">
                <a:solidFill>
                  <a:srgbClr val="00B050"/>
                </a:solidFill>
                <a:latin typeface="Helvetica" pitchFamily="-111" charset="0"/>
              </a:rPr>
              <a:t>, Elena Festa</a:t>
            </a:r>
            <a:r>
              <a:rPr lang="en-US" sz="4400" baseline="30000" dirty="0">
                <a:solidFill>
                  <a:srgbClr val="00B050"/>
                </a:solidFill>
                <a:latin typeface="Helvetica" pitchFamily="-111" charset="0"/>
              </a:rPr>
              <a:t>2</a:t>
            </a:r>
            <a:r>
              <a:rPr lang="en-US" sz="4400" dirty="0">
                <a:solidFill>
                  <a:srgbClr val="00B050"/>
                </a:solidFill>
                <a:latin typeface="Helvetica" pitchFamily="-111" charset="0"/>
              </a:rPr>
              <a:t>, </a:t>
            </a:r>
            <a:r>
              <a:rPr lang="en-US" sz="4400" dirty="0" smtClean="0">
                <a:solidFill>
                  <a:srgbClr val="00B050"/>
                </a:solidFill>
                <a:latin typeface="Helvetica" pitchFamily="-111" charset="0"/>
              </a:rPr>
              <a:t>Andrew Clement</a:t>
            </a:r>
            <a:r>
              <a:rPr lang="en-US" sz="4400" baseline="30000" dirty="0" smtClean="0">
                <a:solidFill>
                  <a:srgbClr val="00B050"/>
                </a:solidFill>
                <a:latin typeface="Helvetica" pitchFamily="-111" charset="0"/>
              </a:rPr>
              <a:t>1</a:t>
            </a:r>
            <a:endParaRPr lang="en-US" baseline="30000" dirty="0">
              <a:solidFill>
                <a:srgbClr val="00B050"/>
              </a:solidFill>
            </a:endParaRPr>
          </a:p>
        </p:txBody>
      </p:sp>
      <p:sp>
        <p:nvSpPr>
          <p:cNvPr id="2054" name="Text Box 81"/>
          <p:cNvSpPr txBox="1">
            <a:spLocks noChangeArrowheads="1"/>
          </p:cNvSpPr>
          <p:nvPr/>
        </p:nvSpPr>
        <p:spPr bwMode="auto">
          <a:xfrm>
            <a:off x="6248400" y="1752600"/>
            <a:ext cx="201243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r>
              <a:rPr lang="en-US" sz="2800" baseline="30000" dirty="0" smtClean="0">
                <a:solidFill>
                  <a:srgbClr val="00B050"/>
                </a:solidFill>
                <a:latin typeface="Helvetica" pitchFamily="-111" charset="0"/>
              </a:rPr>
              <a:t>1</a:t>
            </a:r>
            <a:r>
              <a:rPr lang="en-US" sz="2800" dirty="0" smtClean="0">
                <a:solidFill>
                  <a:srgbClr val="00B050"/>
                </a:solidFill>
                <a:latin typeface="Helvetica" pitchFamily="-111" charset="0"/>
              </a:rPr>
              <a:t>Denison University - </a:t>
            </a:r>
            <a:r>
              <a:rPr lang="en-US" sz="2800" dirty="0">
                <a:solidFill>
                  <a:srgbClr val="00B050"/>
                </a:solidFill>
                <a:latin typeface="Helvetica" pitchFamily="-111" charset="0"/>
              </a:rPr>
              <a:t>Department of Psychology; </a:t>
            </a:r>
            <a:r>
              <a:rPr lang="en-US" sz="2800" baseline="30000" dirty="0">
                <a:solidFill>
                  <a:srgbClr val="00B050"/>
                </a:solidFill>
                <a:latin typeface="Helvetica" pitchFamily="-111" charset="0"/>
              </a:rPr>
              <a:t>2</a:t>
            </a:r>
            <a:r>
              <a:rPr lang="en-US" sz="2800" dirty="0" smtClean="0">
                <a:solidFill>
                  <a:srgbClr val="00B050"/>
                </a:solidFill>
                <a:latin typeface="Helvetica" pitchFamily="-111" charset="0"/>
              </a:rPr>
              <a:t>Brown University - Cognitive, Linguistic &amp; Psychological Sciences </a:t>
            </a:r>
            <a:endParaRPr lang="en-US" sz="2800" baseline="30000" dirty="0">
              <a:solidFill>
                <a:srgbClr val="00B050"/>
              </a:solidFill>
            </a:endParaRPr>
          </a:p>
        </p:txBody>
      </p:sp>
      <p:sp>
        <p:nvSpPr>
          <p:cNvPr id="2055" name="Rectangle 106"/>
          <p:cNvSpPr>
            <a:spLocks noChangeArrowheads="1"/>
          </p:cNvSpPr>
          <p:nvPr/>
        </p:nvSpPr>
        <p:spPr bwMode="auto">
          <a:xfrm>
            <a:off x="24460200" y="2362200"/>
            <a:ext cx="769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Helvetica" pitchFamily="-111" charset="0"/>
              </a:rPr>
              <a:t>Discussion</a:t>
            </a:r>
            <a:endParaRPr lang="en-US" sz="3200" dirty="0">
              <a:solidFill>
                <a:srgbClr val="FF0000"/>
              </a:solidFill>
              <a:latin typeface="Times"/>
            </a:endParaRPr>
          </a:p>
        </p:txBody>
      </p:sp>
      <p:sp>
        <p:nvSpPr>
          <p:cNvPr id="2056" name="Line 145"/>
          <p:cNvSpPr>
            <a:spLocks noChangeShapeType="1"/>
          </p:cNvSpPr>
          <p:nvPr/>
        </p:nvSpPr>
        <p:spPr bwMode="auto">
          <a:xfrm>
            <a:off x="23698200" y="2326412"/>
            <a:ext cx="0" cy="14132787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7" name="Text Box 357"/>
          <p:cNvSpPr txBox="1">
            <a:spLocks noChangeArrowheads="1"/>
          </p:cNvSpPr>
          <p:nvPr/>
        </p:nvSpPr>
        <p:spPr bwMode="auto">
          <a:xfrm>
            <a:off x="2479675" y="2362200"/>
            <a:ext cx="25495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r>
              <a:rPr lang="en-US" sz="3200" dirty="0">
                <a:solidFill>
                  <a:srgbClr val="FF0000"/>
                </a:solidFill>
                <a:latin typeface="Helvetica" pitchFamily="-111" charset="0"/>
              </a:rPr>
              <a:t>Introduction</a:t>
            </a:r>
          </a:p>
        </p:txBody>
      </p:sp>
      <p:sp>
        <p:nvSpPr>
          <p:cNvPr id="2058" name="Text Box 358"/>
          <p:cNvSpPr txBox="1">
            <a:spLocks noChangeArrowheads="1"/>
          </p:cNvSpPr>
          <p:nvPr/>
        </p:nvSpPr>
        <p:spPr bwMode="auto">
          <a:xfrm>
            <a:off x="9402763" y="5029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endParaRPr lang="en-US" b="0" dirty="0">
              <a:solidFill>
                <a:schemeClr val="accent2"/>
              </a:solidFill>
              <a:latin typeface="Times"/>
            </a:endParaRPr>
          </a:p>
        </p:txBody>
      </p:sp>
      <p:sp>
        <p:nvSpPr>
          <p:cNvPr id="2060" name="Text Box 361"/>
          <p:cNvSpPr txBox="1">
            <a:spLocks noChangeArrowheads="1"/>
          </p:cNvSpPr>
          <p:nvPr/>
        </p:nvSpPr>
        <p:spPr bwMode="auto">
          <a:xfrm>
            <a:off x="20197763" y="51054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endParaRPr lang="en-US" b="0" dirty="0">
              <a:solidFill>
                <a:schemeClr val="accent2"/>
              </a:solidFill>
              <a:latin typeface="Times"/>
            </a:endParaRPr>
          </a:p>
        </p:txBody>
      </p:sp>
      <p:sp>
        <p:nvSpPr>
          <p:cNvPr id="2061" name="Text Box 362"/>
          <p:cNvSpPr txBox="1">
            <a:spLocks noChangeArrowheads="1"/>
          </p:cNvSpPr>
          <p:nvPr/>
        </p:nvSpPr>
        <p:spPr bwMode="auto">
          <a:xfrm>
            <a:off x="22707600" y="51054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endParaRPr lang="en-US" b="0" dirty="0">
              <a:solidFill>
                <a:schemeClr val="accent2"/>
              </a:solidFill>
              <a:latin typeface="Times"/>
            </a:endParaRPr>
          </a:p>
        </p:txBody>
      </p:sp>
      <p:sp>
        <p:nvSpPr>
          <p:cNvPr id="2062" name="Text Box 409"/>
          <p:cNvSpPr txBox="1">
            <a:spLocks noChangeArrowheads="1"/>
          </p:cNvSpPr>
          <p:nvPr/>
        </p:nvSpPr>
        <p:spPr bwMode="auto">
          <a:xfrm>
            <a:off x="27279600" y="14401800"/>
            <a:ext cx="2371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r>
              <a:rPr lang="en-US" sz="3200" dirty="0">
                <a:solidFill>
                  <a:srgbClr val="FF0000"/>
                </a:solidFill>
                <a:latin typeface="Helvetica" pitchFamily="-111" charset="0"/>
              </a:rPr>
              <a:t>References</a:t>
            </a:r>
          </a:p>
        </p:txBody>
      </p:sp>
      <p:sp>
        <p:nvSpPr>
          <p:cNvPr id="2063" name="Text Box 622"/>
          <p:cNvSpPr txBox="1">
            <a:spLocks noChangeArrowheads="1"/>
          </p:cNvSpPr>
          <p:nvPr/>
        </p:nvSpPr>
        <p:spPr bwMode="auto">
          <a:xfrm>
            <a:off x="1143000" y="10317162"/>
            <a:ext cx="518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r>
              <a:rPr lang="en-US" sz="3200" dirty="0">
                <a:solidFill>
                  <a:srgbClr val="FF0000"/>
                </a:solidFill>
                <a:latin typeface="Helvetica" pitchFamily="-111" charset="0"/>
              </a:rPr>
              <a:t>Method</a:t>
            </a:r>
          </a:p>
        </p:txBody>
      </p:sp>
      <p:sp>
        <p:nvSpPr>
          <p:cNvPr id="2064" name="Text Box 625"/>
          <p:cNvSpPr txBox="1">
            <a:spLocks noChangeArrowheads="1"/>
          </p:cNvSpPr>
          <p:nvPr/>
        </p:nvSpPr>
        <p:spPr bwMode="auto">
          <a:xfrm>
            <a:off x="15163800" y="2362200"/>
            <a:ext cx="167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r>
              <a:rPr lang="en-US" sz="3200" dirty="0" smtClean="0">
                <a:solidFill>
                  <a:srgbClr val="FF0000"/>
                </a:solidFill>
                <a:latin typeface="Helvetica" pitchFamily="-111" charset="0"/>
              </a:rPr>
              <a:t>Results  </a:t>
            </a:r>
            <a:endParaRPr lang="en-US" sz="3200" dirty="0">
              <a:solidFill>
                <a:srgbClr val="FF0000"/>
              </a:solidFill>
              <a:latin typeface="Helvetica" pitchFamily="-111" charset="0"/>
            </a:endParaRPr>
          </a:p>
        </p:txBody>
      </p:sp>
      <p:sp>
        <p:nvSpPr>
          <p:cNvPr id="2065" name="Text Box 698"/>
          <p:cNvSpPr txBox="1">
            <a:spLocks noChangeArrowheads="1"/>
          </p:cNvSpPr>
          <p:nvPr/>
        </p:nvSpPr>
        <p:spPr bwMode="auto">
          <a:xfrm>
            <a:off x="23545800" y="7986713"/>
            <a:ext cx="242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r>
              <a:rPr lang="en-US" sz="1200" b="0" dirty="0">
                <a:solidFill>
                  <a:schemeClr val="bg1"/>
                </a:solidFill>
                <a:latin typeface="Arial" charset="0"/>
              </a:rPr>
              <a:t>*</a:t>
            </a:r>
          </a:p>
        </p:txBody>
      </p:sp>
      <p:sp>
        <p:nvSpPr>
          <p:cNvPr id="2066" name="Text Box 725"/>
          <p:cNvSpPr txBox="1">
            <a:spLocks noChangeArrowheads="1"/>
          </p:cNvSpPr>
          <p:nvPr/>
        </p:nvSpPr>
        <p:spPr bwMode="auto">
          <a:xfrm>
            <a:off x="24003000" y="14986000"/>
            <a:ext cx="8839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2"/>
          <a:lstStyle/>
          <a:p>
            <a:pPr marL="457200" indent="-457200" algn="just">
              <a:buAutoNum type="arabicPeriod"/>
              <a:defRPr/>
            </a:pPr>
            <a:r>
              <a:rPr lang="en-US" sz="15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Hollander et al. (2005). </a:t>
            </a:r>
            <a:r>
              <a:rPr lang="en-US" sz="15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PMID:  </a:t>
            </a:r>
            <a:r>
              <a:rPr lang="en-US" sz="15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  <a:hlinkClick r:id="rId3"/>
              </a:rPr>
              <a:t>15488903</a:t>
            </a:r>
            <a:endParaRPr lang="en-US" sz="1500" dirty="0" smtClean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  <a:p>
            <a:pPr marL="457200" indent="-457200" algn="just">
              <a:buAutoNum type="arabicPeriod" startAt="2"/>
              <a:defRPr/>
            </a:pPr>
            <a:r>
              <a:rPr lang="en-US" sz="1500" b="0" dirty="0" err="1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Scalf</a:t>
            </a:r>
            <a:r>
              <a:rPr lang="en-US" sz="15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et </a:t>
            </a:r>
            <a:r>
              <a:rPr lang="en-US" sz="15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al. (</a:t>
            </a:r>
            <a:r>
              <a:rPr lang="en-US" sz="15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2007). </a:t>
            </a:r>
            <a:r>
              <a:rPr lang="en-US" sz="15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PMID: </a:t>
            </a:r>
            <a:r>
              <a:rPr lang="en-US" sz="15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en-US" sz="15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  <a:hlinkClick r:id="rId4"/>
              </a:rPr>
              <a:t>17469970</a:t>
            </a:r>
            <a:endParaRPr lang="en-US" sz="1500" dirty="0" smtClean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  <a:p>
            <a:pPr marL="457200" indent="-457200" algn="just">
              <a:buAutoNum type="arabicPeriod" startAt="2"/>
              <a:defRPr/>
            </a:pPr>
            <a:r>
              <a:rPr lang="en-US" sz="1500" b="0" dirty="0" err="1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Smigasiewicz</a:t>
            </a:r>
            <a:r>
              <a:rPr lang="en-US" sz="15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en-US" sz="15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et al. (2010). </a:t>
            </a:r>
            <a:r>
              <a:rPr lang="en-US" sz="15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PMID: </a:t>
            </a:r>
            <a:r>
              <a:rPr lang="en-US" sz="15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  <a:hlinkClick r:id="rId5"/>
              </a:rPr>
              <a:t>20546763</a:t>
            </a:r>
            <a:endParaRPr lang="en-US" sz="1500" dirty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  <a:p>
            <a:pPr marL="457200" indent="-457200" algn="just">
              <a:buAutoNum type="arabicPeriod" startAt="2"/>
              <a:defRPr/>
            </a:pPr>
            <a:r>
              <a:rPr lang="en-US" sz="15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Kelly </a:t>
            </a:r>
            <a:r>
              <a:rPr lang="en-US" sz="15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&amp; </a:t>
            </a:r>
            <a:r>
              <a:rPr lang="en-US" sz="15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Matthews  </a:t>
            </a:r>
            <a:r>
              <a:rPr lang="en-US" sz="15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(2011).</a:t>
            </a:r>
            <a:r>
              <a:rPr lang="en-US" sz="15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PMID: </a:t>
            </a:r>
            <a:r>
              <a:rPr lang="en-US" sz="15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  <a:hlinkClick r:id="rId6"/>
              </a:rPr>
              <a:t>21602558</a:t>
            </a:r>
            <a:endParaRPr lang="en-US" sz="1500" dirty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  <a:p>
            <a:pPr marL="457200" indent="-457200" algn="just">
              <a:buAutoNum type="arabicPeriod" startAt="5"/>
              <a:defRPr/>
            </a:pPr>
            <a:r>
              <a:rPr lang="en-US" sz="15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Matthews et al. (2012).</a:t>
            </a:r>
            <a:r>
              <a:rPr lang="en-US" sz="15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PMID: </a:t>
            </a:r>
            <a:r>
              <a:rPr lang="en-US" sz="15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  <a:hlinkClick r:id="rId7"/>
              </a:rPr>
              <a:t>22303023</a:t>
            </a:r>
            <a:endParaRPr lang="en-US" sz="1500" dirty="0" smtClean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  <a:p>
            <a:pPr marL="457200" indent="-457200" algn="just">
              <a:buAutoNum type="arabicPeriod" startAt="6"/>
              <a:defRPr/>
            </a:pPr>
            <a:r>
              <a:rPr lang="en-US" sz="15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Bosworth et al. (2012).</a:t>
            </a:r>
            <a:r>
              <a:rPr lang="en-US" sz="15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en-US" sz="15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PMID: </a:t>
            </a:r>
            <a:r>
              <a:rPr lang="en-US" sz="15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  <a:hlinkClick r:id="rId8"/>
              </a:rPr>
              <a:t>22051893</a:t>
            </a:r>
            <a:endParaRPr lang="en-US" sz="1500" dirty="0" smtClean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  <a:p>
            <a:pPr marL="457200" indent="-457200" algn="just">
              <a:buAutoNum type="arabicPeriod" startAt="6"/>
              <a:defRPr/>
            </a:pPr>
            <a:r>
              <a:rPr lang="en-US" sz="1500" b="0" dirty="0" err="1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Verleger</a:t>
            </a:r>
            <a:r>
              <a:rPr lang="en-US" sz="15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et al. (2011).</a:t>
            </a:r>
            <a:r>
              <a:rPr lang="en-US" sz="15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PMID</a:t>
            </a:r>
            <a:r>
              <a:rPr lang="en-US" sz="15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: </a:t>
            </a:r>
            <a:r>
              <a:rPr lang="en-US" sz="15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  <a:hlinkClick r:id="rId9"/>
              </a:rPr>
              <a:t>21265863</a:t>
            </a:r>
            <a:endParaRPr lang="en-US" sz="1500" dirty="0" smtClean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  <a:p>
            <a:pPr marL="457200" indent="-457200" algn="just">
              <a:buAutoNum type="arabicPeriod" startAt="6"/>
              <a:defRPr/>
            </a:pPr>
            <a:r>
              <a:rPr lang="en-US" sz="1500" b="0" dirty="0" err="1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Verleger</a:t>
            </a:r>
            <a:r>
              <a:rPr lang="en-US" sz="15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et al. (2013). </a:t>
            </a:r>
            <a:r>
              <a:rPr lang="en-US" sz="15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PMID</a:t>
            </a:r>
            <a:r>
              <a:rPr lang="en-US" sz="15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:  </a:t>
            </a:r>
            <a:r>
              <a:rPr lang="en-US" sz="15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  <a:hlinkClick r:id="rId10"/>
              </a:rPr>
              <a:t>23451226 </a:t>
            </a:r>
            <a:endParaRPr lang="en-US" sz="1500" dirty="0" smtClean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  <a:p>
            <a:pPr marL="457200" indent="-457200" algn="just">
              <a:buFontTx/>
              <a:buAutoNum type="arabicPeriod" startAt="6"/>
              <a:defRPr/>
            </a:pPr>
            <a:r>
              <a:rPr lang="en-US" sz="1600" b="0" dirty="0" err="1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Hopf</a:t>
            </a:r>
            <a:r>
              <a:rPr lang="en-US" sz="16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et al. (</a:t>
            </a:r>
            <a:r>
              <a:rPr lang="en-US" sz="16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2000). </a:t>
            </a:r>
            <a:r>
              <a:rPr lang="en-US" sz="16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PMID: </a:t>
            </a:r>
            <a:r>
              <a:rPr lang="en-US" sz="160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  <a:hlinkClick r:id="rId11"/>
              </a:rPr>
              <a:t>11073872</a:t>
            </a:r>
            <a:endParaRPr lang="en-US" sz="1600" dirty="0">
              <a:solidFill>
                <a:srgbClr val="0000FF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74" name="Text Box 1634"/>
          <p:cNvSpPr txBox="1">
            <a:spLocks noChangeArrowheads="1"/>
          </p:cNvSpPr>
          <p:nvPr/>
        </p:nvSpPr>
        <p:spPr bwMode="auto">
          <a:xfrm>
            <a:off x="10722887" y="15697200"/>
            <a:ext cx="10091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r>
              <a:rPr lang="en-US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Poster: </a:t>
            </a:r>
            <a:r>
              <a:rPr lang="en-US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  <a:hlinkClick r:id="rId12"/>
              </a:rPr>
              <a:t>http</a:t>
            </a:r>
            <a:r>
              <a:rPr lang="en-US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  <a:hlinkClick r:id="rId12"/>
              </a:rPr>
              <a:t>://denison.edu/~</a:t>
            </a:r>
            <a:r>
              <a:rPr lang="en-US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  <a:hlinkClick r:id="rId12"/>
              </a:rPr>
              <a:t>matthewsn/vss2013remappingtime.html</a:t>
            </a:r>
            <a:endParaRPr lang="en-US" dirty="0" smtClean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77200" y="3810000"/>
            <a:ext cx="411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TOJ Task</a:t>
            </a:r>
          </a:p>
          <a:p>
            <a:pPr algn="ctr"/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Which Came First,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Helvetica" pitchFamily="34" charset="0"/>
                <a:cs typeface="Helvetica" pitchFamily="34" charset="0"/>
              </a:rPr>
              <a:t>Letter </a:t>
            </a: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or </a:t>
            </a:r>
            <a:r>
              <a:rPr lang="en-US" sz="2800" dirty="0" smtClean="0">
                <a:solidFill>
                  <a:srgbClr val="00B050"/>
                </a:solidFill>
                <a:latin typeface="Helvetica" pitchFamily="34" charset="0"/>
                <a:cs typeface="Helvetica" pitchFamily="34" charset="0"/>
              </a:rPr>
              <a:t>Number</a:t>
            </a: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? </a:t>
            </a:r>
            <a:endParaRPr lang="en-US" sz="28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24612600" y="11506200"/>
            <a:ext cx="769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Helvetica" pitchFamily="-111" charset="0"/>
              </a:rPr>
              <a:t>Bottom Line</a:t>
            </a:r>
            <a:endParaRPr lang="en-US" sz="3200" dirty="0">
              <a:solidFill>
                <a:srgbClr val="FF0000"/>
              </a:solidFill>
              <a:latin typeface="Time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546800" y="83403"/>
            <a:ext cx="1246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Poster #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56.455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54" name="Picture 25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744200"/>
            <a:ext cx="2946825" cy="2743200"/>
          </a:xfrm>
          <a:prstGeom prst="rect">
            <a:avLst/>
          </a:prstGeom>
        </p:spPr>
      </p:pic>
      <p:pic>
        <p:nvPicPr>
          <p:cNvPr id="255" name="Picture 25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1144757"/>
            <a:ext cx="3191256" cy="1952444"/>
          </a:xfrm>
          <a:prstGeom prst="rect">
            <a:avLst/>
          </a:prstGeom>
        </p:spPr>
      </p:pic>
      <p:pic>
        <p:nvPicPr>
          <p:cNvPr id="259" name="Picture 25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0072" y="3352800"/>
            <a:ext cx="3053628" cy="2743200"/>
          </a:xfrm>
          <a:prstGeom prst="rect">
            <a:avLst/>
          </a:prstGeom>
        </p:spPr>
      </p:pic>
      <p:pic>
        <p:nvPicPr>
          <p:cNvPr id="260" name="Picture 25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8010" y="3352800"/>
            <a:ext cx="2715708" cy="2743200"/>
          </a:xfrm>
          <a:prstGeom prst="rect">
            <a:avLst/>
          </a:prstGeom>
        </p:spPr>
      </p:pic>
      <p:pic>
        <p:nvPicPr>
          <p:cNvPr id="262" name="Picture 26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0466" y="7620000"/>
            <a:ext cx="2248495" cy="2743200"/>
          </a:xfrm>
          <a:prstGeom prst="rect">
            <a:avLst/>
          </a:prstGeom>
        </p:spPr>
      </p:pic>
      <p:pic>
        <p:nvPicPr>
          <p:cNvPr id="263" name="Picture 262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8329" y="7620000"/>
            <a:ext cx="3535071" cy="2743200"/>
          </a:xfrm>
          <a:prstGeom prst="rect">
            <a:avLst/>
          </a:prstGeom>
        </p:spPr>
      </p:pic>
      <p:pic>
        <p:nvPicPr>
          <p:cNvPr id="264" name="Picture 263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33433" y="11887200"/>
            <a:ext cx="3184862" cy="274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4400" y="11887200"/>
            <a:ext cx="3184973" cy="2743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2227" y="11887200"/>
            <a:ext cx="3184973" cy="2743200"/>
          </a:xfrm>
          <a:prstGeom prst="rect">
            <a:avLst/>
          </a:prstGeom>
        </p:spPr>
      </p:pic>
      <p:sp>
        <p:nvSpPr>
          <p:cNvPr id="265" name="Rectangle 264"/>
          <p:cNvSpPr/>
          <p:nvPr/>
        </p:nvSpPr>
        <p:spPr>
          <a:xfrm>
            <a:off x="8153400" y="12559605"/>
            <a:ext cx="37338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Error Analysis</a:t>
            </a:r>
          </a:p>
          <a:p>
            <a:pPr lvl="0" algn="ctr"/>
            <a:r>
              <a:rPr lang="en-US" dirty="0" smtClean="0">
                <a:latin typeface="Helvetica" pitchFamily="34" charset="0"/>
                <a:cs typeface="Helvetica" pitchFamily="34" charset="0"/>
              </a:rPr>
              <a:t>Retinal Stimulation</a:t>
            </a:r>
          </a:p>
          <a:p>
            <a:pPr lvl="0" algn="ctr"/>
            <a:r>
              <a:rPr lang="en-US" dirty="0" smtClean="0">
                <a:latin typeface="Helvetica" pitchFamily="34" charset="0"/>
                <a:cs typeface="Helvetica" pitchFamily="34" charset="0"/>
              </a:rPr>
              <a:t>Identical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 </a:t>
            </a:r>
            <a:r>
              <a:rPr lang="en-US" sz="2600" dirty="0" smtClean="0">
                <a:latin typeface="Helvetica" pitchFamily="34" charset="0"/>
                <a:cs typeface="Helvetica" pitchFamily="34" charset="0"/>
              </a:rPr>
              <a:t>Across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 Tasks.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269" name="TextBox 268"/>
          <p:cNvSpPr txBox="1"/>
          <p:nvPr/>
        </p:nvSpPr>
        <p:spPr>
          <a:xfrm>
            <a:off x="7924800" y="8013918"/>
            <a:ext cx="44852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  <a:t>Simultaneity Task</a:t>
            </a:r>
          </a:p>
          <a:p>
            <a:pPr algn="ctr"/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Did the Letter &amp; Number</a:t>
            </a:r>
          </a:p>
          <a:p>
            <a:pPr algn="ctr"/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Appear at the </a:t>
            </a:r>
            <a:r>
              <a:rPr lang="en-US" sz="2800" dirty="0" smtClean="0">
                <a:solidFill>
                  <a:srgbClr val="00B050"/>
                </a:solidFill>
                <a:latin typeface="Helvetica" pitchFamily="34" charset="0"/>
                <a:cs typeface="Helvetica" pitchFamily="34" charset="0"/>
              </a:rPr>
              <a:t>Same</a:t>
            </a: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 time or </a:t>
            </a:r>
            <a:r>
              <a:rPr lang="en-US" sz="2800" dirty="0" smtClean="0">
                <a:solidFill>
                  <a:srgbClr val="00B050"/>
                </a:solidFill>
                <a:latin typeface="Helvetica" pitchFamily="34" charset="0"/>
                <a:cs typeface="Helvetica" pitchFamily="34" charset="0"/>
              </a:rPr>
              <a:t>Different</a:t>
            </a: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 Times?</a:t>
            </a:r>
            <a:endParaRPr lang="en-US" sz="28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272" name="TextBox 1"/>
          <p:cNvSpPr txBox="1">
            <a:spLocks noChangeArrowheads="1"/>
          </p:cNvSpPr>
          <p:nvPr/>
        </p:nvSpPr>
        <p:spPr bwMode="auto">
          <a:xfrm>
            <a:off x="23798900" y="11963400"/>
            <a:ext cx="9119500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marL="347472" indent="-347472"/>
            <a:r>
              <a:rPr lang="en-US" sz="2800" dirty="0" smtClean="0">
                <a:solidFill>
                  <a:srgbClr val="0000FF"/>
                </a:solidFill>
              </a:rPr>
              <a:t>	</a:t>
            </a:r>
            <a:r>
              <a:rPr lang="en-US" sz="2200" dirty="0" smtClean="0">
                <a:solidFill>
                  <a:srgbClr val="0000FF"/>
                </a:solidFill>
              </a:rPr>
              <a:t>	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These </a:t>
            </a:r>
            <a:r>
              <a:rPr lang="en-US" sz="22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experiments demonstrate that the visual system remaps a hastened neural response to LVF targets by using hemifield-specific rules within the decision-stage of simultaneity judgments. </a:t>
            </a:r>
            <a:r>
              <a:rPr lang="en-US" sz="2200" b="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This </a:t>
            </a:r>
            <a:r>
              <a:rPr lang="en-US" sz="2200" b="0" dirty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hemifield-specific remapping would effectively compensate for the cross-hemifield asymmetries in neural response latencies that could otherwise impair simultaneity estimates.</a:t>
            </a:r>
          </a:p>
        </p:txBody>
      </p:sp>
      <p:sp>
        <p:nvSpPr>
          <p:cNvPr id="273" name="Rectangle 106"/>
          <p:cNvSpPr>
            <a:spLocks noChangeArrowheads="1"/>
          </p:cNvSpPr>
          <p:nvPr/>
        </p:nvSpPr>
        <p:spPr bwMode="auto">
          <a:xfrm>
            <a:off x="24460200" y="6776621"/>
            <a:ext cx="769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Helvetica" pitchFamily="-111" charset="0"/>
              </a:rPr>
              <a:t>Task-Specific Decision Rules</a:t>
            </a:r>
            <a:endParaRPr lang="en-US" sz="3200" dirty="0">
              <a:solidFill>
                <a:srgbClr val="FF0000"/>
              </a:solidFill>
              <a:latin typeface="Times"/>
            </a:endParaRPr>
          </a:p>
        </p:txBody>
      </p:sp>
      <p:sp>
        <p:nvSpPr>
          <p:cNvPr id="275" name="TextBox 274"/>
          <p:cNvSpPr txBox="1"/>
          <p:nvPr/>
        </p:nvSpPr>
        <p:spPr>
          <a:xfrm>
            <a:off x="457200" y="13716000"/>
            <a:ext cx="69838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  <a:latin typeface="Helvetica" pitchFamily="34" charset="0"/>
                <a:cs typeface="Helvetica" pitchFamily="34" charset="0"/>
              </a:rPr>
              <a:t>I.V.s </a:t>
            </a:r>
          </a:p>
          <a:p>
            <a:pPr algn="ctr"/>
            <a:r>
              <a:rPr lang="en-US" sz="28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Task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(TOJ </a:t>
            </a:r>
            <a:r>
              <a:rPr lang="en-US" sz="2800" dirty="0" err="1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vs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 Simultaneity)</a:t>
            </a:r>
          </a:p>
          <a:p>
            <a:pPr algn="ctr"/>
            <a:r>
              <a:rPr lang="en-US" sz="28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Exo-hemifield</a:t>
            </a: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(LVF </a:t>
            </a:r>
            <a:r>
              <a:rPr lang="en-US" sz="2800" dirty="0" err="1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vs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 RVF)</a:t>
            </a:r>
          </a:p>
          <a:p>
            <a:pPr algn="ctr"/>
            <a:r>
              <a:rPr lang="en-US" sz="28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Target Order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(Endo-1</a:t>
            </a:r>
            <a:r>
              <a:rPr lang="en-US" sz="2800" baseline="300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st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vs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 Exo-1</a:t>
            </a:r>
            <a:r>
              <a:rPr lang="en-US" sz="2800" baseline="300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st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)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Helvetica" pitchFamily="34" charset="0"/>
                <a:cs typeface="Helvetica" pitchFamily="34" charset="0"/>
              </a:rPr>
              <a:t>D.V.</a:t>
            </a:r>
          </a:p>
          <a:p>
            <a:pPr algn="ctr"/>
            <a:r>
              <a:rPr lang="en-US" sz="2800" dirty="0" smtClean="0">
                <a:solidFill>
                  <a:srgbClr val="0000FF"/>
                </a:solidFill>
                <a:latin typeface="Helvetica" pitchFamily="34" charset="0"/>
                <a:cs typeface="Helvetica" pitchFamily="34" charset="0"/>
              </a:rPr>
              <a:t>Perceived Timing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Helvetica" pitchFamily="34" charset="0"/>
                <a:cs typeface="Helvetica" pitchFamily="34" charset="0"/>
              </a:rPr>
              <a:t>(PSE &amp; SDT Criterion</a:t>
            </a: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)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9526" y="7620000"/>
            <a:ext cx="2594721" cy="2743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1258" y="3352800"/>
            <a:ext cx="3046911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11285</TotalTime>
  <Words>357</Words>
  <Application>Microsoft Office PowerPoint</Application>
  <PresentationFormat>Custom</PresentationFormat>
  <Paragraphs>59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PowerPoint Presentation</vt:lpstr>
    </vt:vector>
  </TitlesOfParts>
  <Company>Denison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Nestor Matthews</dc:creator>
  <cp:lastModifiedBy>Windows User</cp:lastModifiedBy>
  <cp:revision>763</cp:revision>
  <dcterms:created xsi:type="dcterms:W3CDTF">2011-07-22T23:37:25Z</dcterms:created>
  <dcterms:modified xsi:type="dcterms:W3CDTF">2013-05-21T19:35:02Z</dcterms:modified>
</cp:coreProperties>
</file>