
<file path=[Content_Types].xml><?xml version="1.0" encoding="utf-8"?>
<Types xmlns="http://schemas.openxmlformats.org/package/2006/content-types">
  <Default Extension="png" ContentType="image/png"/>
  <Default Extension="pdf" ContentType="application/pd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56" r:id="rId2"/>
  </p:sldIdLst>
  <p:sldSz cx="32918400" cy="16459200"/>
  <p:notesSz cx="32461200" cy="51206400"/>
  <p:defaultTextStyle>
    <a:defPPr>
      <a:defRPr lang="en-US"/>
    </a:defPPr>
    <a:lvl1pPr algn="l" rtl="0" eaLnBrk="0" fontAlgn="base" hangingPunct="0">
      <a:spcBef>
        <a:spcPct val="0"/>
      </a:spcBef>
      <a:spcAft>
        <a:spcPct val="0"/>
      </a:spcAft>
      <a:defRPr sz="2400" b="1" kern="1200">
        <a:solidFill>
          <a:schemeClr val="tx1"/>
        </a:solidFill>
        <a:latin typeface="Times New Roman" pitchFamily="-111" charset="0"/>
        <a:ea typeface="ＭＳ Ｐゴシック" pitchFamily="-111" charset="-128"/>
        <a:cs typeface="+mn-cs"/>
      </a:defRPr>
    </a:lvl1pPr>
    <a:lvl2pPr marL="457200" algn="l" rtl="0" eaLnBrk="0" fontAlgn="base" hangingPunct="0">
      <a:spcBef>
        <a:spcPct val="0"/>
      </a:spcBef>
      <a:spcAft>
        <a:spcPct val="0"/>
      </a:spcAft>
      <a:defRPr sz="2400" b="1" kern="1200">
        <a:solidFill>
          <a:schemeClr val="tx1"/>
        </a:solidFill>
        <a:latin typeface="Times New Roman" pitchFamily="-111" charset="0"/>
        <a:ea typeface="ＭＳ Ｐゴシック" pitchFamily="-111" charset="-128"/>
        <a:cs typeface="+mn-cs"/>
      </a:defRPr>
    </a:lvl2pPr>
    <a:lvl3pPr marL="914400" algn="l" rtl="0" eaLnBrk="0" fontAlgn="base" hangingPunct="0">
      <a:spcBef>
        <a:spcPct val="0"/>
      </a:spcBef>
      <a:spcAft>
        <a:spcPct val="0"/>
      </a:spcAft>
      <a:defRPr sz="2400" b="1" kern="1200">
        <a:solidFill>
          <a:schemeClr val="tx1"/>
        </a:solidFill>
        <a:latin typeface="Times New Roman" pitchFamily="-111" charset="0"/>
        <a:ea typeface="ＭＳ Ｐゴシック" pitchFamily="-111" charset="-128"/>
        <a:cs typeface="+mn-cs"/>
      </a:defRPr>
    </a:lvl3pPr>
    <a:lvl4pPr marL="1371600" algn="l" rtl="0" eaLnBrk="0" fontAlgn="base" hangingPunct="0">
      <a:spcBef>
        <a:spcPct val="0"/>
      </a:spcBef>
      <a:spcAft>
        <a:spcPct val="0"/>
      </a:spcAft>
      <a:defRPr sz="2400" b="1" kern="1200">
        <a:solidFill>
          <a:schemeClr val="tx1"/>
        </a:solidFill>
        <a:latin typeface="Times New Roman" pitchFamily="-111" charset="0"/>
        <a:ea typeface="ＭＳ Ｐゴシック" pitchFamily="-111" charset="-128"/>
        <a:cs typeface="+mn-cs"/>
      </a:defRPr>
    </a:lvl4pPr>
    <a:lvl5pPr marL="1828800" algn="l" rtl="0" eaLnBrk="0" fontAlgn="base" hangingPunct="0">
      <a:spcBef>
        <a:spcPct val="0"/>
      </a:spcBef>
      <a:spcAft>
        <a:spcPct val="0"/>
      </a:spcAft>
      <a:defRPr sz="2400" b="1" kern="1200">
        <a:solidFill>
          <a:schemeClr val="tx1"/>
        </a:solidFill>
        <a:latin typeface="Times New Roman" pitchFamily="-111" charset="0"/>
        <a:ea typeface="ＭＳ Ｐゴシック" pitchFamily="-111" charset="-128"/>
        <a:cs typeface="+mn-cs"/>
      </a:defRPr>
    </a:lvl5pPr>
    <a:lvl6pPr marL="2286000" algn="l" defTabSz="914400" rtl="0" eaLnBrk="1" latinLnBrk="0" hangingPunct="1">
      <a:defRPr sz="2400" b="1" kern="1200">
        <a:solidFill>
          <a:schemeClr val="tx1"/>
        </a:solidFill>
        <a:latin typeface="Times New Roman" pitchFamily="-111" charset="0"/>
        <a:ea typeface="ＭＳ Ｐゴシック" pitchFamily="-111" charset="-128"/>
        <a:cs typeface="+mn-cs"/>
      </a:defRPr>
    </a:lvl6pPr>
    <a:lvl7pPr marL="2743200" algn="l" defTabSz="914400" rtl="0" eaLnBrk="1" latinLnBrk="0" hangingPunct="1">
      <a:defRPr sz="2400" b="1" kern="1200">
        <a:solidFill>
          <a:schemeClr val="tx1"/>
        </a:solidFill>
        <a:latin typeface="Times New Roman" pitchFamily="-111" charset="0"/>
        <a:ea typeface="ＭＳ Ｐゴシック" pitchFamily="-111" charset="-128"/>
        <a:cs typeface="+mn-cs"/>
      </a:defRPr>
    </a:lvl7pPr>
    <a:lvl8pPr marL="3200400" algn="l" defTabSz="914400" rtl="0" eaLnBrk="1" latinLnBrk="0" hangingPunct="1">
      <a:defRPr sz="2400" b="1" kern="1200">
        <a:solidFill>
          <a:schemeClr val="tx1"/>
        </a:solidFill>
        <a:latin typeface="Times New Roman" pitchFamily="-111" charset="0"/>
        <a:ea typeface="ＭＳ Ｐゴシック" pitchFamily="-111" charset="-128"/>
        <a:cs typeface="+mn-cs"/>
      </a:defRPr>
    </a:lvl8pPr>
    <a:lvl9pPr marL="3657600" algn="l" defTabSz="914400" rtl="0" eaLnBrk="1" latinLnBrk="0" hangingPunct="1">
      <a:defRPr sz="2400" b="1" kern="1200">
        <a:solidFill>
          <a:schemeClr val="tx1"/>
        </a:solidFill>
        <a:latin typeface="Times New Roman" pitchFamily="-111" charset="0"/>
        <a:ea typeface="ＭＳ Ｐゴシック" pitchFamily="-111"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00FFFF"/>
    <a:srgbClr val="CBF5FD"/>
    <a:srgbClr val="DDEFEB"/>
    <a:srgbClr val="CCFFFF"/>
    <a:srgbClr val="E7F4F5"/>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autoAdjust="0"/>
    <p:restoredTop sz="94320" autoAdjust="0"/>
  </p:normalViewPr>
  <p:slideViewPr>
    <p:cSldViewPr>
      <p:cViewPr varScale="1">
        <p:scale>
          <a:sx n="44" d="100"/>
          <a:sy n="44" d="100"/>
        </p:scale>
        <p:origin x="-252" y="-120"/>
      </p:cViewPr>
      <p:guideLst>
        <p:guide orient="horz" pos="5184"/>
        <p:guide pos="10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066838" cy="3268663"/>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p:cNvSpPr>
            <a:spLocks noGrp="1"/>
          </p:cNvSpPr>
          <p:nvPr>
            <p:ph type="dt" sz="quarter" idx="1"/>
          </p:nvPr>
        </p:nvSpPr>
        <p:spPr>
          <a:xfrm>
            <a:off x="18386425" y="0"/>
            <a:ext cx="14066838" cy="3268663"/>
          </a:xfrm>
          <a:prstGeom prst="rect">
            <a:avLst/>
          </a:prstGeom>
        </p:spPr>
        <p:txBody>
          <a:bodyPr vert="horz" lIns="91440" tIns="45720" rIns="91440" bIns="45720" rtlCol="0"/>
          <a:lstStyle>
            <a:lvl1pPr algn="r">
              <a:defRPr sz="1200"/>
            </a:lvl1pPr>
          </a:lstStyle>
          <a:p>
            <a:pPr>
              <a:defRPr/>
            </a:pPr>
            <a:fld id="{319D2FC3-F0A0-419C-99E4-9429E6020A83}" type="datetimeFigureOut">
              <a:rPr lang="en-US"/>
              <a:pPr>
                <a:defRPr/>
              </a:pPr>
              <a:t>5/8/2013</a:t>
            </a:fld>
            <a:endParaRPr lang="en-US" dirty="0"/>
          </a:p>
        </p:txBody>
      </p:sp>
      <p:sp>
        <p:nvSpPr>
          <p:cNvPr id="4" name="Footer Placeholder 3"/>
          <p:cNvSpPr>
            <a:spLocks noGrp="1"/>
          </p:cNvSpPr>
          <p:nvPr>
            <p:ph type="ftr" sz="quarter" idx="2"/>
          </p:nvPr>
        </p:nvSpPr>
        <p:spPr>
          <a:xfrm>
            <a:off x="0" y="62099825"/>
            <a:ext cx="14066838" cy="3268663"/>
          </a:xfrm>
          <a:prstGeom prst="rect">
            <a:avLst/>
          </a:prstGeom>
        </p:spPr>
        <p:txBody>
          <a:bodyPr vert="horz" lIns="91440" tIns="45720" rIns="91440" bIns="45720"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18386425" y="62099825"/>
            <a:ext cx="14066838" cy="3268663"/>
          </a:xfrm>
          <a:prstGeom prst="rect">
            <a:avLst/>
          </a:prstGeom>
        </p:spPr>
        <p:txBody>
          <a:bodyPr vert="horz" lIns="91440" tIns="45720" rIns="91440" bIns="45720" rtlCol="0" anchor="b"/>
          <a:lstStyle>
            <a:lvl1pPr algn="r">
              <a:defRPr sz="1200"/>
            </a:lvl1pPr>
          </a:lstStyle>
          <a:p>
            <a:pPr>
              <a:defRPr/>
            </a:pPr>
            <a:fld id="{E14412EC-F137-439D-93A6-12AC48EA7B6B}" type="slidenum">
              <a:rPr lang="en-US"/>
              <a:pPr>
                <a:defRPr/>
              </a:pPr>
              <a:t>‹#›</a:t>
            </a:fld>
            <a:endParaRPr lang="en-US" dirty="0"/>
          </a:p>
        </p:txBody>
      </p:sp>
    </p:spTree>
    <p:extLst>
      <p:ext uri="{BB962C8B-B14F-4D97-AF65-F5344CB8AC3E}">
        <p14:creationId xmlns:p14="http://schemas.microsoft.com/office/powerpoint/2010/main" val="37500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066838" cy="2560638"/>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p:cNvSpPr>
            <a:spLocks noGrp="1"/>
          </p:cNvSpPr>
          <p:nvPr>
            <p:ph type="dt" idx="1"/>
          </p:nvPr>
        </p:nvSpPr>
        <p:spPr>
          <a:xfrm>
            <a:off x="18386425" y="0"/>
            <a:ext cx="14066838" cy="2560638"/>
          </a:xfrm>
          <a:prstGeom prst="rect">
            <a:avLst/>
          </a:prstGeom>
        </p:spPr>
        <p:txBody>
          <a:bodyPr vert="horz" lIns="91440" tIns="45720" rIns="91440" bIns="45720" rtlCol="0"/>
          <a:lstStyle>
            <a:lvl1pPr algn="r">
              <a:defRPr sz="1200"/>
            </a:lvl1pPr>
          </a:lstStyle>
          <a:p>
            <a:pPr>
              <a:defRPr/>
            </a:pPr>
            <a:fld id="{9909EAEC-A523-4F17-A3AE-FC60F46B8C30}" type="datetimeFigureOut">
              <a:rPr lang="en-US"/>
              <a:pPr>
                <a:defRPr/>
              </a:pPr>
              <a:t>5/8/2013</a:t>
            </a:fld>
            <a:endParaRPr lang="en-US" dirty="0"/>
          </a:p>
        </p:txBody>
      </p:sp>
      <p:sp>
        <p:nvSpPr>
          <p:cNvPr id="4" name="Slide Image Placeholder 3"/>
          <p:cNvSpPr>
            <a:spLocks noGrp="1" noRot="1" noChangeAspect="1"/>
          </p:cNvSpPr>
          <p:nvPr>
            <p:ph type="sldImg" idx="2"/>
          </p:nvPr>
        </p:nvSpPr>
        <p:spPr>
          <a:xfrm>
            <a:off x="-2971800" y="3840163"/>
            <a:ext cx="38404800" cy="192024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3246438" y="24323675"/>
            <a:ext cx="25968325" cy="23042563"/>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48637825"/>
            <a:ext cx="14066838" cy="2559050"/>
          </a:xfrm>
          <a:prstGeom prst="rect">
            <a:avLst/>
          </a:prstGeom>
        </p:spPr>
        <p:txBody>
          <a:bodyPr vert="horz" lIns="91440" tIns="45720" rIns="91440" bIns="45720"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18386425" y="48637825"/>
            <a:ext cx="14066838" cy="2559050"/>
          </a:xfrm>
          <a:prstGeom prst="rect">
            <a:avLst/>
          </a:prstGeom>
        </p:spPr>
        <p:txBody>
          <a:bodyPr vert="horz" lIns="91440" tIns="45720" rIns="91440" bIns="45720" rtlCol="0" anchor="b"/>
          <a:lstStyle>
            <a:lvl1pPr algn="r">
              <a:defRPr sz="1200"/>
            </a:lvl1pPr>
          </a:lstStyle>
          <a:p>
            <a:pPr>
              <a:defRPr/>
            </a:pPr>
            <a:fld id="{F0266A29-77F3-40DD-96B5-9486F113E884}" type="slidenum">
              <a:rPr lang="en-US"/>
              <a:pPr>
                <a:defRPr/>
              </a:pPr>
              <a:t>‹#›</a:t>
            </a:fld>
            <a:endParaRPr lang="en-US" dirty="0"/>
          </a:p>
        </p:txBody>
      </p:sp>
    </p:spTree>
    <p:extLst>
      <p:ext uri="{BB962C8B-B14F-4D97-AF65-F5344CB8AC3E}">
        <p14:creationId xmlns:p14="http://schemas.microsoft.com/office/powerpoint/2010/main" val="5378224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fld id="{8507B004-DE69-41F5-8C9C-1B065C0D852B}" type="slidenum">
              <a:rPr lang="en-US" sz="1200" smtClean="0"/>
              <a:pPr/>
              <a:t>1</a:t>
            </a:fld>
            <a:endParaRPr lang="en-US" sz="1200"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113338"/>
            <a:ext cx="27981275"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9326563"/>
            <a:ext cx="2304415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EB438B2-00AF-49B7-A218-D35D524D7612}" type="slidenum">
              <a:rPr lang="en-US"/>
              <a:pPr>
                <a:defRPr/>
              </a:pPr>
              <a:t>‹#›</a:t>
            </a:fld>
            <a:endParaRPr lang="en-US" dirty="0"/>
          </a:p>
        </p:txBody>
      </p:sp>
    </p:spTree>
    <p:extLst>
      <p:ext uri="{BB962C8B-B14F-4D97-AF65-F5344CB8AC3E}">
        <p14:creationId xmlns:p14="http://schemas.microsoft.com/office/powerpoint/2010/main" val="1787209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A5CFB52-81DB-4335-B4D2-629F99577A88}" type="slidenum">
              <a:rPr lang="en-US"/>
              <a:pPr>
                <a:defRPr/>
              </a:pPr>
              <a:t>‹#›</a:t>
            </a:fld>
            <a:endParaRPr lang="en-US" dirty="0"/>
          </a:p>
        </p:txBody>
      </p:sp>
    </p:spTree>
    <p:extLst>
      <p:ext uri="{BB962C8B-B14F-4D97-AF65-F5344CB8AC3E}">
        <p14:creationId xmlns:p14="http://schemas.microsoft.com/office/powerpoint/2010/main" val="258102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55313" y="1463675"/>
            <a:ext cx="6994525" cy="13166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8563" y="1463675"/>
            <a:ext cx="20834350" cy="131667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193F038-7078-4AA6-8A17-14AE90C1E990}" type="slidenum">
              <a:rPr lang="en-US"/>
              <a:pPr>
                <a:defRPr/>
              </a:pPr>
              <a:t>‹#›</a:t>
            </a:fld>
            <a:endParaRPr lang="en-US" dirty="0"/>
          </a:p>
        </p:txBody>
      </p:sp>
    </p:spTree>
    <p:extLst>
      <p:ext uri="{BB962C8B-B14F-4D97-AF65-F5344CB8AC3E}">
        <p14:creationId xmlns:p14="http://schemas.microsoft.com/office/powerpoint/2010/main" val="343636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749B7AC-3DD4-48FB-BBD6-5E107F616409}" type="slidenum">
              <a:rPr lang="en-US"/>
              <a:pPr>
                <a:defRPr/>
              </a:pPr>
              <a:t>‹#›</a:t>
            </a:fld>
            <a:endParaRPr lang="en-US" dirty="0"/>
          </a:p>
        </p:txBody>
      </p:sp>
    </p:spTree>
    <p:extLst>
      <p:ext uri="{BB962C8B-B14F-4D97-AF65-F5344CB8AC3E}">
        <p14:creationId xmlns:p14="http://schemas.microsoft.com/office/powerpoint/2010/main" val="2912068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0575925"/>
            <a:ext cx="27981275"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6975475"/>
            <a:ext cx="27981275"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91D678B-AD55-4B25-ACB8-C1ED37F21C66}" type="slidenum">
              <a:rPr lang="en-US"/>
              <a:pPr>
                <a:defRPr/>
              </a:pPr>
              <a:t>‹#›</a:t>
            </a:fld>
            <a:endParaRPr lang="en-US" dirty="0"/>
          </a:p>
        </p:txBody>
      </p:sp>
    </p:spTree>
    <p:extLst>
      <p:ext uri="{BB962C8B-B14F-4D97-AF65-F5344CB8AC3E}">
        <p14:creationId xmlns:p14="http://schemas.microsoft.com/office/powerpoint/2010/main" val="2044593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68563" y="4754563"/>
            <a:ext cx="13914437" cy="98758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35400" y="4754563"/>
            <a:ext cx="13914438" cy="98758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787A83B-12A6-426B-8EF3-9A0150068680}" type="slidenum">
              <a:rPr lang="en-US"/>
              <a:pPr>
                <a:defRPr/>
              </a:pPr>
              <a:t>‹#›</a:t>
            </a:fld>
            <a:endParaRPr lang="en-US" dirty="0"/>
          </a:p>
        </p:txBody>
      </p:sp>
    </p:spTree>
    <p:extLst>
      <p:ext uri="{BB962C8B-B14F-4D97-AF65-F5344CB8AC3E}">
        <p14:creationId xmlns:p14="http://schemas.microsoft.com/office/powerpoint/2010/main" val="995971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8813"/>
            <a:ext cx="29625925"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3684588"/>
            <a:ext cx="1454467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5219700"/>
            <a:ext cx="1454467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3684588"/>
            <a:ext cx="14549438"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5219700"/>
            <a:ext cx="14549438"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253A9948-CB09-49F8-BC6B-05AA15C64E39}" type="slidenum">
              <a:rPr lang="en-US"/>
              <a:pPr>
                <a:defRPr/>
              </a:pPr>
              <a:t>‹#›</a:t>
            </a:fld>
            <a:endParaRPr lang="en-US" dirty="0"/>
          </a:p>
        </p:txBody>
      </p:sp>
    </p:spTree>
    <p:extLst>
      <p:ext uri="{BB962C8B-B14F-4D97-AF65-F5344CB8AC3E}">
        <p14:creationId xmlns:p14="http://schemas.microsoft.com/office/powerpoint/2010/main" val="3622716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ED6A0C0-51AE-4F1E-A5F5-B818A2F57273}" type="slidenum">
              <a:rPr lang="en-US"/>
              <a:pPr>
                <a:defRPr/>
              </a:pPr>
              <a:t>‹#›</a:t>
            </a:fld>
            <a:endParaRPr lang="en-US" dirty="0"/>
          </a:p>
        </p:txBody>
      </p:sp>
    </p:spTree>
    <p:extLst>
      <p:ext uri="{BB962C8B-B14F-4D97-AF65-F5344CB8AC3E}">
        <p14:creationId xmlns:p14="http://schemas.microsoft.com/office/powerpoint/2010/main" val="3641633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C1B925E9-1ACA-4939-A9BA-2D3C72770450}" type="slidenum">
              <a:rPr lang="en-US"/>
              <a:pPr>
                <a:defRPr/>
              </a:pPr>
              <a:t>‹#›</a:t>
            </a:fld>
            <a:endParaRPr lang="en-US" dirty="0"/>
          </a:p>
        </p:txBody>
      </p:sp>
    </p:spTree>
    <p:extLst>
      <p:ext uri="{BB962C8B-B14F-4D97-AF65-F5344CB8AC3E}">
        <p14:creationId xmlns:p14="http://schemas.microsoft.com/office/powerpoint/2010/main" val="3133346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5638"/>
            <a:ext cx="10829925"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655638"/>
            <a:ext cx="1840230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3444875"/>
            <a:ext cx="10829925"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9963BC2-A280-429C-BCA0-CB57E1BE6EF8}" type="slidenum">
              <a:rPr lang="en-US"/>
              <a:pPr>
                <a:defRPr/>
              </a:pPr>
              <a:t>‹#›</a:t>
            </a:fld>
            <a:endParaRPr lang="en-US" dirty="0"/>
          </a:p>
        </p:txBody>
      </p:sp>
    </p:spTree>
    <p:extLst>
      <p:ext uri="{BB962C8B-B14F-4D97-AF65-F5344CB8AC3E}">
        <p14:creationId xmlns:p14="http://schemas.microsoft.com/office/powerpoint/2010/main" val="394620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1522075"/>
            <a:ext cx="19751675"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470025"/>
            <a:ext cx="19751675"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6451600" y="12880975"/>
            <a:ext cx="19751675"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69B90EC-362C-4053-A901-87B21CEBE28A}" type="slidenum">
              <a:rPr lang="en-US"/>
              <a:pPr>
                <a:defRPr/>
              </a:pPr>
              <a:t>‹#›</a:t>
            </a:fld>
            <a:endParaRPr lang="en-US" dirty="0"/>
          </a:p>
        </p:txBody>
      </p:sp>
    </p:spTree>
    <p:extLst>
      <p:ext uri="{BB962C8B-B14F-4D97-AF65-F5344CB8AC3E}">
        <p14:creationId xmlns:p14="http://schemas.microsoft.com/office/powerpoint/2010/main" val="1044921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8563" y="1463675"/>
            <a:ext cx="27981275"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82156" tIns="141078" rIns="282156" bIns="141078"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468563" y="4754563"/>
            <a:ext cx="27981275" cy="9875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82156" tIns="141078" rIns="282156" bIns="14107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468563" y="14995525"/>
            <a:ext cx="6858000" cy="1098550"/>
          </a:xfrm>
          <a:prstGeom prst="rect">
            <a:avLst/>
          </a:prstGeom>
          <a:noFill/>
          <a:ln w="9525">
            <a:noFill/>
            <a:miter lim="800000"/>
            <a:headEnd/>
            <a:tailEnd/>
          </a:ln>
          <a:effectLst/>
        </p:spPr>
        <p:txBody>
          <a:bodyPr vert="horz" wrap="square" lIns="282156" tIns="141078" rIns="282156" bIns="141078" numCol="1" anchor="t" anchorCtr="0" compatLnSpc="1">
            <a:prstTxWarp prst="textNoShape">
              <a:avLst/>
            </a:prstTxWarp>
          </a:bodyPr>
          <a:lstStyle>
            <a:lvl1pPr>
              <a:defRPr sz="4300" b="0">
                <a:latin typeface="Times" pitchFamily="-111" charset="0"/>
              </a:defRPr>
            </a:lvl1pPr>
          </a:lstStyle>
          <a:p>
            <a:pPr>
              <a:defRPr/>
            </a:pPr>
            <a:endParaRPr lang="en-US" dirty="0"/>
          </a:p>
        </p:txBody>
      </p:sp>
      <p:sp>
        <p:nvSpPr>
          <p:cNvPr id="1029" name="Rectangle 5"/>
          <p:cNvSpPr>
            <a:spLocks noGrp="1" noChangeArrowheads="1"/>
          </p:cNvSpPr>
          <p:nvPr>
            <p:ph type="ftr" sz="quarter" idx="3"/>
          </p:nvPr>
        </p:nvSpPr>
        <p:spPr bwMode="auto">
          <a:xfrm>
            <a:off x="11247438" y="14995525"/>
            <a:ext cx="10423525" cy="1098550"/>
          </a:xfrm>
          <a:prstGeom prst="rect">
            <a:avLst/>
          </a:prstGeom>
          <a:noFill/>
          <a:ln w="9525">
            <a:noFill/>
            <a:miter lim="800000"/>
            <a:headEnd/>
            <a:tailEnd/>
          </a:ln>
          <a:effectLst/>
        </p:spPr>
        <p:txBody>
          <a:bodyPr vert="horz" wrap="square" lIns="282156" tIns="141078" rIns="282156" bIns="141078" numCol="1" anchor="t" anchorCtr="0" compatLnSpc="1">
            <a:prstTxWarp prst="textNoShape">
              <a:avLst/>
            </a:prstTxWarp>
          </a:bodyPr>
          <a:lstStyle>
            <a:lvl1pPr algn="ctr">
              <a:defRPr sz="4300" b="0">
                <a:latin typeface="Times" pitchFamily="-111" charset="0"/>
              </a:defRPr>
            </a:lvl1pPr>
          </a:lstStyle>
          <a:p>
            <a:pPr>
              <a:defRPr/>
            </a:pPr>
            <a:endParaRPr lang="en-US" dirty="0"/>
          </a:p>
        </p:txBody>
      </p:sp>
      <p:sp>
        <p:nvSpPr>
          <p:cNvPr id="1030" name="Rectangle 6"/>
          <p:cNvSpPr>
            <a:spLocks noGrp="1" noChangeArrowheads="1"/>
          </p:cNvSpPr>
          <p:nvPr>
            <p:ph type="sldNum" sz="quarter" idx="4"/>
          </p:nvPr>
        </p:nvSpPr>
        <p:spPr bwMode="auto">
          <a:xfrm>
            <a:off x="23591838" y="14995525"/>
            <a:ext cx="6858000" cy="1098550"/>
          </a:xfrm>
          <a:prstGeom prst="rect">
            <a:avLst/>
          </a:prstGeom>
          <a:noFill/>
          <a:ln w="9525">
            <a:noFill/>
            <a:miter lim="800000"/>
            <a:headEnd/>
            <a:tailEnd/>
          </a:ln>
          <a:effectLst/>
        </p:spPr>
        <p:txBody>
          <a:bodyPr vert="horz" wrap="square" lIns="282156" tIns="141078" rIns="282156" bIns="141078" numCol="1" anchor="t" anchorCtr="0" compatLnSpc="1">
            <a:prstTxWarp prst="textNoShape">
              <a:avLst/>
            </a:prstTxWarp>
          </a:bodyPr>
          <a:lstStyle>
            <a:lvl1pPr algn="r">
              <a:defRPr sz="4300" b="0">
                <a:latin typeface="Times" pitchFamily="-111" charset="0"/>
              </a:defRPr>
            </a:lvl1pPr>
          </a:lstStyle>
          <a:p>
            <a:pPr>
              <a:defRPr/>
            </a:pPr>
            <a:fld id="{BA628BAF-0112-4FCA-8967-FADACD43FAC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820988" rtl="0" eaLnBrk="0" fontAlgn="base" hangingPunct="0">
        <a:spcBef>
          <a:spcPct val="0"/>
        </a:spcBef>
        <a:spcAft>
          <a:spcPct val="0"/>
        </a:spcAft>
        <a:defRPr sz="13600">
          <a:solidFill>
            <a:schemeClr val="tx2"/>
          </a:solidFill>
          <a:latin typeface="+mj-lt"/>
          <a:ea typeface="ＭＳ Ｐゴシック" pitchFamily="-111" charset="-128"/>
          <a:cs typeface="+mj-cs"/>
        </a:defRPr>
      </a:lvl1pPr>
      <a:lvl2pPr algn="ctr" defTabSz="2820988" rtl="0" eaLnBrk="0" fontAlgn="base" hangingPunct="0">
        <a:spcBef>
          <a:spcPct val="0"/>
        </a:spcBef>
        <a:spcAft>
          <a:spcPct val="0"/>
        </a:spcAft>
        <a:defRPr sz="13600">
          <a:solidFill>
            <a:schemeClr val="tx2"/>
          </a:solidFill>
          <a:latin typeface="Times" pitchFamily="18" charset="0"/>
          <a:ea typeface="ＭＳ Ｐゴシック" pitchFamily="-111" charset="-128"/>
        </a:defRPr>
      </a:lvl2pPr>
      <a:lvl3pPr algn="ctr" defTabSz="2820988" rtl="0" eaLnBrk="0" fontAlgn="base" hangingPunct="0">
        <a:spcBef>
          <a:spcPct val="0"/>
        </a:spcBef>
        <a:spcAft>
          <a:spcPct val="0"/>
        </a:spcAft>
        <a:defRPr sz="13600">
          <a:solidFill>
            <a:schemeClr val="tx2"/>
          </a:solidFill>
          <a:latin typeface="Times" pitchFamily="18" charset="0"/>
          <a:ea typeface="ＭＳ Ｐゴシック" pitchFamily="-111" charset="-128"/>
        </a:defRPr>
      </a:lvl3pPr>
      <a:lvl4pPr algn="ctr" defTabSz="2820988" rtl="0" eaLnBrk="0" fontAlgn="base" hangingPunct="0">
        <a:spcBef>
          <a:spcPct val="0"/>
        </a:spcBef>
        <a:spcAft>
          <a:spcPct val="0"/>
        </a:spcAft>
        <a:defRPr sz="13600">
          <a:solidFill>
            <a:schemeClr val="tx2"/>
          </a:solidFill>
          <a:latin typeface="Times" pitchFamily="18" charset="0"/>
          <a:ea typeface="ＭＳ Ｐゴシック" pitchFamily="-111" charset="-128"/>
        </a:defRPr>
      </a:lvl4pPr>
      <a:lvl5pPr algn="ctr" defTabSz="2820988" rtl="0" eaLnBrk="0" fontAlgn="base" hangingPunct="0">
        <a:spcBef>
          <a:spcPct val="0"/>
        </a:spcBef>
        <a:spcAft>
          <a:spcPct val="0"/>
        </a:spcAft>
        <a:defRPr sz="13600">
          <a:solidFill>
            <a:schemeClr val="tx2"/>
          </a:solidFill>
          <a:latin typeface="Times" pitchFamily="18" charset="0"/>
          <a:ea typeface="ＭＳ Ｐゴシック" pitchFamily="-111" charset="-128"/>
        </a:defRPr>
      </a:lvl5pPr>
      <a:lvl6pPr marL="457200" algn="ctr" defTabSz="2820988" rtl="0" fontAlgn="base">
        <a:spcBef>
          <a:spcPct val="0"/>
        </a:spcBef>
        <a:spcAft>
          <a:spcPct val="0"/>
        </a:spcAft>
        <a:defRPr sz="13600">
          <a:solidFill>
            <a:schemeClr val="tx2"/>
          </a:solidFill>
          <a:latin typeface="Times" pitchFamily="18" charset="0"/>
        </a:defRPr>
      </a:lvl6pPr>
      <a:lvl7pPr marL="914400" algn="ctr" defTabSz="2820988" rtl="0" fontAlgn="base">
        <a:spcBef>
          <a:spcPct val="0"/>
        </a:spcBef>
        <a:spcAft>
          <a:spcPct val="0"/>
        </a:spcAft>
        <a:defRPr sz="13600">
          <a:solidFill>
            <a:schemeClr val="tx2"/>
          </a:solidFill>
          <a:latin typeface="Times" pitchFamily="18" charset="0"/>
        </a:defRPr>
      </a:lvl7pPr>
      <a:lvl8pPr marL="1371600" algn="ctr" defTabSz="2820988" rtl="0" fontAlgn="base">
        <a:spcBef>
          <a:spcPct val="0"/>
        </a:spcBef>
        <a:spcAft>
          <a:spcPct val="0"/>
        </a:spcAft>
        <a:defRPr sz="13600">
          <a:solidFill>
            <a:schemeClr val="tx2"/>
          </a:solidFill>
          <a:latin typeface="Times" pitchFamily="18" charset="0"/>
        </a:defRPr>
      </a:lvl8pPr>
      <a:lvl9pPr marL="1828800" algn="ctr" defTabSz="2820988" rtl="0" fontAlgn="base">
        <a:spcBef>
          <a:spcPct val="0"/>
        </a:spcBef>
        <a:spcAft>
          <a:spcPct val="0"/>
        </a:spcAft>
        <a:defRPr sz="13600">
          <a:solidFill>
            <a:schemeClr val="tx2"/>
          </a:solidFill>
          <a:latin typeface="Times" pitchFamily="18" charset="0"/>
        </a:defRPr>
      </a:lvl9pPr>
    </p:titleStyle>
    <p:bodyStyle>
      <a:lvl1pPr marL="1058863" indent="-1058863" algn="l" defTabSz="2820988" rtl="0" eaLnBrk="0" fontAlgn="base" hangingPunct="0">
        <a:spcBef>
          <a:spcPct val="20000"/>
        </a:spcBef>
        <a:spcAft>
          <a:spcPct val="0"/>
        </a:spcAft>
        <a:buChar char="•"/>
        <a:defRPr sz="9900">
          <a:solidFill>
            <a:schemeClr val="tx1"/>
          </a:solidFill>
          <a:latin typeface="+mn-lt"/>
          <a:ea typeface="ＭＳ Ｐゴシック" pitchFamily="-111" charset="-128"/>
          <a:cs typeface="+mn-cs"/>
        </a:defRPr>
      </a:lvl1pPr>
      <a:lvl2pPr marL="2292350" indent="-881063" algn="l" defTabSz="2820988" rtl="0" eaLnBrk="0" fontAlgn="base" hangingPunct="0">
        <a:spcBef>
          <a:spcPct val="20000"/>
        </a:spcBef>
        <a:spcAft>
          <a:spcPct val="0"/>
        </a:spcAft>
        <a:buChar char="–"/>
        <a:defRPr sz="8600">
          <a:solidFill>
            <a:schemeClr val="tx1"/>
          </a:solidFill>
          <a:latin typeface="+mn-lt"/>
          <a:ea typeface="ＭＳ Ｐゴシック" pitchFamily="-111" charset="-128"/>
        </a:defRPr>
      </a:lvl2pPr>
      <a:lvl3pPr marL="3527425" indent="-706438" algn="l" defTabSz="2820988" rtl="0" eaLnBrk="0" fontAlgn="base" hangingPunct="0">
        <a:spcBef>
          <a:spcPct val="20000"/>
        </a:spcBef>
        <a:spcAft>
          <a:spcPct val="0"/>
        </a:spcAft>
        <a:buChar char="•"/>
        <a:defRPr sz="7400">
          <a:solidFill>
            <a:schemeClr val="tx1"/>
          </a:solidFill>
          <a:latin typeface="+mn-lt"/>
          <a:ea typeface="ＭＳ Ｐゴシック" pitchFamily="-111" charset="-128"/>
        </a:defRPr>
      </a:lvl3pPr>
      <a:lvl4pPr marL="4937125" indent="-704850" algn="l" defTabSz="2820988" rtl="0" eaLnBrk="0" fontAlgn="base" hangingPunct="0">
        <a:spcBef>
          <a:spcPct val="20000"/>
        </a:spcBef>
        <a:spcAft>
          <a:spcPct val="0"/>
        </a:spcAft>
        <a:buChar char="–"/>
        <a:defRPr sz="6200">
          <a:solidFill>
            <a:schemeClr val="tx1"/>
          </a:solidFill>
          <a:latin typeface="+mn-lt"/>
          <a:ea typeface="ＭＳ Ｐゴシック" pitchFamily="-111" charset="-128"/>
        </a:defRPr>
      </a:lvl4pPr>
      <a:lvl5pPr marL="6348413" indent="-704850" algn="l" defTabSz="2820988" rtl="0" eaLnBrk="0" fontAlgn="base" hangingPunct="0">
        <a:spcBef>
          <a:spcPct val="20000"/>
        </a:spcBef>
        <a:spcAft>
          <a:spcPct val="0"/>
        </a:spcAft>
        <a:buChar char="»"/>
        <a:defRPr sz="6200">
          <a:solidFill>
            <a:schemeClr val="tx1"/>
          </a:solidFill>
          <a:latin typeface="+mn-lt"/>
          <a:ea typeface="ＭＳ Ｐゴシック" pitchFamily="-111" charset="-128"/>
        </a:defRPr>
      </a:lvl5pPr>
      <a:lvl6pPr marL="6805613" indent="-704850" algn="l" defTabSz="2820988" rtl="0" fontAlgn="base">
        <a:spcBef>
          <a:spcPct val="20000"/>
        </a:spcBef>
        <a:spcAft>
          <a:spcPct val="0"/>
        </a:spcAft>
        <a:buChar char="»"/>
        <a:defRPr sz="6200">
          <a:solidFill>
            <a:schemeClr val="tx1"/>
          </a:solidFill>
          <a:latin typeface="+mn-lt"/>
        </a:defRPr>
      </a:lvl6pPr>
      <a:lvl7pPr marL="7262813" indent="-704850" algn="l" defTabSz="2820988" rtl="0" fontAlgn="base">
        <a:spcBef>
          <a:spcPct val="20000"/>
        </a:spcBef>
        <a:spcAft>
          <a:spcPct val="0"/>
        </a:spcAft>
        <a:buChar char="»"/>
        <a:defRPr sz="6200">
          <a:solidFill>
            <a:schemeClr val="tx1"/>
          </a:solidFill>
          <a:latin typeface="+mn-lt"/>
        </a:defRPr>
      </a:lvl7pPr>
      <a:lvl8pPr marL="7720013" indent="-704850" algn="l" defTabSz="2820988" rtl="0" fontAlgn="base">
        <a:spcBef>
          <a:spcPct val="20000"/>
        </a:spcBef>
        <a:spcAft>
          <a:spcPct val="0"/>
        </a:spcAft>
        <a:buChar char="»"/>
        <a:defRPr sz="6200">
          <a:solidFill>
            <a:schemeClr val="tx1"/>
          </a:solidFill>
          <a:latin typeface="+mn-lt"/>
        </a:defRPr>
      </a:lvl8pPr>
      <a:lvl9pPr marL="8177213" indent="-704850" algn="l" defTabSz="2820988" rtl="0" fontAlgn="base">
        <a:spcBef>
          <a:spcPct val="20000"/>
        </a:spcBef>
        <a:spcAft>
          <a:spcPct val="0"/>
        </a:spcAft>
        <a:buChar char="»"/>
        <a:defRPr sz="6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ncbi.nlm.nih.gov/pubmed/22051893" TargetMode="External"/><Relationship Id="rId13" Type="http://schemas.openxmlformats.org/officeDocument/2006/relationships/image" Target="../media/image2.jpeg"/><Relationship Id="rId18" Type="http://schemas.openxmlformats.org/officeDocument/2006/relationships/image" Target="../media/image5.png"/><Relationship Id="rId26" Type="http://schemas.openxmlformats.org/officeDocument/2006/relationships/image" Target="../media/image9.png"/><Relationship Id="rId3" Type="http://schemas.openxmlformats.org/officeDocument/2006/relationships/hyperlink" Target="http://www.ncbi.nlm.nih.gov/pubmed/15488903" TargetMode="External"/><Relationship Id="rId21" Type="http://schemas.openxmlformats.org/officeDocument/2006/relationships/image" Target="../media/image10.pdf"/><Relationship Id="rId7" Type="http://schemas.openxmlformats.org/officeDocument/2006/relationships/hyperlink" Target="http://www.ncbi.nlm.nih.gov/pubmed/?term=22303023" TargetMode="External"/><Relationship Id="rId12" Type="http://schemas.openxmlformats.org/officeDocument/2006/relationships/image" Target="../media/image1.jpeg"/><Relationship Id="rId17" Type="http://schemas.openxmlformats.org/officeDocument/2006/relationships/image" Target="../media/image6.pdf"/><Relationship Id="rId25" Type="http://schemas.openxmlformats.org/officeDocument/2006/relationships/image" Target="../media/image14.pdf"/><Relationship Id="rId2" Type="http://schemas.openxmlformats.org/officeDocument/2006/relationships/notesSlide" Target="../notesSlides/notesSlide1.xml"/><Relationship Id="rId16" Type="http://schemas.openxmlformats.org/officeDocument/2006/relationships/image" Target="../media/image4.png"/><Relationship Id="rId20" Type="http://schemas.openxmlformats.org/officeDocument/2006/relationships/image" Target="../media/image6.png"/><Relationship Id="rId29"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hyperlink" Target="http://www.ncbi.nlm.nih.gov/pubmed/?term=21602558" TargetMode="External"/><Relationship Id="rId11" Type="http://schemas.openxmlformats.org/officeDocument/2006/relationships/hyperlink" Target="http://www.ncbi.nlm.nih.gov/pubmed/11073872" TargetMode="External"/><Relationship Id="rId24" Type="http://schemas.openxmlformats.org/officeDocument/2006/relationships/image" Target="../media/image8.png"/><Relationship Id="rId5" Type="http://schemas.openxmlformats.org/officeDocument/2006/relationships/hyperlink" Target="http://www.ncbi.nlm.nih.gov/pubmed/?term=20546763" TargetMode="External"/><Relationship Id="rId15" Type="http://schemas.openxmlformats.org/officeDocument/2006/relationships/image" Target="../media/image4.pdf"/><Relationship Id="rId23" Type="http://schemas.openxmlformats.org/officeDocument/2006/relationships/image" Target="../media/image12.pdf"/><Relationship Id="rId28" Type="http://schemas.openxmlformats.org/officeDocument/2006/relationships/image" Target="../media/image10.png"/><Relationship Id="rId10" Type="http://schemas.openxmlformats.org/officeDocument/2006/relationships/hyperlink" Target="http://www.ncbi.nlm.nih.gov/pubmed/?term=23451226" TargetMode="External"/><Relationship Id="rId19" Type="http://schemas.openxmlformats.org/officeDocument/2006/relationships/image" Target="../media/image8.pdf"/><Relationship Id="rId31" Type="http://schemas.openxmlformats.org/officeDocument/2006/relationships/image" Target="../media/image12.png"/><Relationship Id="rId4" Type="http://schemas.openxmlformats.org/officeDocument/2006/relationships/hyperlink" Target="http://www.ncbi.nlm.nih.gov/pubmed/17469970" TargetMode="External"/><Relationship Id="rId9" Type="http://schemas.openxmlformats.org/officeDocument/2006/relationships/hyperlink" Target="http://www.ncbi.nlm.nih.gov/pubmed/21265863" TargetMode="External"/><Relationship Id="rId14" Type="http://schemas.openxmlformats.org/officeDocument/2006/relationships/image" Target="../media/image3.png"/><Relationship Id="rId22" Type="http://schemas.openxmlformats.org/officeDocument/2006/relationships/image" Target="../media/image7.png"/><Relationship Id="rId27" Type="http://schemas.openxmlformats.org/officeDocument/2006/relationships/image" Target="../media/image16.pdf"/><Relationship Id="rId30" Type="http://schemas.openxmlformats.org/officeDocument/2006/relationships/hyperlink" Target="http://denison.edu/~matthewsn/vss2013welchmatthew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72" name="TextBox 1"/>
          <p:cNvSpPr txBox="1">
            <a:spLocks noChangeArrowheads="1"/>
          </p:cNvSpPr>
          <p:nvPr/>
        </p:nvSpPr>
        <p:spPr bwMode="auto">
          <a:xfrm>
            <a:off x="0" y="2872323"/>
            <a:ext cx="7800644" cy="87100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marL="0" marR="0">
              <a:spcBef>
                <a:spcPts val="0"/>
              </a:spcBef>
              <a:spcAft>
                <a:spcPts val="0"/>
              </a:spcAft>
            </a:pPr>
            <a:r>
              <a:rPr lang="en-US" sz="2000" b="0" dirty="0" smtClean="0">
                <a:latin typeface="Helvetica"/>
                <a:ea typeface="Cambria"/>
                <a:cs typeface="Helvetica"/>
              </a:rPr>
              <a:t>Previous research has shown performance asymmetries between right and left hemifields on attention-based tasks with a disadvantage for right visual field (VF).  For example, </a:t>
            </a:r>
            <a:r>
              <a:rPr lang="en-US" sz="2000" b="0" dirty="0" err="1" smtClean="0">
                <a:latin typeface="Helvetica"/>
                <a:ea typeface="Cambria"/>
                <a:cs typeface="Helvetica"/>
              </a:rPr>
              <a:t>Battelli</a:t>
            </a:r>
            <a:r>
              <a:rPr lang="en-US" sz="2000" b="0" dirty="0" smtClean="0">
                <a:latin typeface="Helvetica"/>
                <a:ea typeface="Cambria"/>
                <a:cs typeface="Helvetica"/>
              </a:rPr>
              <a:t> et al. (2007) reviewed evidence for worse performance in right VF on high-level motion tasks.  Which aspects of spatiotemporal processing could be responsible for the hemifield performance difference?</a:t>
            </a:r>
          </a:p>
          <a:p>
            <a:pPr marL="0" marR="0">
              <a:spcBef>
                <a:spcPts val="0"/>
              </a:spcBef>
              <a:spcAft>
                <a:spcPts val="0"/>
              </a:spcAft>
            </a:pPr>
            <a:r>
              <a:rPr lang="en-US" sz="2000" b="0" u="sng" dirty="0" smtClean="0">
                <a:latin typeface="Helvetica"/>
                <a:ea typeface="Cambria"/>
                <a:cs typeface="Helvetica"/>
              </a:rPr>
              <a:t>Experiment 1</a:t>
            </a:r>
            <a:r>
              <a:rPr lang="en-US" sz="2000" b="0" dirty="0" smtClean="0">
                <a:latin typeface="Helvetica"/>
                <a:ea typeface="Cambria"/>
                <a:cs typeface="Helvetica"/>
              </a:rPr>
              <a:t>:  Previously, Matthews et al. (2012) found similar  hemifield differences for a simultaneity task, and we include a replication here.  The task Matthews et al. used was not ostensibly a motion task; subjects indicated whether two targets appeared simultaneous or not.  We tested an explicit motion task, motion direction discrimination, using the same stimuli as the simultaneity task.</a:t>
            </a:r>
          </a:p>
          <a:p>
            <a:pPr marL="0" marR="0">
              <a:spcBef>
                <a:spcPts val="0"/>
              </a:spcBef>
              <a:spcAft>
                <a:spcPts val="0"/>
              </a:spcAft>
            </a:pPr>
            <a:r>
              <a:rPr lang="en-US" sz="2000" b="0" u="sng" dirty="0" smtClean="0">
                <a:latin typeface="Helvetica"/>
                <a:ea typeface="Cambria"/>
                <a:cs typeface="Helvetica"/>
              </a:rPr>
              <a:t>Experiment 2</a:t>
            </a:r>
            <a:r>
              <a:rPr lang="en-US" sz="2000" b="0" dirty="0" smtClean="0">
                <a:latin typeface="Helvetica"/>
                <a:ea typeface="Cambria"/>
                <a:cs typeface="Helvetica"/>
              </a:rPr>
              <a:t>:  One aspect of spatiotemporal processing that could lead to  poor performance is that right VF temporal acuity could be poor compared with left VF at an early stage prior to attention processing.  This possibility is relatively unlikely given the large literature on V1 neural responses that do not show any hemifield differences in temporal processing (e.g. Hubel and Wiesel, xxx or Movshon and </a:t>
            </a:r>
            <a:r>
              <a:rPr lang="en-US" sz="2000" b="0" dirty="0" err="1" smtClean="0">
                <a:latin typeface="Helvetica"/>
                <a:ea typeface="Cambria"/>
                <a:cs typeface="Helvetica"/>
              </a:rPr>
              <a:t>Tolhurst</a:t>
            </a:r>
            <a:r>
              <a:rPr lang="en-US" sz="2000" b="0" dirty="0" smtClean="0">
                <a:latin typeface="Helvetica"/>
                <a:ea typeface="Cambria"/>
                <a:cs typeface="Helvetica"/>
              </a:rPr>
              <a:t>, xxx).  To test temporal acuity, we compared temporal period (1/ temporal frequency) discrimination in right VF and left VF. </a:t>
            </a:r>
          </a:p>
          <a:p>
            <a:pPr marL="0">
              <a:spcBef>
                <a:spcPts val="0"/>
              </a:spcBef>
              <a:spcAft>
                <a:spcPts val="0"/>
              </a:spcAft>
            </a:pPr>
            <a:r>
              <a:rPr lang="en-US" sz="2000" b="0" u="sng" dirty="0" smtClean="0">
                <a:latin typeface="Helvetica"/>
                <a:ea typeface="Cambria"/>
                <a:cs typeface="Helvetica"/>
              </a:rPr>
              <a:t>Experiment 3</a:t>
            </a:r>
            <a:r>
              <a:rPr lang="en-US" sz="2000" b="0" dirty="0" smtClean="0">
                <a:latin typeface="Helvetica"/>
                <a:ea typeface="Cambria"/>
                <a:cs typeface="Helvetica"/>
              </a:rPr>
              <a:t>:  Another potential difference in temporal processing is that attention may not code transients with the same fidelity in the two hemifields.  To test this idea, one or two targets changed during the course of a trial, and subjects indicated the number of transients.</a:t>
            </a:r>
            <a:r>
              <a:rPr lang="en-US" sz="2000" b="0" dirty="0" smtClean="0">
                <a:latin typeface="Helvetica"/>
                <a:cs typeface="Helvetica"/>
              </a:rPr>
              <a:t> </a:t>
            </a:r>
            <a:endParaRPr lang="en-US" sz="2000" b="0" dirty="0" smtClean="0">
              <a:latin typeface="Helvetica"/>
              <a:ea typeface="Cambria"/>
              <a:cs typeface="Helvetica"/>
            </a:endParaRPr>
          </a:p>
        </p:txBody>
      </p:sp>
      <p:sp>
        <p:nvSpPr>
          <p:cNvPr id="2050" name="Line 68"/>
          <p:cNvSpPr>
            <a:spLocks noChangeShapeType="1"/>
          </p:cNvSpPr>
          <p:nvPr/>
        </p:nvSpPr>
        <p:spPr bwMode="auto">
          <a:xfrm>
            <a:off x="0" y="2326413"/>
            <a:ext cx="32918400" cy="0"/>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51" name="Line 70"/>
          <p:cNvSpPr>
            <a:spLocks noChangeShapeType="1"/>
          </p:cNvSpPr>
          <p:nvPr/>
        </p:nvSpPr>
        <p:spPr bwMode="auto">
          <a:xfrm>
            <a:off x="7848600" y="2326412"/>
            <a:ext cx="0" cy="14132788"/>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52" name="Rectangle 77"/>
          <p:cNvSpPr>
            <a:spLocks noChangeArrowheads="1"/>
          </p:cNvSpPr>
          <p:nvPr/>
        </p:nvSpPr>
        <p:spPr bwMode="auto">
          <a:xfrm>
            <a:off x="4572000" y="0"/>
            <a:ext cx="239268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US" sz="6000" dirty="0" smtClean="0">
                <a:latin typeface="Helvetica" pitchFamily="-111" charset="0"/>
              </a:rPr>
              <a:t>Hemifield asymmetries in attention-based motion discrimination</a:t>
            </a:r>
            <a:endParaRPr lang="en-US" sz="6000" dirty="0">
              <a:latin typeface="Helvetica" pitchFamily="-111" charset="0"/>
            </a:endParaRPr>
          </a:p>
        </p:txBody>
      </p:sp>
      <p:sp>
        <p:nvSpPr>
          <p:cNvPr id="2053" name="Text Box 80"/>
          <p:cNvSpPr txBox="1">
            <a:spLocks noChangeArrowheads="1"/>
          </p:cNvSpPr>
          <p:nvPr/>
        </p:nvSpPr>
        <p:spPr bwMode="auto">
          <a:xfrm>
            <a:off x="7467600" y="990600"/>
            <a:ext cx="181356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r>
              <a:rPr lang="en-US" sz="4400" dirty="0" smtClean="0">
                <a:solidFill>
                  <a:srgbClr val="00B050"/>
                </a:solidFill>
                <a:latin typeface="Helvetica" pitchFamily="-111" charset="0"/>
              </a:rPr>
              <a:t>Leslie Welch</a:t>
            </a:r>
            <a:r>
              <a:rPr lang="en-US" sz="4400" baseline="30000" dirty="0" smtClean="0">
                <a:solidFill>
                  <a:srgbClr val="00B050"/>
                </a:solidFill>
                <a:latin typeface="Helvetica" pitchFamily="-111" charset="0"/>
              </a:rPr>
              <a:t>1</a:t>
            </a:r>
            <a:r>
              <a:rPr lang="en-US" sz="4400" dirty="0" smtClean="0">
                <a:solidFill>
                  <a:srgbClr val="00B050"/>
                </a:solidFill>
                <a:latin typeface="Helvetica" pitchFamily="-111" charset="0"/>
              </a:rPr>
              <a:t> and Nestor Matthews</a:t>
            </a:r>
            <a:r>
              <a:rPr lang="en-US" sz="4400" baseline="30000" dirty="0" smtClean="0">
                <a:solidFill>
                  <a:srgbClr val="00B050"/>
                </a:solidFill>
                <a:latin typeface="Helvetica" pitchFamily="-111" charset="0"/>
              </a:rPr>
              <a:t>2</a:t>
            </a:r>
            <a:endParaRPr lang="en-US" baseline="30000" dirty="0">
              <a:solidFill>
                <a:srgbClr val="00B050"/>
              </a:solidFill>
            </a:endParaRPr>
          </a:p>
        </p:txBody>
      </p:sp>
      <p:sp>
        <p:nvSpPr>
          <p:cNvPr id="2054" name="Text Box 81"/>
          <p:cNvSpPr txBox="1">
            <a:spLocks noChangeArrowheads="1"/>
          </p:cNvSpPr>
          <p:nvPr/>
        </p:nvSpPr>
        <p:spPr bwMode="auto">
          <a:xfrm>
            <a:off x="6423340" y="1752600"/>
            <a:ext cx="2022412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r>
              <a:rPr lang="en-US" sz="2800" baseline="30000" dirty="0" smtClean="0">
                <a:solidFill>
                  <a:srgbClr val="00B050"/>
                </a:solidFill>
                <a:latin typeface="Helvetica" pitchFamily="-111" charset="0"/>
              </a:rPr>
              <a:t>1</a:t>
            </a:r>
            <a:r>
              <a:rPr lang="en-US" sz="2800" dirty="0" smtClean="0">
                <a:solidFill>
                  <a:srgbClr val="00B050"/>
                </a:solidFill>
                <a:latin typeface="Helvetica" pitchFamily="-111" charset="0"/>
              </a:rPr>
              <a:t>Brown University - Cognitive, Linguistic &amp; Psychological Sciences, </a:t>
            </a:r>
            <a:r>
              <a:rPr lang="en-US" sz="2800" baseline="30000" dirty="0" smtClean="0">
                <a:solidFill>
                  <a:srgbClr val="00B050"/>
                </a:solidFill>
                <a:latin typeface="Helvetica" pitchFamily="-111" charset="0"/>
              </a:rPr>
              <a:t>2</a:t>
            </a:r>
            <a:r>
              <a:rPr lang="en-US" sz="2800" dirty="0" smtClean="0">
                <a:solidFill>
                  <a:srgbClr val="00B050"/>
                </a:solidFill>
                <a:latin typeface="Helvetica" pitchFamily="-111" charset="0"/>
              </a:rPr>
              <a:t>Denison University - Department of Psychology </a:t>
            </a:r>
            <a:endParaRPr lang="en-US" sz="2800" baseline="30000" dirty="0">
              <a:solidFill>
                <a:srgbClr val="00B050"/>
              </a:solidFill>
            </a:endParaRPr>
          </a:p>
        </p:txBody>
      </p:sp>
      <p:sp>
        <p:nvSpPr>
          <p:cNvPr id="2055" name="Rectangle 106"/>
          <p:cNvSpPr>
            <a:spLocks noChangeArrowheads="1"/>
          </p:cNvSpPr>
          <p:nvPr/>
        </p:nvSpPr>
        <p:spPr bwMode="auto">
          <a:xfrm>
            <a:off x="24460200" y="2362200"/>
            <a:ext cx="7696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3200" dirty="0" smtClean="0">
                <a:solidFill>
                  <a:srgbClr val="FF0000"/>
                </a:solidFill>
                <a:latin typeface="Helvetica" pitchFamily="-111" charset="0"/>
              </a:rPr>
              <a:t>Discussion</a:t>
            </a:r>
            <a:endParaRPr lang="en-US" sz="3200" dirty="0">
              <a:solidFill>
                <a:srgbClr val="FF0000"/>
              </a:solidFill>
              <a:latin typeface="Times"/>
            </a:endParaRPr>
          </a:p>
        </p:txBody>
      </p:sp>
      <p:sp>
        <p:nvSpPr>
          <p:cNvPr id="2056" name="Line 145"/>
          <p:cNvSpPr>
            <a:spLocks noChangeShapeType="1"/>
          </p:cNvSpPr>
          <p:nvPr/>
        </p:nvSpPr>
        <p:spPr bwMode="auto">
          <a:xfrm>
            <a:off x="23698200" y="2326412"/>
            <a:ext cx="0" cy="14132787"/>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57" name="Text Box 357"/>
          <p:cNvSpPr txBox="1">
            <a:spLocks noChangeArrowheads="1"/>
          </p:cNvSpPr>
          <p:nvPr/>
        </p:nvSpPr>
        <p:spPr bwMode="auto">
          <a:xfrm>
            <a:off x="2625560" y="2362200"/>
            <a:ext cx="254952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r>
              <a:rPr lang="en-US" sz="3200" dirty="0">
                <a:solidFill>
                  <a:srgbClr val="FF0000"/>
                </a:solidFill>
                <a:latin typeface="Helvetica" pitchFamily="-111" charset="0"/>
              </a:rPr>
              <a:t>Introduction</a:t>
            </a:r>
          </a:p>
        </p:txBody>
      </p:sp>
      <p:sp>
        <p:nvSpPr>
          <p:cNvPr id="2058" name="Text Box 358"/>
          <p:cNvSpPr txBox="1">
            <a:spLocks noChangeArrowheads="1"/>
          </p:cNvSpPr>
          <p:nvPr/>
        </p:nvSpPr>
        <p:spPr bwMode="auto">
          <a:xfrm>
            <a:off x="9402763" y="50292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endParaRPr lang="en-US" b="0" dirty="0">
              <a:solidFill>
                <a:schemeClr val="accent2"/>
              </a:solidFill>
              <a:latin typeface="Times"/>
            </a:endParaRPr>
          </a:p>
        </p:txBody>
      </p:sp>
      <p:sp>
        <p:nvSpPr>
          <p:cNvPr id="2061" name="Text Box 362"/>
          <p:cNvSpPr txBox="1">
            <a:spLocks noChangeArrowheads="1"/>
          </p:cNvSpPr>
          <p:nvPr/>
        </p:nvSpPr>
        <p:spPr bwMode="auto">
          <a:xfrm>
            <a:off x="22707600" y="5105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endParaRPr lang="en-US" b="0" dirty="0">
              <a:solidFill>
                <a:schemeClr val="accent2"/>
              </a:solidFill>
              <a:latin typeface="Times"/>
            </a:endParaRPr>
          </a:p>
        </p:txBody>
      </p:sp>
      <p:sp>
        <p:nvSpPr>
          <p:cNvPr id="2062" name="Text Box 409"/>
          <p:cNvSpPr txBox="1">
            <a:spLocks noChangeArrowheads="1"/>
          </p:cNvSpPr>
          <p:nvPr/>
        </p:nvSpPr>
        <p:spPr bwMode="auto">
          <a:xfrm>
            <a:off x="27279600" y="14401800"/>
            <a:ext cx="23717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r>
              <a:rPr lang="en-US" sz="3200" dirty="0">
                <a:solidFill>
                  <a:srgbClr val="FF0000"/>
                </a:solidFill>
                <a:latin typeface="Helvetica" pitchFamily="-111" charset="0"/>
              </a:rPr>
              <a:t>References</a:t>
            </a:r>
          </a:p>
        </p:txBody>
      </p:sp>
      <p:sp>
        <p:nvSpPr>
          <p:cNvPr id="2063" name="Text Box 622"/>
          <p:cNvSpPr txBox="1">
            <a:spLocks noChangeArrowheads="1"/>
          </p:cNvSpPr>
          <p:nvPr/>
        </p:nvSpPr>
        <p:spPr bwMode="auto">
          <a:xfrm>
            <a:off x="1143000" y="11536362"/>
            <a:ext cx="5181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r>
              <a:rPr lang="en-US" sz="3200" dirty="0">
                <a:solidFill>
                  <a:srgbClr val="FF0000"/>
                </a:solidFill>
                <a:latin typeface="Helvetica" pitchFamily="-111" charset="0"/>
              </a:rPr>
              <a:t>Method</a:t>
            </a:r>
          </a:p>
        </p:txBody>
      </p:sp>
      <p:sp>
        <p:nvSpPr>
          <p:cNvPr id="2064" name="Text Box 625"/>
          <p:cNvSpPr txBox="1">
            <a:spLocks noChangeArrowheads="1"/>
          </p:cNvSpPr>
          <p:nvPr/>
        </p:nvSpPr>
        <p:spPr bwMode="auto">
          <a:xfrm>
            <a:off x="15163800" y="2362200"/>
            <a:ext cx="1676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r>
              <a:rPr lang="en-US" sz="3200" dirty="0" smtClean="0">
                <a:solidFill>
                  <a:srgbClr val="FF0000"/>
                </a:solidFill>
                <a:latin typeface="Helvetica" pitchFamily="-111" charset="0"/>
              </a:rPr>
              <a:t>Results  </a:t>
            </a:r>
            <a:endParaRPr lang="en-US" sz="3200" dirty="0">
              <a:solidFill>
                <a:srgbClr val="FF0000"/>
              </a:solidFill>
              <a:latin typeface="Helvetica" pitchFamily="-111" charset="0"/>
            </a:endParaRPr>
          </a:p>
        </p:txBody>
      </p:sp>
      <p:sp>
        <p:nvSpPr>
          <p:cNvPr id="2065" name="Text Box 698"/>
          <p:cNvSpPr txBox="1">
            <a:spLocks noChangeArrowheads="1"/>
          </p:cNvSpPr>
          <p:nvPr/>
        </p:nvSpPr>
        <p:spPr bwMode="auto">
          <a:xfrm>
            <a:off x="23545800" y="7986713"/>
            <a:ext cx="24288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r>
              <a:rPr lang="en-US" sz="1200" b="0" dirty="0">
                <a:solidFill>
                  <a:schemeClr val="bg1"/>
                </a:solidFill>
                <a:latin typeface="Arial" charset="0"/>
              </a:rPr>
              <a:t>*</a:t>
            </a:r>
          </a:p>
        </p:txBody>
      </p:sp>
      <p:sp>
        <p:nvSpPr>
          <p:cNvPr id="2066" name="Text Box 725"/>
          <p:cNvSpPr txBox="1">
            <a:spLocks noChangeArrowheads="1"/>
          </p:cNvSpPr>
          <p:nvPr/>
        </p:nvSpPr>
        <p:spPr bwMode="auto">
          <a:xfrm>
            <a:off x="24003000" y="14986000"/>
            <a:ext cx="8839200" cy="1371600"/>
          </a:xfrm>
          <a:prstGeom prst="rect">
            <a:avLst/>
          </a:prstGeom>
          <a:noFill/>
          <a:ln w="9525">
            <a:noFill/>
            <a:miter lim="800000"/>
            <a:headEnd/>
            <a:tailEnd/>
          </a:ln>
        </p:spPr>
        <p:txBody>
          <a:bodyPr numCol="2"/>
          <a:lstStyle/>
          <a:p>
            <a:pPr marL="457200" indent="-457200" algn="just">
              <a:buAutoNum type="arabicPeriod"/>
              <a:defRPr/>
            </a:pPr>
            <a:r>
              <a:rPr lang="en-US" sz="1500" b="0" dirty="0" smtClean="0">
                <a:solidFill>
                  <a:srgbClr val="0000FF"/>
                </a:solidFill>
                <a:latin typeface="Helvetica" pitchFamily="34" charset="0"/>
                <a:cs typeface="Helvetica" pitchFamily="34" charset="0"/>
              </a:rPr>
              <a:t>Hollander et al. (2005). </a:t>
            </a:r>
            <a:r>
              <a:rPr lang="en-US" sz="1500" dirty="0">
                <a:solidFill>
                  <a:srgbClr val="0000FF"/>
                </a:solidFill>
                <a:latin typeface="Helvetica" pitchFamily="34" charset="0"/>
                <a:cs typeface="Helvetica" pitchFamily="34" charset="0"/>
              </a:rPr>
              <a:t>PMID:  </a:t>
            </a:r>
            <a:r>
              <a:rPr lang="en-US" sz="1500" dirty="0" smtClean="0">
                <a:solidFill>
                  <a:srgbClr val="0000FF"/>
                </a:solidFill>
                <a:latin typeface="Helvetica" pitchFamily="34" charset="0"/>
                <a:cs typeface="Helvetica" pitchFamily="34" charset="0"/>
                <a:hlinkClick r:id="rId3"/>
              </a:rPr>
              <a:t>15488903</a:t>
            </a:r>
            <a:endParaRPr lang="en-US" sz="1500" dirty="0" smtClean="0">
              <a:solidFill>
                <a:srgbClr val="0000FF"/>
              </a:solidFill>
              <a:latin typeface="Helvetica" pitchFamily="34" charset="0"/>
              <a:cs typeface="Helvetica" pitchFamily="34" charset="0"/>
            </a:endParaRPr>
          </a:p>
          <a:p>
            <a:pPr marL="457200" indent="-457200" algn="just">
              <a:buAutoNum type="arabicPeriod" startAt="2"/>
              <a:defRPr/>
            </a:pPr>
            <a:r>
              <a:rPr lang="en-US" sz="1500" b="0" dirty="0" err="1" smtClean="0">
                <a:solidFill>
                  <a:srgbClr val="0000FF"/>
                </a:solidFill>
                <a:latin typeface="Helvetica" pitchFamily="34" charset="0"/>
                <a:cs typeface="Helvetica" pitchFamily="34" charset="0"/>
              </a:rPr>
              <a:t>Scalf</a:t>
            </a:r>
            <a:r>
              <a:rPr lang="en-US" sz="1500" b="0" dirty="0" smtClean="0">
                <a:solidFill>
                  <a:srgbClr val="0000FF"/>
                </a:solidFill>
                <a:latin typeface="Helvetica" pitchFamily="34" charset="0"/>
                <a:cs typeface="Helvetica" pitchFamily="34" charset="0"/>
              </a:rPr>
              <a:t> et </a:t>
            </a:r>
            <a:r>
              <a:rPr lang="en-US" sz="1500" b="0" dirty="0">
                <a:solidFill>
                  <a:srgbClr val="0000FF"/>
                </a:solidFill>
                <a:latin typeface="Helvetica" pitchFamily="34" charset="0"/>
                <a:cs typeface="Helvetica" pitchFamily="34" charset="0"/>
              </a:rPr>
              <a:t>al. (</a:t>
            </a:r>
            <a:r>
              <a:rPr lang="en-US" sz="1500" b="0" dirty="0" smtClean="0">
                <a:solidFill>
                  <a:srgbClr val="0000FF"/>
                </a:solidFill>
                <a:latin typeface="Helvetica" pitchFamily="34" charset="0"/>
                <a:cs typeface="Helvetica" pitchFamily="34" charset="0"/>
              </a:rPr>
              <a:t>2007). </a:t>
            </a:r>
            <a:r>
              <a:rPr lang="en-US" sz="1500" dirty="0" smtClean="0">
                <a:solidFill>
                  <a:srgbClr val="0000FF"/>
                </a:solidFill>
                <a:latin typeface="Helvetica" pitchFamily="34" charset="0"/>
                <a:cs typeface="Helvetica" pitchFamily="34" charset="0"/>
              </a:rPr>
              <a:t>PMID: </a:t>
            </a:r>
            <a:r>
              <a:rPr lang="en-US" sz="1500" dirty="0">
                <a:solidFill>
                  <a:srgbClr val="0000FF"/>
                </a:solidFill>
                <a:latin typeface="Helvetica" pitchFamily="34" charset="0"/>
                <a:cs typeface="Helvetica" pitchFamily="34" charset="0"/>
              </a:rPr>
              <a:t> </a:t>
            </a:r>
            <a:r>
              <a:rPr lang="en-US" sz="1500" dirty="0" smtClean="0">
                <a:solidFill>
                  <a:srgbClr val="0000FF"/>
                </a:solidFill>
                <a:latin typeface="Helvetica" pitchFamily="34" charset="0"/>
                <a:cs typeface="Helvetica" pitchFamily="34" charset="0"/>
                <a:hlinkClick r:id="rId4"/>
              </a:rPr>
              <a:t>17469970</a:t>
            </a:r>
            <a:endParaRPr lang="en-US" sz="1500" dirty="0" smtClean="0">
              <a:solidFill>
                <a:srgbClr val="0000FF"/>
              </a:solidFill>
              <a:latin typeface="Helvetica" pitchFamily="34" charset="0"/>
              <a:cs typeface="Helvetica" pitchFamily="34" charset="0"/>
            </a:endParaRPr>
          </a:p>
          <a:p>
            <a:pPr marL="457200" indent="-457200" algn="just">
              <a:buAutoNum type="arabicPeriod" startAt="2"/>
              <a:defRPr/>
            </a:pPr>
            <a:r>
              <a:rPr lang="en-US" sz="1500" b="0" dirty="0" err="1" smtClean="0">
                <a:solidFill>
                  <a:srgbClr val="0000FF"/>
                </a:solidFill>
                <a:latin typeface="Helvetica" pitchFamily="34" charset="0"/>
                <a:cs typeface="Helvetica" pitchFamily="34" charset="0"/>
              </a:rPr>
              <a:t>Smigasiewicz</a:t>
            </a:r>
            <a:r>
              <a:rPr lang="en-US" sz="1500" b="0" dirty="0" smtClean="0">
                <a:solidFill>
                  <a:srgbClr val="0000FF"/>
                </a:solidFill>
                <a:latin typeface="Helvetica" pitchFamily="34" charset="0"/>
                <a:cs typeface="Helvetica" pitchFamily="34" charset="0"/>
              </a:rPr>
              <a:t> </a:t>
            </a:r>
            <a:r>
              <a:rPr lang="en-US" sz="1500" b="0" dirty="0">
                <a:solidFill>
                  <a:srgbClr val="0000FF"/>
                </a:solidFill>
                <a:latin typeface="Helvetica" pitchFamily="34" charset="0"/>
                <a:cs typeface="Helvetica" pitchFamily="34" charset="0"/>
              </a:rPr>
              <a:t>et al. (2010). </a:t>
            </a:r>
            <a:r>
              <a:rPr lang="en-US" sz="1500" dirty="0">
                <a:solidFill>
                  <a:srgbClr val="0000FF"/>
                </a:solidFill>
                <a:latin typeface="Helvetica" pitchFamily="34" charset="0"/>
                <a:cs typeface="Helvetica" pitchFamily="34" charset="0"/>
              </a:rPr>
              <a:t>PMID: </a:t>
            </a:r>
            <a:r>
              <a:rPr lang="en-US" sz="1500" dirty="0" smtClean="0">
                <a:solidFill>
                  <a:srgbClr val="0000FF"/>
                </a:solidFill>
                <a:latin typeface="Helvetica" pitchFamily="34" charset="0"/>
                <a:cs typeface="Helvetica" pitchFamily="34" charset="0"/>
                <a:hlinkClick r:id="rId5"/>
              </a:rPr>
              <a:t>20546763</a:t>
            </a:r>
            <a:endParaRPr lang="en-US" sz="1500" dirty="0">
              <a:solidFill>
                <a:srgbClr val="0000FF"/>
              </a:solidFill>
              <a:latin typeface="Helvetica" pitchFamily="34" charset="0"/>
              <a:cs typeface="Helvetica" pitchFamily="34" charset="0"/>
            </a:endParaRPr>
          </a:p>
          <a:p>
            <a:pPr marL="457200" indent="-457200" algn="just">
              <a:buAutoNum type="arabicPeriod" startAt="2"/>
              <a:defRPr/>
            </a:pPr>
            <a:r>
              <a:rPr lang="en-US" sz="1500" b="0" dirty="0" smtClean="0">
                <a:solidFill>
                  <a:srgbClr val="0000FF"/>
                </a:solidFill>
                <a:latin typeface="Helvetica" pitchFamily="34" charset="0"/>
                <a:cs typeface="Helvetica" pitchFamily="34" charset="0"/>
              </a:rPr>
              <a:t>Kelly </a:t>
            </a:r>
            <a:r>
              <a:rPr lang="en-US" sz="1500" b="0" dirty="0">
                <a:solidFill>
                  <a:srgbClr val="0000FF"/>
                </a:solidFill>
                <a:latin typeface="Helvetica" pitchFamily="34" charset="0"/>
                <a:cs typeface="Helvetica" pitchFamily="34" charset="0"/>
              </a:rPr>
              <a:t>&amp; </a:t>
            </a:r>
            <a:r>
              <a:rPr lang="en-US" sz="1500" b="0" dirty="0" smtClean="0">
                <a:solidFill>
                  <a:srgbClr val="0000FF"/>
                </a:solidFill>
                <a:latin typeface="Helvetica" pitchFamily="34" charset="0"/>
                <a:cs typeface="Helvetica" pitchFamily="34" charset="0"/>
              </a:rPr>
              <a:t>Matthews  </a:t>
            </a:r>
            <a:r>
              <a:rPr lang="en-US" sz="1500" b="0" dirty="0">
                <a:solidFill>
                  <a:srgbClr val="0000FF"/>
                </a:solidFill>
                <a:latin typeface="Helvetica" pitchFamily="34" charset="0"/>
                <a:cs typeface="Helvetica" pitchFamily="34" charset="0"/>
              </a:rPr>
              <a:t>(2011).</a:t>
            </a:r>
            <a:r>
              <a:rPr lang="en-US" sz="1500" dirty="0">
                <a:solidFill>
                  <a:srgbClr val="0000FF"/>
                </a:solidFill>
                <a:latin typeface="Helvetica" pitchFamily="34" charset="0"/>
                <a:cs typeface="Helvetica" pitchFamily="34" charset="0"/>
              </a:rPr>
              <a:t> PMID: </a:t>
            </a:r>
            <a:r>
              <a:rPr lang="en-US" sz="1500" dirty="0">
                <a:solidFill>
                  <a:srgbClr val="0000FF"/>
                </a:solidFill>
                <a:latin typeface="Helvetica" pitchFamily="34" charset="0"/>
                <a:cs typeface="Helvetica" pitchFamily="34" charset="0"/>
                <a:hlinkClick r:id="rId6"/>
              </a:rPr>
              <a:t>21602558</a:t>
            </a:r>
            <a:endParaRPr lang="en-US" sz="1500" dirty="0">
              <a:solidFill>
                <a:srgbClr val="0000FF"/>
              </a:solidFill>
              <a:latin typeface="Helvetica" pitchFamily="34" charset="0"/>
              <a:cs typeface="Helvetica" pitchFamily="34" charset="0"/>
            </a:endParaRPr>
          </a:p>
          <a:p>
            <a:pPr marL="457200" indent="-457200" algn="just">
              <a:buAutoNum type="arabicPeriod" startAt="5"/>
              <a:defRPr/>
            </a:pPr>
            <a:r>
              <a:rPr lang="en-US" sz="1500" b="0" dirty="0" smtClean="0">
                <a:solidFill>
                  <a:srgbClr val="0000FF"/>
                </a:solidFill>
                <a:latin typeface="Helvetica" pitchFamily="34" charset="0"/>
                <a:cs typeface="Helvetica" pitchFamily="34" charset="0"/>
              </a:rPr>
              <a:t>Matthews et al. (2012).</a:t>
            </a:r>
            <a:r>
              <a:rPr lang="en-US" sz="1500" dirty="0" smtClean="0">
                <a:solidFill>
                  <a:srgbClr val="0000FF"/>
                </a:solidFill>
                <a:latin typeface="Helvetica" pitchFamily="34" charset="0"/>
                <a:cs typeface="Helvetica" pitchFamily="34" charset="0"/>
              </a:rPr>
              <a:t> PMID: </a:t>
            </a:r>
            <a:r>
              <a:rPr lang="en-US" sz="1500" dirty="0" smtClean="0">
                <a:solidFill>
                  <a:srgbClr val="0000FF"/>
                </a:solidFill>
                <a:latin typeface="Helvetica" pitchFamily="34" charset="0"/>
                <a:cs typeface="Helvetica" pitchFamily="34" charset="0"/>
                <a:hlinkClick r:id="rId7"/>
              </a:rPr>
              <a:t>22303023</a:t>
            </a:r>
            <a:endParaRPr lang="en-US" sz="1500" dirty="0" smtClean="0">
              <a:solidFill>
                <a:srgbClr val="0000FF"/>
              </a:solidFill>
              <a:latin typeface="Helvetica" pitchFamily="34" charset="0"/>
              <a:cs typeface="Helvetica" pitchFamily="34" charset="0"/>
            </a:endParaRPr>
          </a:p>
          <a:p>
            <a:pPr marL="457200" indent="-457200" algn="just">
              <a:buAutoNum type="arabicPeriod" startAt="6"/>
              <a:defRPr/>
            </a:pPr>
            <a:r>
              <a:rPr lang="en-US" sz="1500" b="0" dirty="0" smtClean="0">
                <a:solidFill>
                  <a:srgbClr val="0000FF"/>
                </a:solidFill>
                <a:latin typeface="Helvetica" pitchFamily="34" charset="0"/>
                <a:cs typeface="Helvetica" pitchFamily="34" charset="0"/>
              </a:rPr>
              <a:t>Bosworth et al. (2012).</a:t>
            </a:r>
            <a:r>
              <a:rPr lang="en-US" sz="1500" dirty="0" smtClean="0">
                <a:solidFill>
                  <a:srgbClr val="0000FF"/>
                </a:solidFill>
                <a:latin typeface="Helvetica" pitchFamily="34" charset="0"/>
                <a:cs typeface="Helvetica" pitchFamily="34" charset="0"/>
              </a:rPr>
              <a:t> </a:t>
            </a:r>
            <a:r>
              <a:rPr lang="en-US" sz="1500" dirty="0">
                <a:solidFill>
                  <a:srgbClr val="0000FF"/>
                </a:solidFill>
                <a:latin typeface="Helvetica" pitchFamily="34" charset="0"/>
                <a:cs typeface="Helvetica" pitchFamily="34" charset="0"/>
              </a:rPr>
              <a:t>PMID: </a:t>
            </a:r>
            <a:r>
              <a:rPr lang="en-US" sz="1500" dirty="0" smtClean="0">
                <a:solidFill>
                  <a:srgbClr val="0000FF"/>
                </a:solidFill>
                <a:latin typeface="Helvetica" pitchFamily="34" charset="0"/>
                <a:cs typeface="Helvetica" pitchFamily="34" charset="0"/>
                <a:hlinkClick r:id="rId8"/>
              </a:rPr>
              <a:t>22051893</a:t>
            </a:r>
            <a:endParaRPr lang="en-US" sz="1500" dirty="0" smtClean="0">
              <a:solidFill>
                <a:srgbClr val="0000FF"/>
              </a:solidFill>
              <a:latin typeface="Helvetica" pitchFamily="34" charset="0"/>
              <a:cs typeface="Helvetica" pitchFamily="34" charset="0"/>
            </a:endParaRPr>
          </a:p>
          <a:p>
            <a:pPr marL="457200" indent="-457200" algn="just">
              <a:buAutoNum type="arabicPeriod" startAt="6"/>
              <a:defRPr/>
            </a:pPr>
            <a:r>
              <a:rPr lang="en-US" sz="1500" b="0" dirty="0" err="1" smtClean="0">
                <a:solidFill>
                  <a:srgbClr val="0000FF"/>
                </a:solidFill>
                <a:latin typeface="Helvetica" pitchFamily="34" charset="0"/>
                <a:cs typeface="Helvetica" pitchFamily="34" charset="0"/>
              </a:rPr>
              <a:t>Verleger</a:t>
            </a:r>
            <a:r>
              <a:rPr lang="en-US" sz="1500" b="0" dirty="0" smtClean="0">
                <a:solidFill>
                  <a:srgbClr val="0000FF"/>
                </a:solidFill>
                <a:latin typeface="Helvetica" pitchFamily="34" charset="0"/>
                <a:cs typeface="Helvetica" pitchFamily="34" charset="0"/>
              </a:rPr>
              <a:t> et al. (2011).</a:t>
            </a:r>
            <a:r>
              <a:rPr lang="en-US" sz="1500" dirty="0" smtClean="0">
                <a:solidFill>
                  <a:srgbClr val="0000FF"/>
                </a:solidFill>
                <a:latin typeface="Helvetica" pitchFamily="34" charset="0"/>
                <a:cs typeface="Helvetica" pitchFamily="34" charset="0"/>
              </a:rPr>
              <a:t> PMID</a:t>
            </a:r>
            <a:r>
              <a:rPr lang="en-US" sz="1500" dirty="0">
                <a:solidFill>
                  <a:srgbClr val="0000FF"/>
                </a:solidFill>
                <a:latin typeface="Helvetica" pitchFamily="34" charset="0"/>
                <a:cs typeface="Helvetica" pitchFamily="34" charset="0"/>
              </a:rPr>
              <a:t>: </a:t>
            </a:r>
            <a:r>
              <a:rPr lang="en-US" sz="1500" dirty="0" smtClean="0">
                <a:solidFill>
                  <a:srgbClr val="0000FF"/>
                </a:solidFill>
                <a:latin typeface="Helvetica" pitchFamily="34" charset="0"/>
                <a:cs typeface="Helvetica" pitchFamily="34" charset="0"/>
                <a:hlinkClick r:id="rId9"/>
              </a:rPr>
              <a:t>21265863</a:t>
            </a:r>
            <a:endParaRPr lang="en-US" sz="1500" dirty="0" smtClean="0">
              <a:solidFill>
                <a:srgbClr val="0000FF"/>
              </a:solidFill>
              <a:latin typeface="Helvetica" pitchFamily="34" charset="0"/>
              <a:cs typeface="Helvetica" pitchFamily="34" charset="0"/>
            </a:endParaRPr>
          </a:p>
          <a:p>
            <a:pPr marL="457200" indent="-457200" algn="just">
              <a:buAutoNum type="arabicPeriod" startAt="6"/>
              <a:defRPr/>
            </a:pPr>
            <a:r>
              <a:rPr lang="en-US" sz="1500" b="0" dirty="0" err="1" smtClean="0">
                <a:solidFill>
                  <a:srgbClr val="0000FF"/>
                </a:solidFill>
                <a:latin typeface="Helvetica" pitchFamily="34" charset="0"/>
                <a:cs typeface="Helvetica" pitchFamily="34" charset="0"/>
              </a:rPr>
              <a:t>Verleger</a:t>
            </a:r>
            <a:r>
              <a:rPr lang="en-US" sz="1500" b="0" dirty="0" smtClean="0">
                <a:solidFill>
                  <a:srgbClr val="0000FF"/>
                </a:solidFill>
                <a:latin typeface="Helvetica" pitchFamily="34" charset="0"/>
                <a:cs typeface="Helvetica" pitchFamily="34" charset="0"/>
              </a:rPr>
              <a:t> et al. (2013). </a:t>
            </a:r>
            <a:r>
              <a:rPr lang="en-US" sz="1500" dirty="0" smtClean="0">
                <a:solidFill>
                  <a:srgbClr val="0000FF"/>
                </a:solidFill>
                <a:latin typeface="Helvetica" pitchFamily="34" charset="0"/>
                <a:cs typeface="Helvetica" pitchFamily="34" charset="0"/>
              </a:rPr>
              <a:t>PMID</a:t>
            </a:r>
            <a:r>
              <a:rPr lang="en-US" sz="1500" dirty="0">
                <a:solidFill>
                  <a:srgbClr val="0000FF"/>
                </a:solidFill>
                <a:latin typeface="Helvetica" pitchFamily="34" charset="0"/>
                <a:cs typeface="Helvetica" pitchFamily="34" charset="0"/>
              </a:rPr>
              <a:t>:  </a:t>
            </a:r>
            <a:r>
              <a:rPr lang="en-US" sz="1500" dirty="0">
                <a:solidFill>
                  <a:srgbClr val="0000FF"/>
                </a:solidFill>
                <a:latin typeface="Helvetica" pitchFamily="34" charset="0"/>
                <a:cs typeface="Helvetica" pitchFamily="34" charset="0"/>
                <a:hlinkClick r:id="rId10"/>
              </a:rPr>
              <a:t>23451226 </a:t>
            </a:r>
            <a:endParaRPr lang="en-US" sz="1500" dirty="0" smtClean="0">
              <a:solidFill>
                <a:srgbClr val="0000FF"/>
              </a:solidFill>
              <a:latin typeface="Helvetica" pitchFamily="34" charset="0"/>
              <a:cs typeface="Helvetica" pitchFamily="34" charset="0"/>
            </a:endParaRPr>
          </a:p>
          <a:p>
            <a:pPr marL="457200" indent="-457200" algn="just">
              <a:buFontTx/>
              <a:buAutoNum type="arabicPeriod" startAt="6"/>
              <a:defRPr/>
            </a:pPr>
            <a:r>
              <a:rPr lang="en-US" sz="1600" b="0" dirty="0" err="1" smtClean="0">
                <a:solidFill>
                  <a:srgbClr val="0000FF"/>
                </a:solidFill>
                <a:latin typeface="Helvetica" pitchFamily="34" charset="0"/>
                <a:cs typeface="Helvetica" pitchFamily="34" charset="0"/>
              </a:rPr>
              <a:t>Hopf</a:t>
            </a:r>
            <a:r>
              <a:rPr lang="en-US" sz="1600" b="0" dirty="0" smtClean="0">
                <a:solidFill>
                  <a:srgbClr val="0000FF"/>
                </a:solidFill>
                <a:latin typeface="Helvetica" pitchFamily="34" charset="0"/>
                <a:cs typeface="Helvetica" pitchFamily="34" charset="0"/>
              </a:rPr>
              <a:t> </a:t>
            </a:r>
            <a:r>
              <a:rPr lang="en-US" sz="1600" b="0" dirty="0">
                <a:solidFill>
                  <a:srgbClr val="0000FF"/>
                </a:solidFill>
                <a:latin typeface="Helvetica" pitchFamily="34" charset="0"/>
                <a:cs typeface="Helvetica" pitchFamily="34" charset="0"/>
              </a:rPr>
              <a:t>et al. (</a:t>
            </a:r>
            <a:r>
              <a:rPr lang="en-US" sz="1600" b="0" dirty="0" smtClean="0">
                <a:solidFill>
                  <a:srgbClr val="0000FF"/>
                </a:solidFill>
                <a:latin typeface="Helvetica" pitchFamily="34" charset="0"/>
                <a:cs typeface="Helvetica" pitchFamily="34" charset="0"/>
              </a:rPr>
              <a:t>2000). </a:t>
            </a:r>
            <a:r>
              <a:rPr lang="en-US" sz="1600" dirty="0">
                <a:solidFill>
                  <a:srgbClr val="0000FF"/>
                </a:solidFill>
                <a:latin typeface="Helvetica" pitchFamily="34" charset="0"/>
                <a:cs typeface="Helvetica" pitchFamily="34" charset="0"/>
              </a:rPr>
              <a:t>PMID: </a:t>
            </a:r>
            <a:r>
              <a:rPr lang="en-US" sz="1600" dirty="0">
                <a:solidFill>
                  <a:srgbClr val="0000FF"/>
                </a:solidFill>
                <a:latin typeface="Helvetica" pitchFamily="34" charset="0"/>
                <a:cs typeface="Helvetica" pitchFamily="34" charset="0"/>
                <a:hlinkClick r:id="rId11"/>
              </a:rPr>
              <a:t>11073872</a:t>
            </a:r>
            <a:endParaRPr lang="en-US" sz="1600" dirty="0">
              <a:solidFill>
                <a:srgbClr val="0000FF"/>
              </a:solidFill>
              <a:latin typeface="Helvetica" pitchFamily="34" charset="0"/>
              <a:cs typeface="Helvetica" pitchFamily="34" charset="0"/>
            </a:endParaRPr>
          </a:p>
        </p:txBody>
      </p:sp>
      <p:sp>
        <p:nvSpPr>
          <p:cNvPr id="2" name="TextBox 1"/>
          <p:cNvSpPr txBox="1"/>
          <p:nvPr/>
        </p:nvSpPr>
        <p:spPr>
          <a:xfrm>
            <a:off x="13487400" y="3276600"/>
            <a:ext cx="4114800" cy="1384995"/>
          </a:xfrm>
          <a:prstGeom prst="rect">
            <a:avLst/>
          </a:prstGeom>
          <a:noFill/>
        </p:spPr>
        <p:txBody>
          <a:bodyPr wrap="square" rtlCol="0">
            <a:spAutoFit/>
          </a:bodyPr>
          <a:lstStyle/>
          <a:p>
            <a:pPr algn="ctr"/>
            <a:r>
              <a:rPr lang="en-US" sz="2800" dirty="0" smtClean="0">
                <a:solidFill>
                  <a:srgbClr val="FF0000"/>
                </a:solidFill>
                <a:latin typeface="Helvetica" pitchFamily="34" charset="0"/>
                <a:cs typeface="Helvetica" pitchFamily="34" charset="0"/>
              </a:rPr>
              <a:t>Motion direction</a:t>
            </a:r>
          </a:p>
          <a:p>
            <a:pPr algn="ctr"/>
            <a:r>
              <a:rPr lang="en-US" sz="2800" dirty="0" smtClean="0">
                <a:latin typeface="Helvetica" pitchFamily="34" charset="0"/>
                <a:cs typeface="Helvetica" pitchFamily="34" charset="0"/>
              </a:rPr>
              <a:t>Was the motion</a:t>
            </a:r>
          </a:p>
          <a:p>
            <a:pPr algn="ctr"/>
            <a:r>
              <a:rPr lang="en-US" sz="2800" dirty="0" smtClean="0">
                <a:solidFill>
                  <a:srgbClr val="00B050"/>
                </a:solidFill>
                <a:latin typeface="Helvetica" pitchFamily="34" charset="0"/>
                <a:cs typeface="Helvetica" pitchFamily="34" charset="0"/>
              </a:rPr>
              <a:t>Upward </a:t>
            </a:r>
            <a:r>
              <a:rPr lang="en-US" sz="2800" dirty="0" smtClean="0">
                <a:latin typeface="Helvetica" pitchFamily="34" charset="0"/>
                <a:cs typeface="Helvetica" pitchFamily="34" charset="0"/>
              </a:rPr>
              <a:t>or </a:t>
            </a:r>
            <a:r>
              <a:rPr lang="en-US" sz="2800" dirty="0" smtClean="0">
                <a:solidFill>
                  <a:srgbClr val="00B050"/>
                </a:solidFill>
                <a:latin typeface="Helvetica" pitchFamily="34" charset="0"/>
                <a:cs typeface="Helvetica" pitchFamily="34" charset="0"/>
              </a:rPr>
              <a:t>Downward</a:t>
            </a:r>
            <a:r>
              <a:rPr lang="en-US" sz="2800" dirty="0" smtClean="0">
                <a:latin typeface="Helvetica" pitchFamily="34" charset="0"/>
                <a:cs typeface="Helvetica" pitchFamily="34" charset="0"/>
              </a:rPr>
              <a:t>? </a:t>
            </a:r>
            <a:endParaRPr lang="en-US" sz="2800" dirty="0">
              <a:latin typeface="Helvetica" pitchFamily="34" charset="0"/>
              <a:cs typeface="Helvetica" pitchFamily="34" charset="0"/>
            </a:endParaRPr>
          </a:p>
        </p:txBody>
      </p:sp>
      <p:sp>
        <p:nvSpPr>
          <p:cNvPr id="106" name="Rectangle 106"/>
          <p:cNvSpPr>
            <a:spLocks noChangeArrowheads="1"/>
          </p:cNvSpPr>
          <p:nvPr/>
        </p:nvSpPr>
        <p:spPr bwMode="auto">
          <a:xfrm>
            <a:off x="24384000" y="10158948"/>
            <a:ext cx="7696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3200" dirty="0" smtClean="0">
                <a:solidFill>
                  <a:srgbClr val="FF0000"/>
                </a:solidFill>
                <a:latin typeface="Helvetica" pitchFamily="-111" charset="0"/>
              </a:rPr>
              <a:t>Bottom Line</a:t>
            </a:r>
            <a:endParaRPr lang="en-US" sz="3200" dirty="0">
              <a:solidFill>
                <a:srgbClr val="FF0000"/>
              </a:solidFill>
              <a:latin typeface="Times"/>
            </a:endParaRPr>
          </a:p>
        </p:txBody>
      </p:sp>
      <p:sp>
        <p:nvSpPr>
          <p:cNvPr id="5" name="TextBox 4"/>
          <p:cNvSpPr txBox="1"/>
          <p:nvPr/>
        </p:nvSpPr>
        <p:spPr>
          <a:xfrm>
            <a:off x="31546800" y="83403"/>
            <a:ext cx="1246688" cy="830997"/>
          </a:xfrm>
          <a:prstGeom prst="rect">
            <a:avLst/>
          </a:prstGeom>
          <a:noFill/>
        </p:spPr>
        <p:txBody>
          <a:bodyPr wrap="none" rtlCol="0">
            <a:spAutoFit/>
          </a:bodyPr>
          <a:lstStyle/>
          <a:p>
            <a:pPr algn="ctr"/>
            <a:r>
              <a:rPr lang="en-US" dirty="0" smtClean="0">
                <a:solidFill>
                  <a:srgbClr val="FF0000"/>
                </a:solidFill>
              </a:rPr>
              <a:t>Poster #</a:t>
            </a:r>
          </a:p>
          <a:p>
            <a:pPr algn="ctr"/>
            <a:r>
              <a:rPr lang="en-US" dirty="0" smtClean="0">
                <a:solidFill>
                  <a:srgbClr val="FF0000"/>
                </a:solidFill>
              </a:rPr>
              <a:t>63.320</a:t>
            </a:r>
            <a:endParaRPr lang="en-US" dirty="0">
              <a:solidFill>
                <a:srgbClr val="FF0000"/>
              </a:solidFill>
            </a:endParaRPr>
          </a:p>
        </p:txBody>
      </p:sp>
      <p:sp>
        <p:nvSpPr>
          <p:cNvPr id="269" name="TextBox 268"/>
          <p:cNvSpPr txBox="1"/>
          <p:nvPr/>
        </p:nvSpPr>
        <p:spPr>
          <a:xfrm>
            <a:off x="8077200" y="3048000"/>
            <a:ext cx="4267200" cy="1815882"/>
          </a:xfrm>
          <a:prstGeom prst="rect">
            <a:avLst/>
          </a:prstGeom>
          <a:noFill/>
        </p:spPr>
        <p:txBody>
          <a:bodyPr wrap="square" rtlCol="0">
            <a:spAutoFit/>
          </a:bodyPr>
          <a:lstStyle/>
          <a:p>
            <a:pPr algn="ctr"/>
            <a:r>
              <a:rPr lang="en-US" sz="2800" dirty="0" smtClean="0">
                <a:solidFill>
                  <a:srgbClr val="FF0000"/>
                </a:solidFill>
                <a:latin typeface="Helvetica" pitchFamily="34" charset="0"/>
                <a:cs typeface="Helvetica" pitchFamily="34" charset="0"/>
              </a:rPr>
              <a:t>Simultaneity</a:t>
            </a:r>
          </a:p>
          <a:p>
            <a:pPr algn="ctr"/>
            <a:r>
              <a:rPr lang="en-US" sz="2800" dirty="0" smtClean="0">
                <a:latin typeface="Helvetica" pitchFamily="34" charset="0"/>
                <a:cs typeface="Helvetica" pitchFamily="34" charset="0"/>
              </a:rPr>
              <a:t>Did the Gabors change at the </a:t>
            </a:r>
            <a:r>
              <a:rPr lang="en-US" sz="2800" dirty="0" smtClean="0">
                <a:solidFill>
                  <a:srgbClr val="00B050"/>
                </a:solidFill>
                <a:latin typeface="Helvetica" pitchFamily="34" charset="0"/>
                <a:cs typeface="Helvetica" pitchFamily="34" charset="0"/>
              </a:rPr>
              <a:t>Same</a:t>
            </a:r>
            <a:r>
              <a:rPr lang="en-US" sz="2800" dirty="0" smtClean="0">
                <a:latin typeface="Helvetica" pitchFamily="34" charset="0"/>
                <a:cs typeface="Helvetica" pitchFamily="34" charset="0"/>
              </a:rPr>
              <a:t> time or </a:t>
            </a:r>
            <a:r>
              <a:rPr lang="en-US" sz="2800" dirty="0" smtClean="0">
                <a:solidFill>
                  <a:srgbClr val="00B050"/>
                </a:solidFill>
                <a:latin typeface="Helvetica" pitchFamily="34" charset="0"/>
                <a:cs typeface="Helvetica" pitchFamily="34" charset="0"/>
              </a:rPr>
              <a:t>Different</a:t>
            </a:r>
            <a:r>
              <a:rPr lang="en-US" sz="2800" dirty="0" smtClean="0">
                <a:latin typeface="Helvetica" pitchFamily="34" charset="0"/>
                <a:cs typeface="Helvetica" pitchFamily="34" charset="0"/>
              </a:rPr>
              <a:t> times?</a:t>
            </a:r>
            <a:endParaRPr lang="en-US" sz="2800" dirty="0">
              <a:latin typeface="Helvetica" pitchFamily="34" charset="0"/>
              <a:cs typeface="Helvetica" pitchFamily="34" charset="0"/>
            </a:endParaRPr>
          </a:p>
        </p:txBody>
      </p:sp>
      <p:sp>
        <p:nvSpPr>
          <p:cNvPr id="272" name="TextBox 1"/>
          <p:cNvSpPr txBox="1">
            <a:spLocks noChangeArrowheads="1"/>
          </p:cNvSpPr>
          <p:nvPr/>
        </p:nvSpPr>
        <p:spPr bwMode="auto">
          <a:xfrm>
            <a:off x="23798900" y="10768548"/>
            <a:ext cx="91195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marL="347472" indent="-347472"/>
            <a:r>
              <a:rPr lang="en-US" sz="2000" dirty="0" smtClean="0">
                <a:solidFill>
                  <a:srgbClr val="0000FF"/>
                </a:solidFill>
                <a:latin typeface="Helvetica"/>
                <a:cs typeface="Helvetica"/>
              </a:rPr>
              <a:t>	These experiments support the idea that the problem with high-level motion tasks is not at a low-level motion processing stage and are consistent with other attention-based hemifield asymmetries (refs).  In addition, the problem is not simply that transients are not represented with equal fidelity in right and left </a:t>
            </a:r>
            <a:r>
              <a:rPr lang="en-US" sz="2000" dirty="0" err="1" smtClean="0">
                <a:solidFill>
                  <a:srgbClr val="0000FF"/>
                </a:solidFill>
                <a:latin typeface="Helvetica"/>
                <a:cs typeface="Helvetica"/>
              </a:rPr>
              <a:t>VFs</a:t>
            </a:r>
            <a:r>
              <a:rPr lang="en-US" sz="2000" dirty="0" smtClean="0">
                <a:solidFill>
                  <a:srgbClr val="0000FF"/>
                </a:solidFill>
                <a:latin typeface="Helvetica"/>
                <a:cs typeface="Helvetica"/>
              </a:rPr>
              <a:t>.  Instead, the hemifield asymmetries are due to processing limitations at the level of attention-based motion (</a:t>
            </a:r>
            <a:r>
              <a:rPr lang="en-US" sz="2000" dirty="0" err="1" smtClean="0">
                <a:solidFill>
                  <a:srgbClr val="0000FF"/>
                </a:solidFill>
                <a:latin typeface="Helvetica"/>
                <a:cs typeface="Helvetica"/>
              </a:rPr>
              <a:t>Batelli</a:t>
            </a:r>
            <a:r>
              <a:rPr lang="en-US" sz="2000" dirty="0" smtClean="0">
                <a:solidFill>
                  <a:srgbClr val="0000FF"/>
                </a:solidFill>
                <a:latin typeface="Helvetica"/>
                <a:cs typeface="Helvetica"/>
              </a:rPr>
              <a:t>, </a:t>
            </a:r>
            <a:r>
              <a:rPr lang="en-US" sz="2000" dirty="0" err="1" smtClean="0">
                <a:solidFill>
                  <a:srgbClr val="0000FF"/>
                </a:solidFill>
                <a:latin typeface="Helvetica"/>
                <a:cs typeface="Helvetica"/>
              </a:rPr>
              <a:t>Cavanagh</a:t>
            </a:r>
            <a:r>
              <a:rPr lang="en-US" sz="2000" dirty="0" smtClean="0">
                <a:solidFill>
                  <a:srgbClr val="0000FF"/>
                </a:solidFill>
                <a:latin typeface="Helvetica"/>
                <a:cs typeface="Helvetica"/>
              </a:rPr>
              <a:t>) or, equivalently, third-order motion processing (Lu and </a:t>
            </a:r>
            <a:r>
              <a:rPr lang="en-US" sz="2000" dirty="0" err="1" smtClean="0">
                <a:solidFill>
                  <a:srgbClr val="0000FF"/>
                </a:solidFill>
                <a:latin typeface="Helvetica"/>
                <a:cs typeface="Helvetica"/>
              </a:rPr>
              <a:t>sperling</a:t>
            </a:r>
            <a:r>
              <a:rPr lang="en-US" sz="2000" dirty="0" smtClean="0">
                <a:solidFill>
                  <a:srgbClr val="0000FF"/>
                </a:solidFill>
                <a:latin typeface="Helvetica"/>
                <a:cs typeface="Helvetica"/>
              </a:rPr>
              <a:t>). </a:t>
            </a:r>
          </a:p>
          <a:p>
            <a:pPr marL="347472" indent="-347472"/>
            <a:r>
              <a:rPr lang="en-US" sz="2000" b="0" dirty="0" smtClean="0">
                <a:solidFill>
                  <a:srgbClr val="0000FF"/>
                </a:solidFill>
                <a:latin typeface="Helvetica"/>
                <a:cs typeface="Helvetica"/>
              </a:rPr>
              <a:t>Why are there hemifield asymmetries?  Attention-based motion processing has a lower sampling rate (estimated () Hz, </a:t>
            </a:r>
            <a:r>
              <a:rPr lang="en-US" sz="2000" b="0" dirty="0" err="1" smtClean="0">
                <a:solidFill>
                  <a:srgbClr val="0000FF"/>
                </a:solidFill>
                <a:latin typeface="Helvetica"/>
                <a:cs typeface="Helvetica"/>
              </a:rPr>
              <a:t>Cavanagh</a:t>
            </a:r>
            <a:r>
              <a:rPr lang="en-US" sz="2000" b="0" dirty="0" smtClean="0">
                <a:solidFill>
                  <a:srgbClr val="0000FF"/>
                </a:solidFill>
                <a:latin typeface="Helvetica"/>
                <a:cs typeface="Helvetica"/>
              </a:rPr>
              <a:t>) than low-level motion (estimated () Hz, ref).  Perhaps the sampling rate is even higher in left VF reflecting the double parietal coverage. ...</a:t>
            </a:r>
            <a:endParaRPr lang="en-US" sz="2000" b="0" dirty="0">
              <a:solidFill>
                <a:srgbClr val="0000FF"/>
              </a:solidFill>
              <a:latin typeface="Helvetica"/>
              <a:cs typeface="Helvetica"/>
            </a:endParaRPr>
          </a:p>
        </p:txBody>
      </p:sp>
      <p:pic>
        <p:nvPicPr>
          <p:cNvPr id="8" name="Picture 7"/>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362200" y="83403"/>
            <a:ext cx="2057400" cy="2057400"/>
          </a:xfrm>
          <a:prstGeom prst="rect">
            <a:avLst/>
          </a:prstGeom>
        </p:spPr>
      </p:pic>
      <p:pic>
        <p:nvPicPr>
          <p:cNvPr id="10" name="Picture 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33362" y="76200"/>
            <a:ext cx="1785938" cy="2057400"/>
          </a:xfrm>
          <a:prstGeom prst="rect">
            <a:avLst/>
          </a:prstGeom>
        </p:spPr>
      </p:pic>
      <p:pic>
        <p:nvPicPr>
          <p:cNvPr id="44" name="Picture 43" descr="WelchMatthewsVSS2013stimulus.png"/>
          <p:cNvPicPr>
            <a:picLocks noChangeAspect="1"/>
          </p:cNvPicPr>
          <p:nvPr/>
        </p:nvPicPr>
        <p:blipFill>
          <a:blip r:embed="rId14"/>
          <a:stretch>
            <a:fillRect/>
          </a:stretch>
        </p:blipFill>
        <p:spPr>
          <a:xfrm>
            <a:off x="304800" y="15240000"/>
            <a:ext cx="7315200" cy="1160396"/>
          </a:xfrm>
          <a:prstGeom prst="rect">
            <a:avLst/>
          </a:prstGeom>
        </p:spPr>
      </p:pic>
      <p:pic>
        <p:nvPicPr>
          <p:cNvPr id="45" name="Picture 44" descr="GaborStimulusVSS13.ai"/>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15"/>
              <a:stretch>
                <a:fillRect/>
              </a:stretch>
            </p:blipFill>
          </mc:Choice>
          <mc:Fallback>
            <p:blipFill>
              <a:blip r:embed="rId16"/>
              <a:stretch>
                <a:fillRect/>
              </a:stretch>
            </p:blipFill>
          </mc:Fallback>
        </mc:AlternateContent>
        <p:spPr>
          <a:xfrm>
            <a:off x="2209800" y="11963400"/>
            <a:ext cx="3212080" cy="3200400"/>
          </a:xfrm>
          <a:prstGeom prst="rect">
            <a:avLst/>
          </a:prstGeom>
        </p:spPr>
      </p:pic>
      <p:sp>
        <p:nvSpPr>
          <p:cNvPr id="46" name="TextBox 45"/>
          <p:cNvSpPr txBox="1"/>
          <p:nvPr/>
        </p:nvSpPr>
        <p:spPr>
          <a:xfrm>
            <a:off x="10439400" y="9448800"/>
            <a:ext cx="4114800" cy="1384995"/>
          </a:xfrm>
          <a:prstGeom prst="rect">
            <a:avLst/>
          </a:prstGeom>
          <a:noFill/>
        </p:spPr>
        <p:txBody>
          <a:bodyPr wrap="square" rtlCol="0">
            <a:spAutoFit/>
          </a:bodyPr>
          <a:lstStyle/>
          <a:p>
            <a:pPr algn="ctr"/>
            <a:r>
              <a:rPr lang="en-US" sz="2800" dirty="0" smtClean="0">
                <a:solidFill>
                  <a:srgbClr val="FF0000"/>
                </a:solidFill>
                <a:latin typeface="Helvetica" pitchFamily="34" charset="0"/>
                <a:cs typeface="Helvetica" pitchFamily="34" charset="0"/>
              </a:rPr>
              <a:t>Temporal period</a:t>
            </a:r>
          </a:p>
          <a:p>
            <a:pPr algn="ctr"/>
            <a:r>
              <a:rPr lang="en-US" sz="2800" dirty="0" smtClean="0">
                <a:latin typeface="Helvetica" pitchFamily="34" charset="0"/>
                <a:cs typeface="Helvetica" pitchFamily="34" charset="0"/>
              </a:rPr>
              <a:t>Which flickered faster?</a:t>
            </a:r>
          </a:p>
          <a:p>
            <a:pPr algn="ctr"/>
            <a:r>
              <a:rPr lang="en-US" sz="2800" dirty="0" smtClean="0">
                <a:solidFill>
                  <a:srgbClr val="00B050"/>
                </a:solidFill>
                <a:latin typeface="Helvetica" pitchFamily="34" charset="0"/>
                <a:cs typeface="Helvetica" pitchFamily="34" charset="0"/>
              </a:rPr>
              <a:t>Top </a:t>
            </a:r>
            <a:r>
              <a:rPr lang="en-US" sz="2800" dirty="0" smtClean="0">
                <a:latin typeface="Helvetica" pitchFamily="34" charset="0"/>
                <a:cs typeface="Helvetica" pitchFamily="34" charset="0"/>
              </a:rPr>
              <a:t>or </a:t>
            </a:r>
            <a:r>
              <a:rPr lang="en-US" sz="2800" dirty="0" smtClean="0">
                <a:solidFill>
                  <a:srgbClr val="00B050"/>
                </a:solidFill>
                <a:latin typeface="Helvetica" pitchFamily="34" charset="0"/>
                <a:cs typeface="Helvetica" pitchFamily="34" charset="0"/>
              </a:rPr>
              <a:t>Bottom</a:t>
            </a:r>
            <a:r>
              <a:rPr lang="en-US" sz="2800" dirty="0" smtClean="0">
                <a:latin typeface="Helvetica" pitchFamily="34" charset="0"/>
                <a:cs typeface="Helvetica" pitchFamily="34" charset="0"/>
              </a:rPr>
              <a:t>? </a:t>
            </a:r>
            <a:endParaRPr lang="en-US" sz="2800" dirty="0">
              <a:latin typeface="Helvetica" pitchFamily="34" charset="0"/>
              <a:cs typeface="Helvetica" pitchFamily="34" charset="0"/>
            </a:endParaRPr>
          </a:p>
        </p:txBody>
      </p:sp>
      <p:sp>
        <p:nvSpPr>
          <p:cNvPr id="47" name="TextBox 46"/>
          <p:cNvSpPr txBox="1"/>
          <p:nvPr/>
        </p:nvSpPr>
        <p:spPr>
          <a:xfrm>
            <a:off x="18288000" y="9372600"/>
            <a:ext cx="4114800" cy="1384995"/>
          </a:xfrm>
          <a:prstGeom prst="rect">
            <a:avLst/>
          </a:prstGeom>
          <a:noFill/>
        </p:spPr>
        <p:txBody>
          <a:bodyPr wrap="square" rtlCol="0">
            <a:spAutoFit/>
          </a:bodyPr>
          <a:lstStyle/>
          <a:p>
            <a:pPr algn="ctr"/>
            <a:r>
              <a:rPr lang="en-US" sz="2800" dirty="0" smtClean="0">
                <a:solidFill>
                  <a:srgbClr val="FF0000"/>
                </a:solidFill>
                <a:latin typeface="Helvetica" pitchFamily="34" charset="0"/>
                <a:cs typeface="Helvetica" pitchFamily="34" charset="0"/>
              </a:rPr>
              <a:t>Count transients</a:t>
            </a:r>
          </a:p>
          <a:p>
            <a:pPr algn="ctr"/>
            <a:r>
              <a:rPr lang="en-US" sz="2800" dirty="0" smtClean="0">
                <a:latin typeface="Helvetica" pitchFamily="34" charset="0"/>
                <a:cs typeface="Helvetica" pitchFamily="34" charset="0"/>
              </a:rPr>
              <a:t>How many changed?</a:t>
            </a:r>
          </a:p>
          <a:p>
            <a:pPr algn="ctr"/>
            <a:r>
              <a:rPr lang="en-US" sz="2800" dirty="0" smtClean="0">
                <a:solidFill>
                  <a:srgbClr val="00B050"/>
                </a:solidFill>
                <a:latin typeface="Helvetica" pitchFamily="34" charset="0"/>
                <a:cs typeface="Helvetica" pitchFamily="34" charset="0"/>
              </a:rPr>
              <a:t>One </a:t>
            </a:r>
            <a:r>
              <a:rPr lang="en-US" sz="2800" dirty="0" smtClean="0">
                <a:latin typeface="Helvetica" pitchFamily="34" charset="0"/>
                <a:cs typeface="Helvetica" pitchFamily="34" charset="0"/>
              </a:rPr>
              <a:t>or </a:t>
            </a:r>
            <a:r>
              <a:rPr lang="en-US" sz="2800" dirty="0" smtClean="0">
                <a:solidFill>
                  <a:srgbClr val="00B050"/>
                </a:solidFill>
                <a:latin typeface="Helvetica" pitchFamily="34" charset="0"/>
                <a:cs typeface="Helvetica" pitchFamily="34" charset="0"/>
              </a:rPr>
              <a:t>Two</a:t>
            </a:r>
            <a:r>
              <a:rPr lang="en-US" sz="2800" dirty="0" smtClean="0">
                <a:latin typeface="Helvetica" pitchFamily="34" charset="0"/>
                <a:cs typeface="Helvetica" pitchFamily="34" charset="0"/>
              </a:rPr>
              <a:t>? </a:t>
            </a:r>
            <a:endParaRPr lang="en-US" sz="2800" dirty="0">
              <a:latin typeface="Helvetica" pitchFamily="34" charset="0"/>
              <a:cs typeface="Helvetica" pitchFamily="34" charset="0"/>
            </a:endParaRPr>
          </a:p>
        </p:txBody>
      </p:sp>
      <p:pic>
        <p:nvPicPr>
          <p:cNvPr id="50" name="Picture 49" descr="1or2.ai"/>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17"/>
              <a:stretch>
                <a:fillRect/>
              </a:stretch>
            </p:blipFill>
          </mc:Choice>
          <mc:Fallback>
            <p:blipFill>
              <a:blip r:embed="rId18"/>
              <a:stretch>
                <a:fillRect/>
              </a:stretch>
            </p:blipFill>
          </mc:Fallback>
        </mc:AlternateContent>
        <p:spPr>
          <a:xfrm>
            <a:off x="18516600" y="11201400"/>
            <a:ext cx="3458723" cy="3657600"/>
          </a:xfrm>
          <a:prstGeom prst="rect">
            <a:avLst/>
          </a:prstGeom>
        </p:spPr>
      </p:pic>
      <p:pic>
        <p:nvPicPr>
          <p:cNvPr id="51" name="Picture 50" descr="TPeriodDiscPsych.ai"/>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19"/>
              <a:stretch>
                <a:fillRect/>
              </a:stretch>
            </p:blipFill>
          </mc:Choice>
          <mc:Fallback>
            <p:blipFill>
              <a:blip r:embed="rId20"/>
              <a:stretch>
                <a:fillRect/>
              </a:stretch>
            </p:blipFill>
          </mc:Fallback>
        </mc:AlternateContent>
        <p:spPr>
          <a:xfrm>
            <a:off x="8610600" y="11201400"/>
            <a:ext cx="4123046" cy="4114800"/>
          </a:xfrm>
          <a:prstGeom prst="rect">
            <a:avLst/>
          </a:prstGeom>
        </p:spPr>
      </p:pic>
      <p:pic>
        <p:nvPicPr>
          <p:cNvPr id="52" name="Picture 51" descr="TPeriodThresholds.ai"/>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1"/>
              <a:stretch>
                <a:fillRect/>
              </a:stretch>
            </p:blipFill>
          </mc:Choice>
          <mc:Fallback>
            <p:blipFill>
              <a:blip r:embed="rId22"/>
              <a:stretch>
                <a:fillRect/>
              </a:stretch>
            </p:blipFill>
          </mc:Fallback>
        </mc:AlternateContent>
        <p:spPr>
          <a:xfrm>
            <a:off x="13106400" y="11277600"/>
            <a:ext cx="3177390" cy="3657600"/>
          </a:xfrm>
          <a:prstGeom prst="rect">
            <a:avLst/>
          </a:prstGeom>
        </p:spPr>
      </p:pic>
      <p:pic>
        <p:nvPicPr>
          <p:cNvPr id="53" name="Picture 52" descr="GaborTOJ.ai"/>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3"/>
              <a:stretch>
                <a:fillRect/>
              </a:stretch>
            </p:blipFill>
          </mc:Choice>
          <mc:Fallback>
            <p:blipFill>
              <a:blip r:embed="rId24"/>
              <a:stretch>
                <a:fillRect/>
              </a:stretch>
            </p:blipFill>
          </mc:Fallback>
        </mc:AlternateContent>
        <p:spPr>
          <a:xfrm>
            <a:off x="13106400" y="4724400"/>
            <a:ext cx="5030845" cy="4343400"/>
          </a:xfrm>
          <a:prstGeom prst="rect">
            <a:avLst/>
          </a:prstGeom>
        </p:spPr>
      </p:pic>
      <p:pic>
        <p:nvPicPr>
          <p:cNvPr id="54" name="Picture 53" descr="TOJ&amp;simulThresholds.ai"/>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5"/>
              <a:stretch>
                <a:fillRect/>
              </a:stretch>
            </p:blipFill>
          </mc:Choice>
          <mc:Fallback>
            <p:blipFill>
              <a:blip r:embed="rId26"/>
              <a:stretch>
                <a:fillRect/>
              </a:stretch>
            </p:blipFill>
          </mc:Fallback>
        </mc:AlternateContent>
        <p:spPr>
          <a:xfrm>
            <a:off x="18364199" y="4800600"/>
            <a:ext cx="5052592" cy="4114800"/>
          </a:xfrm>
          <a:prstGeom prst="rect">
            <a:avLst/>
          </a:prstGeom>
        </p:spPr>
      </p:pic>
      <p:pic>
        <p:nvPicPr>
          <p:cNvPr id="55" name="Picture 54" descr="simultaneity.ai"/>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7"/>
              <a:stretch>
                <a:fillRect/>
              </a:stretch>
            </p:blipFill>
          </mc:Choice>
          <mc:Fallback>
            <p:blipFill>
              <a:blip r:embed="rId28"/>
              <a:stretch>
                <a:fillRect/>
              </a:stretch>
            </p:blipFill>
          </mc:Fallback>
        </mc:AlternateContent>
        <p:spPr>
          <a:xfrm>
            <a:off x="8153400" y="4953000"/>
            <a:ext cx="4417142" cy="3657600"/>
          </a:xfrm>
          <a:prstGeom prst="rect">
            <a:avLst/>
          </a:prstGeom>
        </p:spPr>
      </p:pic>
      <p:sp>
        <p:nvSpPr>
          <p:cNvPr id="56" name="TextBox 55"/>
          <p:cNvSpPr txBox="1"/>
          <p:nvPr/>
        </p:nvSpPr>
        <p:spPr>
          <a:xfrm>
            <a:off x="24384000" y="2971800"/>
            <a:ext cx="8001000" cy="2862322"/>
          </a:xfrm>
          <a:prstGeom prst="rect">
            <a:avLst/>
          </a:prstGeom>
          <a:noFill/>
        </p:spPr>
        <p:txBody>
          <a:bodyPr wrap="square" rtlCol="0">
            <a:spAutoFit/>
          </a:bodyPr>
          <a:lstStyle/>
          <a:p>
            <a:r>
              <a:rPr lang="en-US" sz="2000" b="0" dirty="0" smtClean="0">
                <a:latin typeface="Helvetica"/>
                <a:ea typeface="Cambria"/>
                <a:cs typeface="Helvetica"/>
              </a:rPr>
              <a:t>Performance on the simultaneity and motion-direction tasks both showed hemifield asymmetries with worse performance in right VF.  However, temporal period discrimination and counting transients did not.</a:t>
            </a:r>
            <a:r>
              <a:rPr lang="en-US" sz="2000" b="0" dirty="0" smtClean="0">
                <a:latin typeface="Helvetica"/>
                <a:cs typeface="Helvetica"/>
              </a:rPr>
              <a:t> </a:t>
            </a:r>
          </a:p>
          <a:p>
            <a:endParaRPr lang="en-US" sz="2000" b="0" dirty="0">
              <a:latin typeface="Helvetica"/>
              <a:cs typeface="Helvetica"/>
            </a:endParaRPr>
          </a:p>
          <a:p>
            <a:r>
              <a:rPr lang="en-US" sz="2000" b="0" dirty="0" smtClean="0">
                <a:solidFill>
                  <a:srgbClr val="FF0000"/>
                </a:solidFill>
                <a:latin typeface="Helvetica"/>
                <a:cs typeface="Helvetica"/>
              </a:rPr>
              <a:t>Our findings can be interpreted within a framework similar to that used for low-level motion detection, but with a large separation (23 </a:t>
            </a:r>
            <a:r>
              <a:rPr lang="en-US" sz="2000" b="0" dirty="0" err="1" smtClean="0">
                <a:solidFill>
                  <a:srgbClr val="FF0000"/>
                </a:solidFill>
                <a:latin typeface="Helvetica"/>
                <a:cs typeface="Helvetica"/>
              </a:rPr>
              <a:t>deg</a:t>
            </a:r>
            <a:r>
              <a:rPr lang="en-US" sz="2000" b="0" dirty="0" smtClean="0">
                <a:solidFill>
                  <a:srgbClr val="FF0000"/>
                </a:solidFill>
                <a:latin typeface="Helvetica"/>
                <a:cs typeface="Helvetica"/>
              </a:rPr>
              <a:t>) between sampling regions tuned to orientation- transients rather than luminance-transients. </a:t>
            </a:r>
            <a:endParaRPr lang="en-US" sz="2000" b="0" dirty="0">
              <a:solidFill>
                <a:srgbClr val="FF0000"/>
              </a:solidFill>
              <a:latin typeface="Helvetica"/>
              <a:cs typeface="Helvetica"/>
            </a:endParaRPr>
          </a:p>
        </p:txBody>
      </p:sp>
      <p:pic>
        <p:nvPicPr>
          <p:cNvPr id="3" name="Picture 2"/>
          <p:cNvPicPr>
            <a:picLocks noChangeAspect="1"/>
          </p:cNvPicPr>
          <p:nvPr/>
        </p:nvPicPr>
        <p:blipFill>
          <a:blip r:embed="rId29">
            <a:extLst>
              <a:ext uri="{28A0092B-C50C-407E-A947-70E740481C1C}">
                <a14:useLocalDpi xmlns:a14="http://schemas.microsoft.com/office/drawing/2010/main" val="0"/>
              </a:ext>
            </a:extLst>
          </a:blip>
          <a:stretch>
            <a:fillRect/>
          </a:stretch>
        </p:blipFill>
        <p:spPr>
          <a:xfrm>
            <a:off x="29108400" y="123031"/>
            <a:ext cx="2057400" cy="2057400"/>
          </a:xfrm>
          <a:prstGeom prst="rect">
            <a:avLst/>
          </a:prstGeom>
        </p:spPr>
      </p:pic>
      <p:sp>
        <p:nvSpPr>
          <p:cNvPr id="37" name="Text Box 1634"/>
          <p:cNvSpPr txBox="1">
            <a:spLocks noChangeArrowheads="1"/>
          </p:cNvSpPr>
          <p:nvPr/>
        </p:nvSpPr>
        <p:spPr bwMode="auto">
          <a:xfrm>
            <a:off x="10722887" y="15697200"/>
            <a:ext cx="100912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r>
              <a:rPr lang="en-US" dirty="0" smtClean="0">
                <a:solidFill>
                  <a:srgbClr val="FF0000"/>
                </a:solidFill>
                <a:latin typeface="Helvetica" pitchFamily="34" charset="0"/>
                <a:cs typeface="Helvetica" pitchFamily="34" charset="0"/>
              </a:rPr>
              <a:t>Poster: </a:t>
            </a:r>
            <a:r>
              <a:rPr lang="en-US" dirty="0" smtClean="0">
                <a:solidFill>
                  <a:srgbClr val="0000FF"/>
                </a:solidFill>
                <a:latin typeface="Helvetica" pitchFamily="34" charset="0"/>
                <a:cs typeface="Helvetica" pitchFamily="34" charset="0"/>
                <a:hlinkClick r:id="rId30"/>
              </a:rPr>
              <a:t>http://</a:t>
            </a:r>
            <a:r>
              <a:rPr lang="en-US" dirty="0">
                <a:solidFill>
                  <a:srgbClr val="0000FF"/>
                </a:solidFill>
                <a:latin typeface="Helvetica" pitchFamily="34" charset="0"/>
                <a:cs typeface="Helvetica" pitchFamily="34" charset="0"/>
                <a:hlinkClick r:id="rId30"/>
              </a:rPr>
              <a:t>denison.edu/~matthewsn/vss2013welchmatthews.html</a:t>
            </a:r>
            <a:endParaRPr lang="en-US" dirty="0" smtClean="0">
              <a:solidFill>
                <a:srgbClr val="0000FF"/>
              </a:solidFill>
              <a:latin typeface="Helvetica" pitchFamily="34" charset="0"/>
              <a:cs typeface="Helvetica" pitchFamily="34" charset="0"/>
            </a:endParaRPr>
          </a:p>
        </p:txBody>
      </p:sp>
      <p:pic>
        <p:nvPicPr>
          <p:cNvPr id="4" name="Picture 3"/>
          <p:cNvPicPr>
            <a:picLocks noChangeAspect="1"/>
          </p:cNvPicPr>
          <p:nvPr/>
        </p:nvPicPr>
        <p:blipFill>
          <a:blip r:embed="rId31">
            <a:extLst>
              <a:ext uri="{28A0092B-C50C-407E-A947-70E740481C1C}">
                <a14:useLocalDpi xmlns:a14="http://schemas.microsoft.com/office/drawing/2010/main" val="0"/>
              </a:ext>
            </a:extLst>
          </a:blip>
          <a:stretch>
            <a:fillRect/>
          </a:stretch>
        </p:blipFill>
        <p:spPr>
          <a:xfrm>
            <a:off x="25862544" y="5923213"/>
            <a:ext cx="4992212" cy="4218084"/>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11979</TotalTime>
  <Words>523</Words>
  <Application>Microsoft Office PowerPoint</Application>
  <PresentationFormat>Custom</PresentationFormat>
  <Paragraphs>43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vt:lpstr>
      <vt:lpstr>PowerPoint Presentation</vt:lpstr>
    </vt:vector>
  </TitlesOfParts>
  <Company>Denison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Nestor Matthews</dc:creator>
  <cp:lastModifiedBy>Windows User</cp:lastModifiedBy>
  <cp:revision>785</cp:revision>
  <dcterms:created xsi:type="dcterms:W3CDTF">2013-05-07T14:34:10Z</dcterms:created>
  <dcterms:modified xsi:type="dcterms:W3CDTF">2013-05-08T11:00:30Z</dcterms:modified>
</cp:coreProperties>
</file>