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43891200" cy="32918400"/>
  <p:notesSz cx="6858000" cy="9144000"/>
  <p:defaultTextStyle>
    <a:defPPr>
      <a:defRPr lang="en-US"/>
    </a:defPPr>
    <a:lvl1pPr marL="0" algn="l" defTabSz="2350817" rtl="0" eaLnBrk="1" latinLnBrk="0" hangingPunct="1">
      <a:defRPr sz="9500" kern="1200">
        <a:solidFill>
          <a:schemeClr val="tx1"/>
        </a:solidFill>
        <a:latin typeface="+mn-lt"/>
        <a:ea typeface="+mn-ea"/>
        <a:cs typeface="+mn-cs"/>
      </a:defRPr>
    </a:lvl1pPr>
    <a:lvl2pPr marL="2350817" algn="l" defTabSz="2350817" rtl="0" eaLnBrk="1" latinLnBrk="0" hangingPunct="1">
      <a:defRPr sz="9500" kern="1200">
        <a:solidFill>
          <a:schemeClr val="tx1"/>
        </a:solidFill>
        <a:latin typeface="+mn-lt"/>
        <a:ea typeface="+mn-ea"/>
        <a:cs typeface="+mn-cs"/>
      </a:defRPr>
    </a:lvl2pPr>
    <a:lvl3pPr marL="4701640" algn="l" defTabSz="2350817" rtl="0" eaLnBrk="1" latinLnBrk="0" hangingPunct="1">
      <a:defRPr sz="9500" kern="1200">
        <a:solidFill>
          <a:schemeClr val="tx1"/>
        </a:solidFill>
        <a:latin typeface="+mn-lt"/>
        <a:ea typeface="+mn-ea"/>
        <a:cs typeface="+mn-cs"/>
      </a:defRPr>
    </a:lvl3pPr>
    <a:lvl4pPr marL="7052457" algn="l" defTabSz="2350817" rtl="0" eaLnBrk="1" latinLnBrk="0" hangingPunct="1">
      <a:defRPr sz="9500" kern="1200">
        <a:solidFill>
          <a:schemeClr val="tx1"/>
        </a:solidFill>
        <a:latin typeface="+mn-lt"/>
        <a:ea typeface="+mn-ea"/>
        <a:cs typeface="+mn-cs"/>
      </a:defRPr>
    </a:lvl4pPr>
    <a:lvl5pPr marL="9403280" algn="l" defTabSz="2350817" rtl="0" eaLnBrk="1" latinLnBrk="0" hangingPunct="1">
      <a:defRPr sz="9500" kern="1200">
        <a:solidFill>
          <a:schemeClr val="tx1"/>
        </a:solidFill>
        <a:latin typeface="+mn-lt"/>
        <a:ea typeface="+mn-ea"/>
        <a:cs typeface="+mn-cs"/>
      </a:defRPr>
    </a:lvl5pPr>
    <a:lvl6pPr marL="11754098" algn="l" defTabSz="2350817" rtl="0" eaLnBrk="1" latinLnBrk="0" hangingPunct="1">
      <a:defRPr sz="9500" kern="1200">
        <a:solidFill>
          <a:schemeClr val="tx1"/>
        </a:solidFill>
        <a:latin typeface="+mn-lt"/>
        <a:ea typeface="+mn-ea"/>
        <a:cs typeface="+mn-cs"/>
      </a:defRPr>
    </a:lvl6pPr>
    <a:lvl7pPr marL="14104920" algn="l" defTabSz="2350817" rtl="0" eaLnBrk="1" latinLnBrk="0" hangingPunct="1">
      <a:defRPr sz="9500" kern="1200">
        <a:solidFill>
          <a:schemeClr val="tx1"/>
        </a:solidFill>
        <a:latin typeface="+mn-lt"/>
        <a:ea typeface="+mn-ea"/>
        <a:cs typeface="+mn-cs"/>
      </a:defRPr>
    </a:lvl7pPr>
    <a:lvl8pPr marL="16455738" algn="l" defTabSz="2350817" rtl="0" eaLnBrk="1" latinLnBrk="0" hangingPunct="1">
      <a:defRPr sz="9500" kern="1200">
        <a:solidFill>
          <a:schemeClr val="tx1"/>
        </a:solidFill>
        <a:latin typeface="+mn-lt"/>
        <a:ea typeface="+mn-ea"/>
        <a:cs typeface="+mn-cs"/>
      </a:defRPr>
    </a:lvl8pPr>
    <a:lvl9pPr marL="18806560" algn="l" defTabSz="2350817" rtl="0" eaLnBrk="1" latinLnBrk="0" hangingPunct="1">
      <a:defRPr sz="9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0099"/>
    <a:srgbClr val="FFD62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7" autoAdjust="0"/>
  </p:normalViewPr>
  <p:slideViewPr>
    <p:cSldViewPr snapToGrid="0" snapToObjects="1">
      <p:cViewPr>
        <p:scale>
          <a:sx n="24" d="100"/>
          <a:sy n="24" d="100"/>
        </p:scale>
        <p:origin x="1482" y="-126"/>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aclement1:Library:Containers:com.apple.mail:Data:Library:Mail%20Downloads:E5539873-F916-461B-BE88-A57B2058DAFB:Data%20Summary%20All%20ExperiemntsMarch2015.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aclement1:Library:Containers:com.apple.mail:Data:Library:Mail%20Downloads:E5539873-F916-461B-BE88-A57B2058DAFB:Data%20Summary%20All%20ExperiemntsMarch2015.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aclement1:Library:Containers:com.apple.mail:Data:Library:Mail%20Downloads:E5539873-F916-461B-BE88-A57B2058DAFB:Data%20Summary%20All%20ExperiemntsMarch20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b="1" i="0" u="none" strike="noStrike" baseline="0" dirty="0" smtClean="0">
                <a:effectLst/>
              </a:rPr>
              <a:t>T1 Accuracy</a:t>
            </a:r>
            <a:endParaRPr lang="en-US" sz="2000" dirty="0"/>
          </a:p>
        </c:rich>
      </c:tx>
      <c:layout/>
      <c:overlay val="0"/>
    </c:title>
    <c:autoTitleDeleted val="0"/>
    <c:plotArea>
      <c:layout/>
      <c:barChart>
        <c:barDir val="col"/>
        <c:grouping val="clustered"/>
        <c:varyColors val="0"/>
        <c:ser>
          <c:idx val="0"/>
          <c:order val="0"/>
          <c:tx>
            <c:strRef>
              <c:f>'Exp 2 Quad ID N=26'!$G$30</c:f>
              <c:strCache>
                <c:ptCount val="1"/>
                <c:pt idx="0">
                  <c:v>Sync</c:v>
                </c:pt>
              </c:strCache>
            </c:strRef>
          </c:tx>
          <c:spPr>
            <a:solidFill>
              <a:srgbClr val="000099"/>
            </a:solidFill>
          </c:spPr>
          <c:invertIfNegative val="0"/>
          <c:errBars>
            <c:errBarType val="both"/>
            <c:errValType val="cust"/>
            <c:noEndCap val="0"/>
            <c:plus>
              <c:numRef>
                <c:f>'Exp 2 Quad ID N=26'!$H$34:$K$34</c:f>
                <c:numCache>
                  <c:formatCode>General</c:formatCode>
                  <c:ptCount val="4"/>
                  <c:pt idx="0">
                    <c:v>1.5580483923483961</c:v>
                  </c:pt>
                  <c:pt idx="1">
                    <c:v>2.6671905303978178</c:v>
                  </c:pt>
                  <c:pt idx="2">
                    <c:v>2.0928873631404259</c:v>
                  </c:pt>
                  <c:pt idx="3">
                    <c:v>2.441323241932055</c:v>
                  </c:pt>
                </c:numCache>
              </c:numRef>
            </c:plus>
            <c:minus>
              <c:numRef>
                <c:f>'Exp 2 Quad ID N=26'!$H$34:$K$34</c:f>
                <c:numCache>
                  <c:formatCode>General</c:formatCode>
                  <c:ptCount val="4"/>
                  <c:pt idx="0">
                    <c:v>1.5580483923483961</c:v>
                  </c:pt>
                  <c:pt idx="1">
                    <c:v>2.6671905303978178</c:v>
                  </c:pt>
                  <c:pt idx="2">
                    <c:v>2.0928873631404259</c:v>
                  </c:pt>
                  <c:pt idx="3">
                    <c:v>2.441323241932055</c:v>
                  </c:pt>
                </c:numCache>
              </c:numRef>
            </c:minus>
            <c:spPr>
              <a:ln w="19050">
                <a:solidFill>
                  <a:schemeClr val="bg1">
                    <a:lumMod val="50000"/>
                  </a:schemeClr>
                </a:solidFill>
              </a:ln>
            </c:spPr>
          </c:errBars>
          <c:cat>
            <c:strRef>
              <c:f>'Exp 2 Quad ID N=26'!$H$29:$K$29</c:f>
              <c:strCache>
                <c:ptCount val="4"/>
                <c:pt idx="0">
                  <c:v>L,L</c:v>
                </c:pt>
                <c:pt idx="1">
                  <c:v>R,R</c:v>
                </c:pt>
                <c:pt idx="2">
                  <c:v>R,L</c:v>
                </c:pt>
                <c:pt idx="3">
                  <c:v>L,R</c:v>
                </c:pt>
              </c:strCache>
            </c:strRef>
          </c:cat>
          <c:val>
            <c:numRef>
              <c:f>'Exp 2 Quad ID N=26'!$H$30:$K$30</c:f>
              <c:numCache>
                <c:formatCode>0.00</c:formatCode>
                <c:ptCount val="4"/>
                <c:pt idx="0">
                  <c:v>93.653846153846104</c:v>
                </c:pt>
                <c:pt idx="1">
                  <c:v>90.192307692307679</c:v>
                </c:pt>
                <c:pt idx="2">
                  <c:v>91.730769230769226</c:v>
                </c:pt>
                <c:pt idx="3">
                  <c:v>90.192307692307679</c:v>
                </c:pt>
              </c:numCache>
            </c:numRef>
          </c:val>
        </c:ser>
        <c:ser>
          <c:idx val="1"/>
          <c:order val="1"/>
          <c:tx>
            <c:strRef>
              <c:f>'Exp 2 Quad ID N=26'!$G$31</c:f>
              <c:strCache>
                <c:ptCount val="1"/>
                <c:pt idx="0">
                  <c:v>Async</c:v>
                </c:pt>
              </c:strCache>
            </c:strRef>
          </c:tx>
          <c:spPr>
            <a:solidFill>
              <a:srgbClr val="FF0000"/>
            </a:solidFill>
          </c:spPr>
          <c:invertIfNegative val="0"/>
          <c:errBars>
            <c:errBarType val="both"/>
            <c:errValType val="cust"/>
            <c:noEndCap val="0"/>
            <c:plus>
              <c:numRef>
                <c:f>'Exp 2 Quad ID N=26'!$H$35:$K$35</c:f>
                <c:numCache>
                  <c:formatCode>General</c:formatCode>
                  <c:ptCount val="4"/>
                  <c:pt idx="0">
                    <c:v>1.622694085363771</c:v>
                  </c:pt>
                  <c:pt idx="1">
                    <c:v>1.9060787220559821</c:v>
                  </c:pt>
                  <c:pt idx="2">
                    <c:v>2.169244408031318</c:v>
                  </c:pt>
                  <c:pt idx="3">
                    <c:v>2.4166581649853831</c:v>
                  </c:pt>
                </c:numCache>
              </c:numRef>
            </c:plus>
            <c:minus>
              <c:numRef>
                <c:f>'Exp 2 Quad ID N=26'!$H$35:$K$35</c:f>
                <c:numCache>
                  <c:formatCode>General</c:formatCode>
                  <c:ptCount val="4"/>
                  <c:pt idx="0">
                    <c:v>1.622694085363771</c:v>
                  </c:pt>
                  <c:pt idx="1">
                    <c:v>1.9060787220559821</c:v>
                  </c:pt>
                  <c:pt idx="2">
                    <c:v>2.169244408031318</c:v>
                  </c:pt>
                  <c:pt idx="3">
                    <c:v>2.4166581649853831</c:v>
                  </c:pt>
                </c:numCache>
              </c:numRef>
            </c:minus>
            <c:spPr>
              <a:ln w="19050">
                <a:solidFill>
                  <a:srgbClr val="7F7F7F"/>
                </a:solidFill>
              </a:ln>
            </c:spPr>
          </c:errBars>
          <c:cat>
            <c:strRef>
              <c:f>'Exp 2 Quad ID N=26'!$H$29:$K$29</c:f>
              <c:strCache>
                <c:ptCount val="4"/>
                <c:pt idx="0">
                  <c:v>L,L</c:v>
                </c:pt>
                <c:pt idx="1">
                  <c:v>R,R</c:v>
                </c:pt>
                <c:pt idx="2">
                  <c:v>R,L</c:v>
                </c:pt>
                <c:pt idx="3">
                  <c:v>L,R</c:v>
                </c:pt>
              </c:strCache>
            </c:strRef>
          </c:cat>
          <c:val>
            <c:numRef>
              <c:f>'Exp 2 Quad ID N=26'!$H$31:$K$31</c:f>
              <c:numCache>
                <c:formatCode>0.00</c:formatCode>
                <c:ptCount val="4"/>
                <c:pt idx="0">
                  <c:v>92.307692307692307</c:v>
                </c:pt>
                <c:pt idx="1">
                  <c:v>92.307692307692307</c:v>
                </c:pt>
                <c:pt idx="2">
                  <c:v>92.115384615384585</c:v>
                </c:pt>
                <c:pt idx="3">
                  <c:v>90.384615384615401</c:v>
                </c:pt>
              </c:numCache>
            </c:numRef>
          </c:val>
        </c:ser>
        <c:dLbls>
          <c:showLegendKey val="0"/>
          <c:showVal val="0"/>
          <c:showCatName val="0"/>
          <c:showSerName val="0"/>
          <c:showPercent val="0"/>
          <c:showBubbleSize val="0"/>
        </c:dLbls>
        <c:gapWidth val="150"/>
        <c:axId val="156164560"/>
        <c:axId val="156162880"/>
      </c:barChart>
      <c:catAx>
        <c:axId val="156164560"/>
        <c:scaling>
          <c:orientation val="minMax"/>
        </c:scaling>
        <c:delete val="0"/>
        <c:axPos val="b"/>
        <c:title>
          <c:tx>
            <c:rich>
              <a:bodyPr/>
              <a:lstStyle/>
              <a:p>
                <a:pPr>
                  <a:defRPr sz="1600"/>
                </a:pPr>
                <a:r>
                  <a:rPr lang="en-US" sz="1600"/>
                  <a:t>Target Configuration (T1,T2)</a:t>
                </a:r>
              </a:p>
            </c:rich>
          </c:tx>
          <c:layout/>
          <c:overlay val="0"/>
        </c:title>
        <c:numFmt formatCode="General" sourceLinked="0"/>
        <c:majorTickMark val="out"/>
        <c:minorTickMark val="none"/>
        <c:tickLblPos val="nextTo"/>
        <c:txPr>
          <a:bodyPr/>
          <a:lstStyle/>
          <a:p>
            <a:pPr>
              <a:defRPr sz="1200" b="1"/>
            </a:pPr>
            <a:endParaRPr lang="en-US"/>
          </a:p>
        </c:txPr>
        <c:crossAx val="156162880"/>
        <c:crosses val="autoZero"/>
        <c:auto val="1"/>
        <c:lblAlgn val="ctr"/>
        <c:lblOffset val="100"/>
        <c:noMultiLvlLbl val="0"/>
      </c:catAx>
      <c:valAx>
        <c:axId val="156162880"/>
        <c:scaling>
          <c:orientation val="minMax"/>
          <c:max val="100"/>
          <c:min val="0"/>
        </c:scaling>
        <c:delete val="0"/>
        <c:axPos val="l"/>
        <c:majorGridlines/>
        <c:title>
          <c:tx>
            <c:rich>
              <a:bodyPr rot="-5400000" vert="horz"/>
              <a:lstStyle/>
              <a:p>
                <a:pPr>
                  <a:defRPr sz="1600"/>
                </a:pPr>
                <a:r>
                  <a:rPr lang="en-US" sz="1600"/>
                  <a:t>Percent Correct</a:t>
                </a:r>
              </a:p>
            </c:rich>
          </c:tx>
          <c:layout/>
          <c:overlay val="0"/>
        </c:title>
        <c:numFmt formatCode="0" sourceLinked="0"/>
        <c:majorTickMark val="out"/>
        <c:minorTickMark val="none"/>
        <c:tickLblPos val="nextTo"/>
        <c:crossAx val="156164560"/>
        <c:crosses val="autoZero"/>
        <c:crossBetween val="between"/>
        <c:majorUnit val="20"/>
      </c:valAx>
    </c:plotArea>
    <c:legend>
      <c:legendPos val="r"/>
      <c:layout>
        <c:manualLayout>
          <c:xMode val="edge"/>
          <c:yMode val="edge"/>
          <c:x val="9.2992217892300402E-2"/>
          <c:y val="9.0746849525917799E-4"/>
          <c:w val="0.20469335083114601"/>
          <c:h val="0.114036388655302"/>
        </c:manualLayout>
      </c:layout>
      <c:overlay val="0"/>
      <c:txPr>
        <a:bodyPr/>
        <a:lstStyle/>
        <a:p>
          <a:pPr>
            <a:defRPr sz="1200" b="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000"/>
            </a:pPr>
            <a:r>
              <a:rPr lang="en-US" sz="2000" b="1" i="0" baseline="0" dirty="0">
                <a:effectLst/>
              </a:rPr>
              <a:t>T2|</a:t>
            </a:r>
            <a:r>
              <a:rPr lang="en-US" sz="2000" b="1" i="0" baseline="0" dirty="0" smtClean="0">
                <a:effectLst/>
              </a:rPr>
              <a:t>T1 Accuracy</a:t>
            </a:r>
            <a:endParaRPr lang="en-US" sz="2000" dirty="0">
              <a:effectLst/>
            </a:endParaRPr>
          </a:p>
        </c:rich>
      </c:tx>
      <c:layout/>
      <c:overlay val="0"/>
    </c:title>
    <c:autoTitleDeleted val="0"/>
    <c:plotArea>
      <c:layout/>
      <c:barChart>
        <c:barDir val="col"/>
        <c:grouping val="clustered"/>
        <c:varyColors val="0"/>
        <c:ser>
          <c:idx val="0"/>
          <c:order val="0"/>
          <c:tx>
            <c:strRef>
              <c:f>'Exp 2 Quad ID N=26'!$G$39</c:f>
              <c:strCache>
                <c:ptCount val="1"/>
                <c:pt idx="0">
                  <c:v>Sync</c:v>
                </c:pt>
              </c:strCache>
            </c:strRef>
          </c:tx>
          <c:spPr>
            <a:solidFill>
              <a:srgbClr val="000099"/>
            </a:solidFill>
          </c:spPr>
          <c:invertIfNegative val="0"/>
          <c:errBars>
            <c:errBarType val="both"/>
            <c:errValType val="cust"/>
            <c:noEndCap val="0"/>
            <c:plus>
              <c:numRef>
                <c:f>'Exp 2 Quad ID N=26'!$H$43:$K$43</c:f>
                <c:numCache>
                  <c:formatCode>General</c:formatCode>
                  <c:ptCount val="4"/>
                  <c:pt idx="0">
                    <c:v>3.238092952519275</c:v>
                  </c:pt>
                  <c:pt idx="1">
                    <c:v>4.4688139041366952</c:v>
                  </c:pt>
                  <c:pt idx="2">
                    <c:v>3.6951563219828278</c:v>
                  </c:pt>
                  <c:pt idx="3">
                    <c:v>3.4613838008738709</c:v>
                  </c:pt>
                </c:numCache>
              </c:numRef>
            </c:plus>
            <c:minus>
              <c:numRef>
                <c:f>'Exp 2 Quad ID N=26'!$H$43:$K$43</c:f>
                <c:numCache>
                  <c:formatCode>General</c:formatCode>
                  <c:ptCount val="4"/>
                  <c:pt idx="0">
                    <c:v>3.238092952519275</c:v>
                  </c:pt>
                  <c:pt idx="1">
                    <c:v>4.4688139041366952</c:v>
                  </c:pt>
                  <c:pt idx="2">
                    <c:v>3.6951563219828278</c:v>
                  </c:pt>
                  <c:pt idx="3">
                    <c:v>3.4613838008738709</c:v>
                  </c:pt>
                </c:numCache>
              </c:numRef>
            </c:minus>
            <c:spPr>
              <a:ln w="19050">
                <a:solidFill>
                  <a:sysClr val="window" lastClr="FFFFFF">
                    <a:lumMod val="50000"/>
                  </a:sysClr>
                </a:solidFill>
              </a:ln>
            </c:spPr>
          </c:errBars>
          <c:cat>
            <c:strRef>
              <c:f>'Exp 2 Quad ID N=26'!$H$38:$K$38</c:f>
              <c:strCache>
                <c:ptCount val="4"/>
                <c:pt idx="0">
                  <c:v>L,L</c:v>
                </c:pt>
                <c:pt idx="1">
                  <c:v>R,R</c:v>
                </c:pt>
                <c:pt idx="2">
                  <c:v>R,L</c:v>
                </c:pt>
                <c:pt idx="3">
                  <c:v>L,R</c:v>
                </c:pt>
              </c:strCache>
            </c:strRef>
          </c:cat>
          <c:val>
            <c:numRef>
              <c:f>'Exp 2 Quad ID N=26'!$H$39:$K$39</c:f>
              <c:numCache>
                <c:formatCode>0.00</c:formatCode>
                <c:ptCount val="4"/>
                <c:pt idx="0">
                  <c:v>79.363981656194056</c:v>
                </c:pt>
                <c:pt idx="1">
                  <c:v>62.660217319660042</c:v>
                </c:pt>
                <c:pt idx="2">
                  <c:v>75.854251957193114</c:v>
                </c:pt>
                <c:pt idx="3">
                  <c:v>68.880090497737555</c:v>
                </c:pt>
              </c:numCache>
            </c:numRef>
          </c:val>
        </c:ser>
        <c:ser>
          <c:idx val="1"/>
          <c:order val="1"/>
          <c:tx>
            <c:strRef>
              <c:f>'Exp 2 Quad ID N=26'!$G$40</c:f>
              <c:strCache>
                <c:ptCount val="1"/>
                <c:pt idx="0">
                  <c:v>Async</c:v>
                </c:pt>
              </c:strCache>
            </c:strRef>
          </c:tx>
          <c:spPr>
            <a:solidFill>
              <a:srgbClr val="FF0000"/>
            </a:solidFill>
          </c:spPr>
          <c:invertIfNegative val="0"/>
          <c:errBars>
            <c:errBarType val="both"/>
            <c:errValType val="cust"/>
            <c:noEndCap val="0"/>
            <c:plus>
              <c:numRef>
                <c:f>'Exp 2 Quad ID N=26'!$H$44:$K$44</c:f>
                <c:numCache>
                  <c:formatCode>General</c:formatCode>
                  <c:ptCount val="4"/>
                  <c:pt idx="0">
                    <c:v>4.2098869402515744</c:v>
                  </c:pt>
                  <c:pt idx="1">
                    <c:v>4.3075737391434963</c:v>
                  </c:pt>
                  <c:pt idx="2">
                    <c:v>3.9807919936558478</c:v>
                  </c:pt>
                  <c:pt idx="3">
                    <c:v>4.5351588137360377</c:v>
                  </c:pt>
                </c:numCache>
              </c:numRef>
            </c:plus>
            <c:minus>
              <c:numRef>
                <c:f>'Exp 2 Quad ID N=26'!$H$44:$K$44</c:f>
                <c:numCache>
                  <c:formatCode>General</c:formatCode>
                  <c:ptCount val="4"/>
                  <c:pt idx="0">
                    <c:v>4.2098869402515744</c:v>
                  </c:pt>
                  <c:pt idx="1">
                    <c:v>4.3075737391434963</c:v>
                  </c:pt>
                  <c:pt idx="2">
                    <c:v>3.9807919936558478</c:v>
                  </c:pt>
                  <c:pt idx="3">
                    <c:v>4.5351588137360377</c:v>
                  </c:pt>
                </c:numCache>
              </c:numRef>
            </c:minus>
            <c:spPr>
              <a:ln w="19050">
                <a:solidFill>
                  <a:srgbClr val="7F7F7F"/>
                </a:solidFill>
              </a:ln>
            </c:spPr>
          </c:errBars>
          <c:cat>
            <c:strRef>
              <c:f>'Exp 2 Quad ID N=26'!$H$38:$K$38</c:f>
              <c:strCache>
                <c:ptCount val="4"/>
                <c:pt idx="0">
                  <c:v>L,L</c:v>
                </c:pt>
                <c:pt idx="1">
                  <c:v>R,R</c:v>
                </c:pt>
                <c:pt idx="2">
                  <c:v>R,L</c:v>
                </c:pt>
                <c:pt idx="3">
                  <c:v>L,R</c:v>
                </c:pt>
              </c:strCache>
            </c:strRef>
          </c:cat>
          <c:val>
            <c:numRef>
              <c:f>'Exp 2 Quad ID N=26'!$H$40:$K$40</c:f>
              <c:numCache>
                <c:formatCode>0.00</c:formatCode>
                <c:ptCount val="4"/>
                <c:pt idx="0">
                  <c:v>72.132497969602028</c:v>
                </c:pt>
                <c:pt idx="1">
                  <c:v>64.162285281599409</c:v>
                </c:pt>
                <c:pt idx="2">
                  <c:v>68.516114948003505</c:v>
                </c:pt>
                <c:pt idx="3">
                  <c:v>63.797299621603017</c:v>
                </c:pt>
              </c:numCache>
            </c:numRef>
          </c:val>
        </c:ser>
        <c:dLbls>
          <c:showLegendKey val="0"/>
          <c:showVal val="0"/>
          <c:showCatName val="0"/>
          <c:showSerName val="0"/>
          <c:showPercent val="0"/>
          <c:showBubbleSize val="0"/>
        </c:dLbls>
        <c:gapWidth val="150"/>
        <c:axId val="156166240"/>
        <c:axId val="156166800"/>
      </c:barChart>
      <c:catAx>
        <c:axId val="156166240"/>
        <c:scaling>
          <c:orientation val="minMax"/>
        </c:scaling>
        <c:delete val="0"/>
        <c:axPos val="b"/>
        <c:title>
          <c:tx>
            <c:rich>
              <a:bodyPr/>
              <a:lstStyle/>
              <a:p>
                <a:pPr>
                  <a:defRPr sz="1600"/>
                </a:pPr>
                <a:r>
                  <a:rPr lang="en-US" sz="1600"/>
                  <a:t>Target Configuration (T1,T2)</a:t>
                </a:r>
              </a:p>
            </c:rich>
          </c:tx>
          <c:layout/>
          <c:overlay val="0"/>
        </c:title>
        <c:numFmt formatCode="General" sourceLinked="0"/>
        <c:majorTickMark val="out"/>
        <c:minorTickMark val="none"/>
        <c:tickLblPos val="nextTo"/>
        <c:txPr>
          <a:bodyPr/>
          <a:lstStyle/>
          <a:p>
            <a:pPr>
              <a:defRPr sz="1200" b="1"/>
            </a:pPr>
            <a:endParaRPr lang="en-US"/>
          </a:p>
        </c:txPr>
        <c:crossAx val="156166800"/>
        <c:crosses val="autoZero"/>
        <c:auto val="1"/>
        <c:lblAlgn val="ctr"/>
        <c:lblOffset val="100"/>
        <c:noMultiLvlLbl val="0"/>
      </c:catAx>
      <c:valAx>
        <c:axId val="156166800"/>
        <c:scaling>
          <c:orientation val="minMax"/>
          <c:max val="100"/>
          <c:min val="0"/>
        </c:scaling>
        <c:delete val="0"/>
        <c:axPos val="l"/>
        <c:majorGridlines/>
        <c:title>
          <c:tx>
            <c:rich>
              <a:bodyPr rot="-5400000" vert="horz"/>
              <a:lstStyle/>
              <a:p>
                <a:pPr>
                  <a:defRPr sz="1600"/>
                </a:pPr>
                <a:r>
                  <a:rPr lang="en-US" sz="1600"/>
                  <a:t>Percent Correct</a:t>
                </a:r>
              </a:p>
            </c:rich>
          </c:tx>
          <c:layout/>
          <c:overlay val="0"/>
        </c:title>
        <c:numFmt formatCode="0" sourceLinked="0"/>
        <c:majorTickMark val="out"/>
        <c:minorTickMark val="none"/>
        <c:tickLblPos val="nextTo"/>
        <c:crossAx val="156166240"/>
        <c:crosses val="autoZero"/>
        <c:crossBetween val="between"/>
        <c:majorUnit val="20"/>
      </c:valAx>
    </c:plotArea>
    <c:legend>
      <c:legendPos val="r"/>
      <c:layout>
        <c:manualLayout>
          <c:xMode val="edge"/>
          <c:yMode val="edge"/>
          <c:x val="0.100692080685403"/>
          <c:y val="4.3971615393285799E-4"/>
          <c:w val="0.199137795275591"/>
          <c:h val="0.114036388655302"/>
        </c:manualLayout>
      </c:layout>
      <c:overlay val="0"/>
      <c:txPr>
        <a:bodyPr/>
        <a:lstStyle/>
        <a:p>
          <a:pPr>
            <a:defRPr sz="1200" b="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nchor="t" anchorCtr="1"/>
          <a:lstStyle/>
          <a:p>
            <a:pPr algn="ctr">
              <a:defRPr sz="2000"/>
            </a:pPr>
            <a:r>
              <a:rPr lang="en-US" sz="2000" dirty="0"/>
              <a:t>Flicker Discrimination</a:t>
            </a:r>
          </a:p>
        </c:rich>
      </c:tx>
      <c:layout>
        <c:manualLayout>
          <c:xMode val="edge"/>
          <c:yMode val="edge"/>
          <c:x val="0.360811323275812"/>
          <c:y val="2.2798226656022401E-2"/>
        </c:manualLayout>
      </c:layout>
      <c:overlay val="0"/>
    </c:title>
    <c:autoTitleDeleted val="0"/>
    <c:plotArea>
      <c:layout/>
      <c:barChart>
        <c:barDir val="col"/>
        <c:grouping val="clustered"/>
        <c:varyColors val="0"/>
        <c:ser>
          <c:idx val="0"/>
          <c:order val="0"/>
          <c:tx>
            <c:strRef>
              <c:f>'Metamer Control Exp N=16'!$B$19</c:f>
              <c:strCache>
                <c:ptCount val="1"/>
                <c:pt idx="0">
                  <c:v>Mean</c:v>
                </c:pt>
              </c:strCache>
            </c:strRef>
          </c:tx>
          <c:spPr>
            <a:solidFill>
              <a:schemeClr val="tx1"/>
            </a:solidFill>
          </c:spPr>
          <c:invertIfNegative val="0"/>
          <c:dPt>
            <c:idx val="0"/>
            <c:invertIfNegative val="0"/>
            <c:bubble3D val="0"/>
            <c:spPr>
              <a:solidFill>
                <a:srgbClr val="000099"/>
              </a:solidFill>
            </c:spPr>
          </c:dPt>
          <c:dPt>
            <c:idx val="1"/>
            <c:invertIfNegative val="0"/>
            <c:bubble3D val="0"/>
            <c:spPr>
              <a:solidFill>
                <a:srgbClr val="FF0000"/>
              </a:solidFill>
            </c:spPr>
          </c:dPt>
          <c:errBars>
            <c:errBarType val="both"/>
            <c:errValType val="cust"/>
            <c:noEndCap val="0"/>
            <c:plus>
              <c:numRef>
                <c:f>'Metamer Control Exp N=16'!$C$20:$C$21</c:f>
                <c:numCache>
                  <c:formatCode>General</c:formatCode>
                  <c:ptCount val="2"/>
                  <c:pt idx="0">
                    <c:v>1.05436912394022E-2</c:v>
                  </c:pt>
                  <c:pt idx="1">
                    <c:v>0.102408389636301</c:v>
                  </c:pt>
                </c:numCache>
              </c:numRef>
            </c:plus>
            <c:minus>
              <c:numRef>
                <c:f>'Metamer Control Exp N=16'!$C$20:$C$21</c:f>
                <c:numCache>
                  <c:formatCode>General</c:formatCode>
                  <c:ptCount val="2"/>
                  <c:pt idx="0">
                    <c:v>1.05436912394022E-2</c:v>
                  </c:pt>
                  <c:pt idx="1">
                    <c:v>0.102408389636301</c:v>
                  </c:pt>
                </c:numCache>
              </c:numRef>
            </c:minus>
            <c:spPr>
              <a:ln w="19050">
                <a:solidFill>
                  <a:schemeClr val="bg1">
                    <a:lumMod val="50000"/>
                  </a:schemeClr>
                </a:solidFill>
              </a:ln>
            </c:spPr>
          </c:errBars>
          <c:cat>
            <c:strRef>
              <c:f>'Metamer Control Exp N=16'!$A$20:$A$21</c:f>
              <c:strCache>
                <c:ptCount val="2"/>
                <c:pt idx="0">
                  <c:v>15 Hz </c:v>
                </c:pt>
                <c:pt idx="1">
                  <c:v>30 Hz </c:v>
                </c:pt>
              </c:strCache>
            </c:strRef>
          </c:cat>
          <c:val>
            <c:numRef>
              <c:f>'Metamer Control Exp N=16'!$B$20:$B$21</c:f>
              <c:numCache>
                <c:formatCode>General</c:formatCode>
                <c:ptCount val="2"/>
                <c:pt idx="0">
                  <c:v>1.967701459507617</c:v>
                </c:pt>
                <c:pt idx="1">
                  <c:v>1.1974827432275099</c:v>
                </c:pt>
              </c:numCache>
            </c:numRef>
          </c:val>
        </c:ser>
        <c:dLbls>
          <c:showLegendKey val="0"/>
          <c:showVal val="0"/>
          <c:showCatName val="0"/>
          <c:showSerName val="0"/>
          <c:showPercent val="0"/>
          <c:showBubbleSize val="0"/>
        </c:dLbls>
        <c:gapWidth val="150"/>
        <c:axId val="156169040"/>
        <c:axId val="157645520"/>
      </c:barChart>
      <c:catAx>
        <c:axId val="156169040"/>
        <c:scaling>
          <c:orientation val="minMax"/>
        </c:scaling>
        <c:delete val="0"/>
        <c:axPos val="b"/>
        <c:title>
          <c:tx>
            <c:rich>
              <a:bodyPr/>
              <a:lstStyle/>
              <a:p>
                <a:pPr>
                  <a:defRPr sz="1600"/>
                </a:pPr>
                <a:r>
                  <a:rPr lang="en-US" sz="1600"/>
                  <a:t>Flicker Rate</a:t>
                </a:r>
              </a:p>
            </c:rich>
          </c:tx>
          <c:layout/>
          <c:overlay val="0"/>
        </c:title>
        <c:numFmt formatCode="General" sourceLinked="1"/>
        <c:majorTickMark val="out"/>
        <c:minorTickMark val="none"/>
        <c:tickLblPos val="nextTo"/>
        <c:crossAx val="157645520"/>
        <c:crosses val="autoZero"/>
        <c:auto val="1"/>
        <c:lblAlgn val="ctr"/>
        <c:lblOffset val="100"/>
        <c:noMultiLvlLbl val="0"/>
      </c:catAx>
      <c:valAx>
        <c:axId val="157645520"/>
        <c:scaling>
          <c:orientation val="minMax"/>
          <c:max val="2"/>
          <c:min val="0"/>
        </c:scaling>
        <c:delete val="0"/>
        <c:axPos val="l"/>
        <c:majorGridlines/>
        <c:title>
          <c:tx>
            <c:rich>
              <a:bodyPr rot="-5400000" vert="horz"/>
              <a:lstStyle/>
              <a:p>
                <a:pPr>
                  <a:defRPr sz="1600"/>
                </a:pPr>
                <a:r>
                  <a:rPr lang="en-US" sz="1600"/>
                  <a:t>d'</a:t>
                </a:r>
              </a:p>
            </c:rich>
          </c:tx>
          <c:layout/>
          <c:overlay val="0"/>
        </c:title>
        <c:numFmt formatCode="General" sourceLinked="1"/>
        <c:majorTickMark val="out"/>
        <c:minorTickMark val="none"/>
        <c:tickLblPos val="nextTo"/>
        <c:crossAx val="156169040"/>
        <c:crosses val="autoZero"/>
        <c:crossBetween val="between"/>
        <c:majorUnit val="0.5"/>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350817" indent="0" algn="ctr">
              <a:buNone/>
              <a:defRPr>
                <a:solidFill>
                  <a:schemeClr val="tx1">
                    <a:tint val="75000"/>
                  </a:schemeClr>
                </a:solidFill>
              </a:defRPr>
            </a:lvl2pPr>
            <a:lvl3pPr marL="4701640" indent="0" algn="ctr">
              <a:buNone/>
              <a:defRPr>
                <a:solidFill>
                  <a:schemeClr val="tx1">
                    <a:tint val="75000"/>
                  </a:schemeClr>
                </a:solidFill>
              </a:defRPr>
            </a:lvl3pPr>
            <a:lvl4pPr marL="7052457" indent="0" algn="ctr">
              <a:buNone/>
              <a:defRPr>
                <a:solidFill>
                  <a:schemeClr val="tx1">
                    <a:tint val="75000"/>
                  </a:schemeClr>
                </a:solidFill>
              </a:defRPr>
            </a:lvl4pPr>
            <a:lvl5pPr marL="9403280" indent="0" algn="ctr">
              <a:buNone/>
              <a:defRPr>
                <a:solidFill>
                  <a:schemeClr val="tx1">
                    <a:tint val="75000"/>
                  </a:schemeClr>
                </a:solidFill>
              </a:defRPr>
            </a:lvl5pPr>
            <a:lvl6pPr marL="11754098" indent="0" algn="ctr">
              <a:buNone/>
              <a:defRPr>
                <a:solidFill>
                  <a:schemeClr val="tx1">
                    <a:tint val="75000"/>
                  </a:schemeClr>
                </a:solidFill>
              </a:defRPr>
            </a:lvl6pPr>
            <a:lvl7pPr marL="14104920" indent="0" algn="ctr">
              <a:buNone/>
              <a:defRPr>
                <a:solidFill>
                  <a:schemeClr val="tx1">
                    <a:tint val="75000"/>
                  </a:schemeClr>
                </a:solidFill>
              </a:defRPr>
            </a:lvl7pPr>
            <a:lvl8pPr marL="16455738" indent="0" algn="ctr">
              <a:buNone/>
              <a:defRPr>
                <a:solidFill>
                  <a:schemeClr val="tx1">
                    <a:tint val="75000"/>
                  </a:schemeClr>
                </a:solidFill>
              </a:defRPr>
            </a:lvl8pPr>
            <a:lvl9pPr marL="1880656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1838629" y="6324600"/>
            <a:ext cx="53324760" cy="134820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49103" y="6324600"/>
            <a:ext cx="159258000" cy="134820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1153122"/>
            <a:ext cx="37307520" cy="6537960"/>
          </a:xfrm>
        </p:spPr>
        <p:txBody>
          <a:bodyPr anchor="t"/>
          <a:lstStyle>
            <a:lvl1pPr algn="l">
              <a:defRPr sz="205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3" y="13952229"/>
            <a:ext cx="37307520" cy="7200898"/>
          </a:xfrm>
        </p:spPr>
        <p:txBody>
          <a:bodyPr anchor="b"/>
          <a:lstStyle>
            <a:lvl1pPr marL="0" indent="0">
              <a:buNone/>
              <a:defRPr sz="10500">
                <a:solidFill>
                  <a:schemeClr val="tx1">
                    <a:tint val="75000"/>
                  </a:schemeClr>
                </a:solidFill>
              </a:defRPr>
            </a:lvl1pPr>
            <a:lvl2pPr marL="2350817" indent="0">
              <a:buNone/>
              <a:defRPr sz="9500">
                <a:solidFill>
                  <a:schemeClr val="tx1">
                    <a:tint val="75000"/>
                  </a:schemeClr>
                </a:solidFill>
              </a:defRPr>
            </a:lvl2pPr>
            <a:lvl3pPr marL="4701640" indent="0">
              <a:buNone/>
              <a:defRPr sz="8400">
                <a:solidFill>
                  <a:schemeClr val="tx1">
                    <a:tint val="75000"/>
                  </a:schemeClr>
                </a:solidFill>
              </a:defRPr>
            </a:lvl3pPr>
            <a:lvl4pPr marL="7052457" indent="0">
              <a:buNone/>
              <a:defRPr sz="7400">
                <a:solidFill>
                  <a:schemeClr val="tx1">
                    <a:tint val="75000"/>
                  </a:schemeClr>
                </a:solidFill>
              </a:defRPr>
            </a:lvl4pPr>
            <a:lvl5pPr marL="9403280" indent="0">
              <a:buNone/>
              <a:defRPr sz="7400">
                <a:solidFill>
                  <a:schemeClr val="tx1">
                    <a:tint val="75000"/>
                  </a:schemeClr>
                </a:solidFill>
              </a:defRPr>
            </a:lvl5pPr>
            <a:lvl6pPr marL="11754098" indent="0">
              <a:buNone/>
              <a:defRPr sz="7400">
                <a:solidFill>
                  <a:schemeClr val="tx1">
                    <a:tint val="75000"/>
                  </a:schemeClr>
                </a:solidFill>
              </a:defRPr>
            </a:lvl6pPr>
            <a:lvl7pPr marL="14104920" indent="0">
              <a:buNone/>
              <a:defRPr sz="7400">
                <a:solidFill>
                  <a:schemeClr val="tx1">
                    <a:tint val="75000"/>
                  </a:schemeClr>
                </a:solidFill>
              </a:defRPr>
            </a:lvl7pPr>
            <a:lvl8pPr marL="16455738" indent="0">
              <a:buNone/>
              <a:defRPr sz="7400">
                <a:solidFill>
                  <a:schemeClr val="tx1">
                    <a:tint val="75000"/>
                  </a:schemeClr>
                </a:solidFill>
              </a:defRPr>
            </a:lvl8pPr>
            <a:lvl9pPr marL="18806560" indent="0">
              <a:buNone/>
              <a:defRPr sz="7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D01F01-8931-A84E-9C8E-48A8751E2EA5}"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49115" y="36865560"/>
            <a:ext cx="106291377" cy="104279702"/>
          </a:xfrm>
        </p:spPr>
        <p:txBody>
          <a:bodyPr/>
          <a:lstStyle>
            <a:lvl1pPr>
              <a:defRPr sz="14200"/>
            </a:lvl1pPr>
            <a:lvl2pPr>
              <a:defRPr sz="121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8872000" y="36865560"/>
            <a:ext cx="106291383" cy="104279702"/>
          </a:xfrm>
        </p:spPr>
        <p:txBody>
          <a:bodyPr/>
          <a:lstStyle>
            <a:lvl1pPr>
              <a:defRPr sz="14200"/>
            </a:lvl1pPr>
            <a:lvl2pPr>
              <a:defRPr sz="121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D01F01-8931-A84E-9C8E-48A8751E2EA5}" type="datetimeFigureOut">
              <a:rPr lang="en-US" smtClean="0"/>
              <a:pPr/>
              <a:t>5/9/2015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3" cy="3070858"/>
          </a:xfrm>
        </p:spPr>
        <p:txBody>
          <a:bodyPr anchor="b"/>
          <a:lstStyle>
            <a:lvl1pPr marL="0" indent="0">
              <a:buNone/>
              <a:defRPr sz="12100" b="1"/>
            </a:lvl1pPr>
            <a:lvl2pPr marL="2350817" indent="0">
              <a:buNone/>
              <a:defRPr sz="10500" b="1"/>
            </a:lvl2pPr>
            <a:lvl3pPr marL="4701640" indent="0">
              <a:buNone/>
              <a:defRPr sz="9500" b="1"/>
            </a:lvl3pPr>
            <a:lvl4pPr marL="7052457" indent="0">
              <a:buNone/>
              <a:defRPr sz="8400" b="1"/>
            </a:lvl4pPr>
            <a:lvl5pPr marL="9403280" indent="0">
              <a:buNone/>
              <a:defRPr sz="8400" b="1"/>
            </a:lvl5pPr>
            <a:lvl6pPr marL="11754098" indent="0">
              <a:buNone/>
              <a:defRPr sz="8400" b="1"/>
            </a:lvl6pPr>
            <a:lvl7pPr marL="14104920" indent="0">
              <a:buNone/>
              <a:defRPr sz="8400" b="1"/>
            </a:lvl7pPr>
            <a:lvl8pPr marL="16455738" indent="0">
              <a:buNone/>
              <a:defRPr sz="8400" b="1"/>
            </a:lvl8pPr>
            <a:lvl9pPr marL="18806560"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3" cy="18966182"/>
          </a:xfrm>
        </p:spPr>
        <p:txBody>
          <a:bodyPr/>
          <a:lstStyle>
            <a:lvl1pPr>
              <a:defRPr sz="121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7" y="7368542"/>
            <a:ext cx="19400520" cy="3070858"/>
          </a:xfrm>
        </p:spPr>
        <p:txBody>
          <a:bodyPr anchor="b"/>
          <a:lstStyle>
            <a:lvl1pPr marL="0" indent="0">
              <a:buNone/>
              <a:defRPr sz="12100" b="1"/>
            </a:lvl1pPr>
            <a:lvl2pPr marL="2350817" indent="0">
              <a:buNone/>
              <a:defRPr sz="10500" b="1"/>
            </a:lvl2pPr>
            <a:lvl3pPr marL="4701640" indent="0">
              <a:buNone/>
              <a:defRPr sz="9500" b="1"/>
            </a:lvl3pPr>
            <a:lvl4pPr marL="7052457" indent="0">
              <a:buNone/>
              <a:defRPr sz="8400" b="1"/>
            </a:lvl4pPr>
            <a:lvl5pPr marL="9403280" indent="0">
              <a:buNone/>
              <a:defRPr sz="8400" b="1"/>
            </a:lvl5pPr>
            <a:lvl6pPr marL="11754098" indent="0">
              <a:buNone/>
              <a:defRPr sz="8400" b="1"/>
            </a:lvl6pPr>
            <a:lvl7pPr marL="14104920" indent="0">
              <a:buNone/>
              <a:defRPr sz="8400" b="1"/>
            </a:lvl7pPr>
            <a:lvl8pPr marL="16455738" indent="0">
              <a:buNone/>
              <a:defRPr sz="8400" b="1"/>
            </a:lvl8pPr>
            <a:lvl9pPr marL="18806560"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22296127" y="10439400"/>
            <a:ext cx="19400520" cy="18966182"/>
          </a:xfrm>
        </p:spPr>
        <p:txBody>
          <a:bodyPr/>
          <a:lstStyle>
            <a:lvl1pPr>
              <a:defRPr sz="121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D01F01-8931-A84E-9C8E-48A8751E2EA5}" type="datetimeFigureOut">
              <a:rPr lang="en-US" smtClean="0"/>
              <a:pPr/>
              <a:t>5/9/2015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D01F01-8931-A84E-9C8E-48A8751E2EA5}" type="datetimeFigureOut">
              <a:rPr lang="en-US" smtClean="0"/>
              <a:pPr/>
              <a:t>5/9/2015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01F01-8931-A84E-9C8E-48A8751E2EA5}" type="datetimeFigureOut">
              <a:rPr lang="en-US" smtClean="0"/>
              <a:pPr/>
              <a:t>5/9/2015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72" y="1310640"/>
            <a:ext cx="14439903" cy="5577840"/>
          </a:xfrm>
        </p:spPr>
        <p:txBody>
          <a:bodyPr anchor="b"/>
          <a:lstStyle>
            <a:lvl1pPr algn="l">
              <a:defRPr sz="10500" b="1"/>
            </a:lvl1pPr>
          </a:lstStyle>
          <a:p>
            <a:r>
              <a:rPr lang="en-US" smtClean="0"/>
              <a:t>Click to edit Master title style</a:t>
            </a:r>
            <a:endParaRPr lang="en-US"/>
          </a:p>
        </p:txBody>
      </p:sp>
      <p:sp>
        <p:nvSpPr>
          <p:cNvPr id="3" name="Content Placeholder 2"/>
          <p:cNvSpPr>
            <a:spLocks noGrp="1"/>
          </p:cNvSpPr>
          <p:nvPr>
            <p:ph idx="1"/>
          </p:nvPr>
        </p:nvSpPr>
        <p:spPr>
          <a:xfrm>
            <a:off x="17160240" y="1310647"/>
            <a:ext cx="24536400" cy="28094942"/>
          </a:xfrm>
        </p:spPr>
        <p:txBody>
          <a:bodyPr/>
          <a:lstStyle>
            <a:lvl1pPr>
              <a:defRPr sz="16300"/>
            </a:lvl1pPr>
            <a:lvl2pPr>
              <a:defRPr sz="14200"/>
            </a:lvl2pPr>
            <a:lvl3pPr>
              <a:defRPr sz="12100"/>
            </a:lvl3pPr>
            <a:lvl4pPr>
              <a:defRPr sz="10500"/>
            </a:lvl4pPr>
            <a:lvl5pPr>
              <a:defRPr sz="10500"/>
            </a:lvl5pPr>
            <a:lvl6pPr>
              <a:defRPr sz="10500"/>
            </a:lvl6pPr>
            <a:lvl7pPr>
              <a:defRPr sz="10500"/>
            </a:lvl7pPr>
            <a:lvl8pPr>
              <a:defRPr sz="10500"/>
            </a:lvl8pPr>
            <a:lvl9pPr>
              <a:defRPr sz="10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72" y="6888487"/>
            <a:ext cx="14439903" cy="22517102"/>
          </a:xfrm>
        </p:spPr>
        <p:txBody>
          <a:bodyPr/>
          <a:lstStyle>
            <a:lvl1pPr marL="0" indent="0">
              <a:buNone/>
              <a:defRPr sz="7400"/>
            </a:lvl1pPr>
            <a:lvl2pPr marL="2350817" indent="0">
              <a:buNone/>
              <a:defRPr sz="6300"/>
            </a:lvl2pPr>
            <a:lvl3pPr marL="4701640" indent="0">
              <a:buNone/>
              <a:defRPr sz="5300"/>
            </a:lvl3pPr>
            <a:lvl4pPr marL="7052457" indent="0">
              <a:buNone/>
              <a:defRPr sz="4700"/>
            </a:lvl4pPr>
            <a:lvl5pPr marL="9403280" indent="0">
              <a:buNone/>
              <a:defRPr sz="4700"/>
            </a:lvl5pPr>
            <a:lvl6pPr marL="11754098" indent="0">
              <a:buNone/>
              <a:defRPr sz="4700"/>
            </a:lvl6pPr>
            <a:lvl7pPr marL="14104920" indent="0">
              <a:buNone/>
              <a:defRPr sz="4700"/>
            </a:lvl7pPr>
            <a:lvl8pPr marL="16455738" indent="0">
              <a:buNone/>
              <a:defRPr sz="4700"/>
            </a:lvl8pPr>
            <a:lvl9pPr marL="18806560" indent="0">
              <a:buNone/>
              <a:defRPr sz="4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01F01-8931-A84E-9C8E-48A8751E2EA5}" type="datetimeFigureOut">
              <a:rPr lang="en-US" smtClean="0"/>
              <a:pPr/>
              <a:t>5/9/2015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0"/>
            <a:ext cx="26334720" cy="2720342"/>
          </a:xfrm>
        </p:spPr>
        <p:txBody>
          <a:bodyPr anchor="b"/>
          <a:lstStyle>
            <a:lvl1pPr algn="l">
              <a:defRPr sz="10500" b="1"/>
            </a:lvl1pPr>
          </a:lstStyle>
          <a:p>
            <a:r>
              <a:rPr lang="en-US" smtClean="0"/>
              <a:t>Click to edit Master title style</a:t>
            </a:r>
            <a:endParaRPr lang="en-US"/>
          </a:p>
        </p:txBody>
      </p:sp>
      <p:sp>
        <p:nvSpPr>
          <p:cNvPr id="3" name="Picture Placeholder 2"/>
          <p:cNvSpPr>
            <a:spLocks noGrp="1"/>
          </p:cNvSpPr>
          <p:nvPr>
            <p:ph type="pic" idx="1"/>
          </p:nvPr>
        </p:nvSpPr>
        <p:spPr>
          <a:xfrm>
            <a:off x="8602983" y="2941320"/>
            <a:ext cx="26334720" cy="19751040"/>
          </a:xfrm>
        </p:spPr>
        <p:txBody>
          <a:bodyPr/>
          <a:lstStyle>
            <a:lvl1pPr marL="0" indent="0">
              <a:buNone/>
              <a:defRPr sz="16300"/>
            </a:lvl1pPr>
            <a:lvl2pPr marL="2350817" indent="0">
              <a:buNone/>
              <a:defRPr sz="14200"/>
            </a:lvl2pPr>
            <a:lvl3pPr marL="4701640" indent="0">
              <a:buNone/>
              <a:defRPr sz="12100"/>
            </a:lvl3pPr>
            <a:lvl4pPr marL="7052457" indent="0">
              <a:buNone/>
              <a:defRPr sz="10500"/>
            </a:lvl4pPr>
            <a:lvl5pPr marL="9403280" indent="0">
              <a:buNone/>
              <a:defRPr sz="10500"/>
            </a:lvl5pPr>
            <a:lvl6pPr marL="11754098" indent="0">
              <a:buNone/>
              <a:defRPr sz="10500"/>
            </a:lvl6pPr>
            <a:lvl7pPr marL="14104920" indent="0">
              <a:buNone/>
              <a:defRPr sz="10500"/>
            </a:lvl7pPr>
            <a:lvl8pPr marL="16455738" indent="0">
              <a:buNone/>
              <a:defRPr sz="10500"/>
            </a:lvl8pPr>
            <a:lvl9pPr marL="18806560" indent="0">
              <a:buNone/>
              <a:defRPr sz="10500"/>
            </a:lvl9pPr>
          </a:lstStyle>
          <a:p>
            <a:endParaRPr lang="en-US"/>
          </a:p>
        </p:txBody>
      </p:sp>
      <p:sp>
        <p:nvSpPr>
          <p:cNvPr id="4" name="Text Placeholder 3"/>
          <p:cNvSpPr>
            <a:spLocks noGrp="1"/>
          </p:cNvSpPr>
          <p:nvPr>
            <p:ph type="body" sz="half" idx="2"/>
          </p:nvPr>
        </p:nvSpPr>
        <p:spPr>
          <a:xfrm>
            <a:off x="8602983" y="25763222"/>
            <a:ext cx="26334720" cy="3863338"/>
          </a:xfrm>
        </p:spPr>
        <p:txBody>
          <a:bodyPr/>
          <a:lstStyle>
            <a:lvl1pPr marL="0" indent="0">
              <a:buNone/>
              <a:defRPr sz="7400"/>
            </a:lvl1pPr>
            <a:lvl2pPr marL="2350817" indent="0">
              <a:buNone/>
              <a:defRPr sz="6300"/>
            </a:lvl2pPr>
            <a:lvl3pPr marL="4701640" indent="0">
              <a:buNone/>
              <a:defRPr sz="5300"/>
            </a:lvl3pPr>
            <a:lvl4pPr marL="7052457" indent="0">
              <a:buNone/>
              <a:defRPr sz="4700"/>
            </a:lvl4pPr>
            <a:lvl5pPr marL="9403280" indent="0">
              <a:buNone/>
              <a:defRPr sz="4700"/>
            </a:lvl5pPr>
            <a:lvl6pPr marL="11754098" indent="0">
              <a:buNone/>
              <a:defRPr sz="4700"/>
            </a:lvl6pPr>
            <a:lvl7pPr marL="14104920" indent="0">
              <a:buNone/>
              <a:defRPr sz="4700"/>
            </a:lvl7pPr>
            <a:lvl8pPr marL="16455738" indent="0">
              <a:buNone/>
              <a:defRPr sz="4700"/>
            </a:lvl8pPr>
            <a:lvl9pPr marL="18806560" indent="0">
              <a:buNone/>
              <a:defRPr sz="4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01F01-8931-A84E-9C8E-48A8751E2EA5}" type="datetimeFigureOut">
              <a:rPr lang="en-US" smtClean="0"/>
              <a:pPr/>
              <a:t>5/9/2015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70163" tIns="235087" rIns="470163" bIns="23508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7"/>
            <a:ext cx="39502080" cy="21724622"/>
          </a:xfrm>
          <a:prstGeom prst="rect">
            <a:avLst/>
          </a:prstGeom>
        </p:spPr>
        <p:txBody>
          <a:bodyPr vert="horz" lIns="470163" tIns="235087" rIns="470163" bIns="2350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70163" tIns="235087" rIns="470163" bIns="235087" rtlCol="0" anchor="ctr"/>
          <a:lstStyle>
            <a:lvl1pPr algn="l">
              <a:defRPr sz="6300">
                <a:solidFill>
                  <a:schemeClr val="tx1">
                    <a:tint val="75000"/>
                  </a:schemeClr>
                </a:solidFill>
              </a:defRPr>
            </a:lvl1pPr>
          </a:lstStyle>
          <a:p>
            <a:fld id="{E7D01F01-8931-A84E-9C8E-48A8751E2EA5}" type="datetimeFigureOut">
              <a:rPr lang="en-US" smtClean="0"/>
              <a:pPr/>
              <a:t>5/9/2015</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70163" tIns="235087" rIns="470163" bIns="235087" rtlCol="0" anchor="ctr"/>
          <a:lstStyle>
            <a:lvl1pPr algn="ctr">
              <a:defRPr sz="6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70163" tIns="235087" rIns="470163" bIns="235087" rtlCol="0" anchor="ctr"/>
          <a:lstStyle>
            <a:lvl1pPr algn="r">
              <a:defRPr sz="6300">
                <a:solidFill>
                  <a:schemeClr val="tx1">
                    <a:tint val="75000"/>
                  </a:schemeClr>
                </a:solidFill>
              </a:defRPr>
            </a:lvl1pPr>
          </a:lstStyle>
          <a:p>
            <a:fld id="{F95D6222-0E9C-9245-9C58-3E504B03B6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50817" rtl="0" eaLnBrk="1" latinLnBrk="0" hangingPunct="1">
        <a:spcBef>
          <a:spcPct val="0"/>
        </a:spcBef>
        <a:buNone/>
        <a:defRPr sz="22600" kern="1200">
          <a:solidFill>
            <a:schemeClr val="tx1"/>
          </a:solidFill>
          <a:latin typeface="+mj-lt"/>
          <a:ea typeface="+mj-ea"/>
          <a:cs typeface="+mj-cs"/>
        </a:defRPr>
      </a:lvl1pPr>
    </p:titleStyle>
    <p:bodyStyle>
      <a:lvl1pPr marL="1763116" indent="-1763116" algn="l" defTabSz="2350817" rtl="0" eaLnBrk="1" latinLnBrk="0" hangingPunct="1">
        <a:spcBef>
          <a:spcPct val="20000"/>
        </a:spcBef>
        <a:buFont typeface="Arial"/>
        <a:buChar char="•"/>
        <a:defRPr sz="16300" kern="1200">
          <a:solidFill>
            <a:schemeClr val="tx1"/>
          </a:solidFill>
          <a:latin typeface="+mn-lt"/>
          <a:ea typeface="+mn-ea"/>
          <a:cs typeface="+mn-cs"/>
        </a:defRPr>
      </a:lvl1pPr>
      <a:lvl2pPr marL="3820082" indent="-1469260" algn="l" defTabSz="2350817" rtl="0" eaLnBrk="1" latinLnBrk="0" hangingPunct="1">
        <a:spcBef>
          <a:spcPct val="20000"/>
        </a:spcBef>
        <a:buFont typeface="Arial"/>
        <a:buChar char="–"/>
        <a:defRPr sz="14200" kern="1200">
          <a:solidFill>
            <a:schemeClr val="tx1"/>
          </a:solidFill>
          <a:latin typeface="+mn-lt"/>
          <a:ea typeface="+mn-ea"/>
          <a:cs typeface="+mn-cs"/>
        </a:defRPr>
      </a:lvl2pPr>
      <a:lvl3pPr marL="5877049" indent="-1175409" algn="l" defTabSz="2350817" rtl="0" eaLnBrk="1" latinLnBrk="0" hangingPunct="1">
        <a:spcBef>
          <a:spcPct val="20000"/>
        </a:spcBef>
        <a:buFont typeface="Arial"/>
        <a:buChar char="•"/>
        <a:defRPr sz="12100" kern="1200">
          <a:solidFill>
            <a:schemeClr val="tx1"/>
          </a:solidFill>
          <a:latin typeface="+mn-lt"/>
          <a:ea typeface="+mn-ea"/>
          <a:cs typeface="+mn-cs"/>
        </a:defRPr>
      </a:lvl3pPr>
      <a:lvl4pPr marL="8227871" indent="-1175409" algn="l" defTabSz="2350817" rtl="0" eaLnBrk="1" latinLnBrk="0" hangingPunct="1">
        <a:spcBef>
          <a:spcPct val="20000"/>
        </a:spcBef>
        <a:buFont typeface="Arial"/>
        <a:buChar char="–"/>
        <a:defRPr sz="10500" kern="1200">
          <a:solidFill>
            <a:schemeClr val="tx1"/>
          </a:solidFill>
          <a:latin typeface="+mn-lt"/>
          <a:ea typeface="+mn-ea"/>
          <a:cs typeface="+mn-cs"/>
        </a:defRPr>
      </a:lvl4pPr>
      <a:lvl5pPr marL="10578694" indent="-1175409" algn="l" defTabSz="2350817" rtl="0" eaLnBrk="1" latinLnBrk="0" hangingPunct="1">
        <a:spcBef>
          <a:spcPct val="20000"/>
        </a:spcBef>
        <a:buFont typeface="Arial"/>
        <a:buChar char="»"/>
        <a:defRPr sz="10500" kern="1200">
          <a:solidFill>
            <a:schemeClr val="tx1"/>
          </a:solidFill>
          <a:latin typeface="+mn-lt"/>
          <a:ea typeface="+mn-ea"/>
          <a:cs typeface="+mn-cs"/>
        </a:defRPr>
      </a:lvl5pPr>
      <a:lvl6pPr marL="12929512" indent="-1175409" algn="l" defTabSz="2350817" rtl="0" eaLnBrk="1" latinLnBrk="0" hangingPunct="1">
        <a:spcBef>
          <a:spcPct val="20000"/>
        </a:spcBef>
        <a:buFont typeface="Arial"/>
        <a:buChar char="•"/>
        <a:defRPr sz="10500" kern="1200">
          <a:solidFill>
            <a:schemeClr val="tx1"/>
          </a:solidFill>
          <a:latin typeface="+mn-lt"/>
          <a:ea typeface="+mn-ea"/>
          <a:cs typeface="+mn-cs"/>
        </a:defRPr>
      </a:lvl6pPr>
      <a:lvl7pPr marL="15280329" indent="-1175409" algn="l" defTabSz="2350817" rtl="0" eaLnBrk="1" latinLnBrk="0" hangingPunct="1">
        <a:spcBef>
          <a:spcPct val="20000"/>
        </a:spcBef>
        <a:buFont typeface="Arial"/>
        <a:buChar char="•"/>
        <a:defRPr sz="10500" kern="1200">
          <a:solidFill>
            <a:schemeClr val="tx1"/>
          </a:solidFill>
          <a:latin typeface="+mn-lt"/>
          <a:ea typeface="+mn-ea"/>
          <a:cs typeface="+mn-cs"/>
        </a:defRPr>
      </a:lvl7pPr>
      <a:lvl8pPr marL="17631152" indent="-1175409" algn="l" defTabSz="2350817" rtl="0" eaLnBrk="1" latinLnBrk="0" hangingPunct="1">
        <a:spcBef>
          <a:spcPct val="20000"/>
        </a:spcBef>
        <a:buFont typeface="Arial"/>
        <a:buChar char="•"/>
        <a:defRPr sz="10500" kern="1200">
          <a:solidFill>
            <a:schemeClr val="tx1"/>
          </a:solidFill>
          <a:latin typeface="+mn-lt"/>
          <a:ea typeface="+mn-ea"/>
          <a:cs typeface="+mn-cs"/>
        </a:defRPr>
      </a:lvl8pPr>
      <a:lvl9pPr marL="19981964" indent="-1175409" algn="l" defTabSz="2350817" rtl="0" eaLnBrk="1" latinLnBrk="0" hangingPunct="1">
        <a:spcBef>
          <a:spcPct val="20000"/>
        </a:spcBef>
        <a:buFont typeface="Arial"/>
        <a:buChar char="•"/>
        <a:defRPr sz="10500" kern="1200">
          <a:solidFill>
            <a:schemeClr val="tx1"/>
          </a:solidFill>
          <a:latin typeface="+mn-lt"/>
          <a:ea typeface="+mn-ea"/>
          <a:cs typeface="+mn-cs"/>
        </a:defRPr>
      </a:lvl9pPr>
    </p:bodyStyle>
    <p:otherStyle>
      <a:defPPr>
        <a:defRPr lang="en-US"/>
      </a:defPPr>
      <a:lvl1pPr marL="0" algn="l" defTabSz="2350817" rtl="0" eaLnBrk="1" latinLnBrk="0" hangingPunct="1">
        <a:defRPr sz="9500" kern="1200">
          <a:solidFill>
            <a:schemeClr val="tx1"/>
          </a:solidFill>
          <a:latin typeface="+mn-lt"/>
          <a:ea typeface="+mn-ea"/>
          <a:cs typeface="+mn-cs"/>
        </a:defRPr>
      </a:lvl1pPr>
      <a:lvl2pPr marL="2350817" algn="l" defTabSz="2350817" rtl="0" eaLnBrk="1" latinLnBrk="0" hangingPunct="1">
        <a:defRPr sz="9500" kern="1200">
          <a:solidFill>
            <a:schemeClr val="tx1"/>
          </a:solidFill>
          <a:latin typeface="+mn-lt"/>
          <a:ea typeface="+mn-ea"/>
          <a:cs typeface="+mn-cs"/>
        </a:defRPr>
      </a:lvl2pPr>
      <a:lvl3pPr marL="4701640" algn="l" defTabSz="2350817" rtl="0" eaLnBrk="1" latinLnBrk="0" hangingPunct="1">
        <a:defRPr sz="9500" kern="1200">
          <a:solidFill>
            <a:schemeClr val="tx1"/>
          </a:solidFill>
          <a:latin typeface="+mn-lt"/>
          <a:ea typeface="+mn-ea"/>
          <a:cs typeface="+mn-cs"/>
        </a:defRPr>
      </a:lvl3pPr>
      <a:lvl4pPr marL="7052457" algn="l" defTabSz="2350817" rtl="0" eaLnBrk="1" latinLnBrk="0" hangingPunct="1">
        <a:defRPr sz="9500" kern="1200">
          <a:solidFill>
            <a:schemeClr val="tx1"/>
          </a:solidFill>
          <a:latin typeface="+mn-lt"/>
          <a:ea typeface="+mn-ea"/>
          <a:cs typeface="+mn-cs"/>
        </a:defRPr>
      </a:lvl4pPr>
      <a:lvl5pPr marL="9403280" algn="l" defTabSz="2350817" rtl="0" eaLnBrk="1" latinLnBrk="0" hangingPunct="1">
        <a:defRPr sz="9500" kern="1200">
          <a:solidFill>
            <a:schemeClr val="tx1"/>
          </a:solidFill>
          <a:latin typeface="+mn-lt"/>
          <a:ea typeface="+mn-ea"/>
          <a:cs typeface="+mn-cs"/>
        </a:defRPr>
      </a:lvl5pPr>
      <a:lvl6pPr marL="11754098" algn="l" defTabSz="2350817" rtl="0" eaLnBrk="1" latinLnBrk="0" hangingPunct="1">
        <a:defRPr sz="9500" kern="1200">
          <a:solidFill>
            <a:schemeClr val="tx1"/>
          </a:solidFill>
          <a:latin typeface="+mn-lt"/>
          <a:ea typeface="+mn-ea"/>
          <a:cs typeface="+mn-cs"/>
        </a:defRPr>
      </a:lvl6pPr>
      <a:lvl7pPr marL="14104920" algn="l" defTabSz="2350817" rtl="0" eaLnBrk="1" latinLnBrk="0" hangingPunct="1">
        <a:defRPr sz="9500" kern="1200">
          <a:solidFill>
            <a:schemeClr val="tx1"/>
          </a:solidFill>
          <a:latin typeface="+mn-lt"/>
          <a:ea typeface="+mn-ea"/>
          <a:cs typeface="+mn-cs"/>
        </a:defRPr>
      </a:lvl7pPr>
      <a:lvl8pPr marL="16455738" algn="l" defTabSz="2350817" rtl="0" eaLnBrk="1" latinLnBrk="0" hangingPunct="1">
        <a:defRPr sz="9500" kern="1200">
          <a:solidFill>
            <a:schemeClr val="tx1"/>
          </a:solidFill>
          <a:latin typeface="+mn-lt"/>
          <a:ea typeface="+mn-ea"/>
          <a:cs typeface="+mn-cs"/>
        </a:defRPr>
      </a:lvl8pPr>
      <a:lvl9pPr marL="18806560" algn="l" defTabSz="2350817" rtl="0" eaLnBrk="1" latinLnBrk="0" hangingPunct="1">
        <a:defRPr sz="9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ncbi.nlm.nih.gov/pubmed/?term=25855167" TargetMode="External"/><Relationship Id="rId13" Type="http://schemas.openxmlformats.org/officeDocument/2006/relationships/hyperlink" Target="http://www.denison.edu/~matthewsn/vss2015clementmatthews.html" TargetMode="External"/><Relationship Id="rId18" Type="http://schemas.openxmlformats.org/officeDocument/2006/relationships/image" Target="../media/image4.png"/><Relationship Id="rId3" Type="http://schemas.openxmlformats.org/officeDocument/2006/relationships/hyperlink" Target="http://www.ncbi.nlm.nih.gov/pubmed/16102067" TargetMode="External"/><Relationship Id="rId7" Type="http://schemas.openxmlformats.org/officeDocument/2006/relationships/hyperlink" Target="http://www.ncbi.nlm.nih.gov/pubmed/?term=24599454" TargetMode="External"/><Relationship Id="rId12" Type="http://schemas.openxmlformats.org/officeDocument/2006/relationships/image" Target="../media/image2.png"/><Relationship Id="rId17" Type="http://schemas.openxmlformats.org/officeDocument/2006/relationships/chart" Target="../charts/chart3.xml"/><Relationship Id="rId2" Type="http://schemas.openxmlformats.org/officeDocument/2006/relationships/hyperlink" Target="http://www.ncbi.nlm.nih.gov/pubmed/18042716" TargetMode="External"/><Relationship Id="rId16" Type="http://schemas.openxmlformats.org/officeDocument/2006/relationships/chart" Target="../charts/chart2.xml"/><Relationship Id="rId20"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hyperlink" Target="http://www.ncbi.nlm.nih.gov/pubmed/23818678" TargetMode="External"/><Relationship Id="rId11" Type="http://schemas.openxmlformats.org/officeDocument/2006/relationships/image" Target="../media/image1.jpeg"/><Relationship Id="rId5" Type="http://schemas.openxmlformats.org/officeDocument/2006/relationships/hyperlink" Target="http://www.ncbi.nlm.nih.gov/pubmed/22637710" TargetMode="External"/><Relationship Id="rId15" Type="http://schemas.openxmlformats.org/officeDocument/2006/relationships/chart" Target="../charts/chart1.xml"/><Relationship Id="rId10" Type="http://schemas.openxmlformats.org/officeDocument/2006/relationships/hyperlink" Target="http://www.ncbi.nlm.nih.gov/pubmed/20546763" TargetMode="External"/><Relationship Id="rId19" Type="http://schemas.openxmlformats.org/officeDocument/2006/relationships/image" Target="../media/image5.png"/><Relationship Id="rId4" Type="http://schemas.openxmlformats.org/officeDocument/2006/relationships/hyperlink" Target="http://www.ncbi.nlm.nih.gov/pubmed/17469970" TargetMode="External"/><Relationship Id="rId9" Type="http://schemas.openxmlformats.org/officeDocument/2006/relationships/hyperlink" Target="http://www.ncbi.nlm.nih.gov/pubmed/18564053" TargetMode="External"/><Relationship Id="rId1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0943" y="651037"/>
            <a:ext cx="43349333" cy="3400911"/>
          </a:xfrm>
          <a:prstGeom prst="rect">
            <a:avLst/>
          </a:prstGeom>
          <a:noFill/>
          <a:effectLst/>
        </p:spPr>
        <p:txBody>
          <a:bodyPr wrap="square" lIns="91421" tIns="45710" rIns="91421" bIns="45710" rtlCol="0">
            <a:spAutoFit/>
          </a:bodyPr>
          <a:lstStyle/>
          <a:p>
            <a:pPr algn="ctr"/>
            <a:r>
              <a:rPr lang="en-US" sz="7400" dirty="0" smtClean="0">
                <a:solidFill>
                  <a:srgbClr val="FF0000"/>
                </a:solidFill>
                <a:latin typeface="Arial"/>
                <a:cs typeface="Arial"/>
              </a:rPr>
              <a:t>#56.4070</a:t>
            </a:r>
            <a:r>
              <a:rPr lang="en-US" sz="7400" dirty="0" smtClean="0">
                <a:latin typeface="Arial"/>
                <a:cs typeface="Arial"/>
              </a:rPr>
              <a:t> </a:t>
            </a:r>
            <a:r>
              <a:rPr lang="en-US" sz="7400" dirty="0" err="1" smtClean="0">
                <a:latin typeface="Arial"/>
                <a:cs typeface="Arial"/>
              </a:rPr>
              <a:t>Attentional</a:t>
            </a:r>
            <a:r>
              <a:rPr lang="en-US" sz="7400" dirty="0" smtClean="0">
                <a:latin typeface="Arial"/>
                <a:cs typeface="Arial"/>
              </a:rPr>
              <a:t> Volleying Across Visual Quadrants</a:t>
            </a:r>
          </a:p>
          <a:p>
            <a:pPr algn="ctr"/>
            <a:r>
              <a:rPr lang="en-US" sz="4700" dirty="0" smtClean="0">
                <a:latin typeface="Arial"/>
                <a:cs typeface="Arial"/>
              </a:rPr>
              <a:t>Andrew S. Clement</a:t>
            </a:r>
            <a:r>
              <a:rPr lang="en-US" sz="4700" baseline="30000" dirty="0" smtClean="0">
                <a:solidFill>
                  <a:srgbClr val="0000FF"/>
                </a:solidFill>
                <a:latin typeface="Arial"/>
                <a:cs typeface="Arial"/>
              </a:rPr>
              <a:t>1,2</a:t>
            </a:r>
            <a:r>
              <a:rPr lang="en-US" sz="4700" dirty="0" smtClean="0">
                <a:latin typeface="Arial"/>
                <a:cs typeface="Arial"/>
              </a:rPr>
              <a:t> &amp; Nestor Matthews</a:t>
            </a:r>
            <a:r>
              <a:rPr lang="en-US" sz="4700" baseline="30000" dirty="0" smtClean="0">
                <a:solidFill>
                  <a:srgbClr val="0000FF"/>
                </a:solidFill>
                <a:latin typeface="Arial"/>
                <a:cs typeface="Arial"/>
              </a:rPr>
              <a:t>1</a:t>
            </a:r>
          </a:p>
          <a:p>
            <a:pPr algn="ctr"/>
            <a:r>
              <a:rPr lang="en-US" sz="4700" baseline="30000" dirty="0" smtClean="0">
                <a:solidFill>
                  <a:srgbClr val="0000FF"/>
                </a:solidFill>
                <a:latin typeface="Arial"/>
                <a:cs typeface="Arial"/>
              </a:rPr>
              <a:t>1</a:t>
            </a:r>
            <a:r>
              <a:rPr lang="en-US" sz="4700" dirty="0" smtClean="0">
                <a:latin typeface="Arial"/>
                <a:cs typeface="Arial"/>
              </a:rPr>
              <a:t>Department of Psychology, Denison University, </a:t>
            </a:r>
            <a:r>
              <a:rPr lang="en-US" sz="4700" baseline="30000" dirty="0" smtClean="0">
                <a:solidFill>
                  <a:srgbClr val="0000FF"/>
                </a:solidFill>
                <a:latin typeface="Arial"/>
                <a:cs typeface="Arial"/>
              </a:rPr>
              <a:t>2</a:t>
            </a:r>
            <a:r>
              <a:rPr lang="en-US" sz="4700" dirty="0" smtClean="0">
                <a:latin typeface="Arial"/>
                <a:cs typeface="Arial"/>
              </a:rPr>
              <a:t>Department of Psychology, University of Notre Dame</a:t>
            </a:r>
          </a:p>
          <a:p>
            <a:pPr algn="ctr"/>
            <a:endParaRPr lang="en-US" sz="4700" dirty="0">
              <a:latin typeface="Arial"/>
              <a:cs typeface="Arial"/>
            </a:endParaRPr>
          </a:p>
        </p:txBody>
      </p:sp>
      <p:cxnSp>
        <p:nvCxnSpPr>
          <p:cNvPr id="8" name="Straight Connector 7"/>
          <p:cNvCxnSpPr/>
          <p:nvPr/>
        </p:nvCxnSpPr>
        <p:spPr>
          <a:xfrm>
            <a:off x="292711" y="3880592"/>
            <a:ext cx="43349333" cy="1589"/>
          </a:xfrm>
          <a:prstGeom prst="line">
            <a:avLst/>
          </a:prstGeom>
          <a:ln w="1270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5400000">
            <a:off x="18527267" y="18264059"/>
            <a:ext cx="28783013" cy="12904"/>
          </a:xfrm>
          <a:prstGeom prst="line">
            <a:avLst/>
          </a:prstGeom>
          <a:ln w="127000" cap="flat" cmpd="sng" algn="ctr">
            <a:solidFill>
              <a:srgbClr val="0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16200000" flipH="1">
            <a:off x="-3281651" y="18272099"/>
            <a:ext cx="28779835" cy="1"/>
          </a:xfrm>
          <a:prstGeom prst="line">
            <a:avLst/>
          </a:prstGeom>
          <a:ln w="127000" cap="flat" cmpd="sng" algn="ctr">
            <a:solidFill>
              <a:srgbClr val="0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 name="Rectangle 3"/>
          <p:cNvSpPr/>
          <p:nvPr/>
        </p:nvSpPr>
        <p:spPr>
          <a:xfrm>
            <a:off x="292712" y="304800"/>
            <a:ext cx="43327564" cy="32357216"/>
          </a:xfrm>
          <a:prstGeom prst="rect">
            <a:avLst/>
          </a:prstGeom>
          <a:noFill/>
          <a:ln w="190500"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1" tIns="45710" rIns="91421" bIns="45710" rtlCol="0" anchor="ctr"/>
          <a:lstStyle/>
          <a:p>
            <a:pPr algn="ctr"/>
            <a:endParaRPr lang="en-US"/>
          </a:p>
        </p:txBody>
      </p:sp>
      <p:sp>
        <p:nvSpPr>
          <p:cNvPr id="27" name="TextBox 26"/>
          <p:cNvSpPr txBox="1"/>
          <p:nvPr/>
        </p:nvSpPr>
        <p:spPr>
          <a:xfrm>
            <a:off x="33261300" y="4230456"/>
            <a:ext cx="9985036" cy="28407757"/>
          </a:xfrm>
          <a:prstGeom prst="rect">
            <a:avLst/>
          </a:prstGeom>
          <a:noFill/>
        </p:spPr>
        <p:txBody>
          <a:bodyPr wrap="square" lIns="91421" tIns="45710" rIns="91421" bIns="45710" rtlCol="0">
            <a:spAutoFit/>
          </a:bodyPr>
          <a:lstStyle/>
          <a:p>
            <a:pPr algn="ctr"/>
            <a:r>
              <a:rPr lang="en-US" sz="4800" b="1" dirty="0" smtClean="0">
                <a:solidFill>
                  <a:srgbClr val="FF0000"/>
                </a:solidFill>
                <a:latin typeface="Arial"/>
                <a:cs typeface="Arial"/>
              </a:rPr>
              <a:t>Discussion</a:t>
            </a:r>
          </a:p>
          <a:p>
            <a:pPr algn="ctr"/>
            <a:endParaRPr lang="en-US" sz="3200" dirty="0" smtClean="0">
              <a:solidFill>
                <a:srgbClr val="FF0000"/>
              </a:solidFill>
              <a:latin typeface="Arial"/>
              <a:cs typeface="Arial"/>
            </a:endParaRPr>
          </a:p>
          <a:p>
            <a:pPr indent="685800"/>
            <a:r>
              <a:rPr lang="en-US" sz="3200" dirty="0" smtClean="0">
                <a:latin typeface="Times New Roman"/>
                <a:cs typeface="Times New Roman"/>
              </a:rPr>
              <a:t>In the target-identification experiment, the synchronous and asynchronous conditions generated statistically indistinguishable, near-ceiling identification accuracy for T1 identification. This null effect occurred despite the asynchronous condition’s 30 Hz global presentation rate, which is approximately four times the canonical ~7 Hz </a:t>
            </a:r>
            <a:r>
              <a:rPr lang="en-US" sz="3200" dirty="0" err="1" smtClean="0">
                <a:latin typeface="Times New Roman"/>
                <a:cs typeface="Times New Roman"/>
              </a:rPr>
              <a:t>attentional</a:t>
            </a:r>
            <a:r>
              <a:rPr lang="en-US" sz="3200" dirty="0" smtClean="0">
                <a:latin typeface="Times New Roman"/>
                <a:cs typeface="Times New Roman"/>
              </a:rPr>
              <a:t> sampling rate. Similarly, the asynchronous condition reduced T2|T1 identification accuracy by only 4.5 </a:t>
            </a:r>
            <a:r>
              <a:rPr lang="en-US" sz="3200" dirty="0" smtClean="0">
                <a:latin typeface="Times New Roman"/>
                <a:cs typeface="Times New Roman"/>
              </a:rPr>
              <a:t>percentage points. </a:t>
            </a:r>
            <a:r>
              <a:rPr lang="en-US" sz="3200" dirty="0" smtClean="0">
                <a:latin typeface="Times New Roman"/>
                <a:cs typeface="Times New Roman"/>
              </a:rPr>
              <a:t>This decrement is only half the cost associated with shifting T2 from the left to the right visual </a:t>
            </a:r>
            <a:r>
              <a:rPr lang="en-US" sz="3200" dirty="0" err="1" smtClean="0">
                <a:latin typeface="Times New Roman"/>
                <a:cs typeface="Times New Roman"/>
              </a:rPr>
              <a:t>hemifield</a:t>
            </a:r>
            <a:r>
              <a:rPr lang="en-US" sz="3200" dirty="0" smtClean="0">
                <a:latin typeface="Times New Roman"/>
                <a:cs typeface="Times New Roman"/>
              </a:rPr>
              <a:t>. Thus, increasing the global presentation rate to 30 Hz produced little or no impairment in </a:t>
            </a:r>
            <a:r>
              <a:rPr lang="en-US" sz="3200" dirty="0" err="1" smtClean="0">
                <a:latin typeface="Times New Roman"/>
                <a:cs typeface="Times New Roman"/>
              </a:rPr>
              <a:t>attentional</a:t>
            </a:r>
            <a:r>
              <a:rPr lang="en-US" sz="3200" dirty="0" smtClean="0">
                <a:latin typeface="Times New Roman"/>
                <a:cs typeface="Times New Roman"/>
              </a:rPr>
              <a:t> performance. Higher T2|T1 accuracy in the left visual hemifield also reveals a left visual field advantage for attention in temporally demanding tasks.</a:t>
            </a:r>
            <a:r>
              <a:rPr lang="en-US" sz="3200" baseline="30000" dirty="0" smtClean="0">
                <a:solidFill>
                  <a:srgbClr val="0000FF"/>
                </a:solidFill>
                <a:latin typeface="Times New Roman"/>
                <a:cs typeface="Times New Roman"/>
              </a:rPr>
              <a:t>9-11</a:t>
            </a:r>
          </a:p>
          <a:p>
            <a:pPr indent="685800"/>
            <a:r>
              <a:rPr lang="en-US" sz="3200" dirty="0" smtClean="0">
                <a:latin typeface="Times New Roman"/>
                <a:cs typeface="Times New Roman"/>
              </a:rPr>
              <a:t>In the flicker-discrimination control experiment, participants reliably discriminated synchronous and asynchronous displays at 15 Hz. Discrimination for these displays approached ceiling level. Although participants’ discrimination performance declined for synchronous and asynchronous displays at 30 Hz, their performance remained well above chance. In fact, discrimination on these displays corresponded to 88 percent correct without response bias. Together, these high discrimination rates suggest that the null and small effects observed in the previous experiment cannot be due to discrimination failures.</a:t>
            </a:r>
            <a:endParaRPr lang="en-US" sz="3200" dirty="0" smtClean="0">
              <a:latin typeface="Arial"/>
              <a:cs typeface="Arial"/>
            </a:endParaRPr>
          </a:p>
          <a:p>
            <a:pPr algn="ctr"/>
            <a:endParaRPr lang="en-US" sz="3200" dirty="0" smtClean="0">
              <a:latin typeface="Arial"/>
              <a:cs typeface="Arial"/>
            </a:endParaRPr>
          </a:p>
          <a:p>
            <a:pPr algn="ctr"/>
            <a:endParaRPr lang="en-US" sz="3200" dirty="0" smtClean="0">
              <a:latin typeface="Arial"/>
              <a:cs typeface="Arial"/>
            </a:endParaRPr>
          </a:p>
          <a:p>
            <a:pPr algn="ctr"/>
            <a:r>
              <a:rPr lang="en-US" sz="4800" b="1" dirty="0" smtClean="0">
                <a:solidFill>
                  <a:srgbClr val="FF0000"/>
                </a:solidFill>
                <a:latin typeface="Arial"/>
                <a:cs typeface="Arial"/>
              </a:rPr>
              <a:t>Conclusions</a:t>
            </a:r>
          </a:p>
          <a:p>
            <a:pPr algn="ctr"/>
            <a:endParaRPr lang="en-US" sz="3200" dirty="0" smtClean="0">
              <a:latin typeface="Arial"/>
              <a:cs typeface="Arial"/>
            </a:endParaRPr>
          </a:p>
          <a:p>
            <a:pPr indent="685800"/>
            <a:r>
              <a:rPr lang="en-US" sz="3200" dirty="0" smtClean="0">
                <a:latin typeface="Times New Roman"/>
                <a:cs typeface="Times New Roman"/>
              </a:rPr>
              <a:t>The present study reveals accurate attentional performance for spatially distributed targets presented at four times the canonical ~7 Hz limit.</a:t>
            </a:r>
            <a:r>
              <a:rPr lang="en-US" sz="3200" baseline="30000" dirty="0" smtClean="0">
                <a:solidFill>
                  <a:srgbClr val="0000FF"/>
                </a:solidFill>
                <a:latin typeface="Times New Roman"/>
                <a:cs typeface="Times New Roman"/>
              </a:rPr>
              <a:t>2</a:t>
            </a:r>
            <a:r>
              <a:rPr lang="en-US" sz="3200" dirty="0" smtClean="0">
                <a:latin typeface="Times New Roman"/>
                <a:cs typeface="Times New Roman"/>
              </a:rPr>
              <a:t> This finding supports the possibility that neural resources governing attention to each visual quadrant operate at separate ~7 Hz rates.</a:t>
            </a:r>
            <a:r>
              <a:rPr lang="en-US" sz="3200" baseline="30000" dirty="0" smtClean="0">
                <a:solidFill>
                  <a:srgbClr val="0000FF"/>
                </a:solidFill>
                <a:latin typeface="Times New Roman"/>
                <a:cs typeface="Times New Roman"/>
              </a:rPr>
              <a:t>6-8</a:t>
            </a:r>
            <a:r>
              <a:rPr lang="en-US" sz="3200" dirty="0" smtClean="0">
                <a:latin typeface="Times New Roman"/>
                <a:cs typeface="Times New Roman"/>
              </a:rPr>
              <a:t> By entraining to stimuli at separate rates, these neural resources can volley to improve attention’s temporal precision.</a:t>
            </a:r>
            <a:endParaRPr lang="en-US" sz="3200" b="1" dirty="0" smtClean="0">
              <a:latin typeface="Arial"/>
              <a:cs typeface="Arial"/>
            </a:endParaRPr>
          </a:p>
          <a:p>
            <a:pPr algn="ctr"/>
            <a:endParaRPr lang="en-US" sz="3200" b="1" dirty="0" smtClean="0">
              <a:latin typeface="Arial"/>
              <a:cs typeface="Arial"/>
            </a:endParaRPr>
          </a:p>
          <a:p>
            <a:pPr algn="ctr"/>
            <a:endParaRPr lang="en-US" sz="3200" b="1" dirty="0" smtClean="0">
              <a:latin typeface="Arial"/>
              <a:cs typeface="Arial"/>
            </a:endParaRPr>
          </a:p>
          <a:p>
            <a:pPr algn="ctr"/>
            <a:r>
              <a:rPr lang="en-US" sz="4800" b="1" dirty="0" smtClean="0">
                <a:solidFill>
                  <a:srgbClr val="FF0000"/>
                </a:solidFill>
                <a:latin typeface="Arial"/>
                <a:cs typeface="Arial"/>
              </a:rPr>
              <a:t>References</a:t>
            </a:r>
          </a:p>
          <a:p>
            <a:pPr algn="ctr"/>
            <a:endParaRPr lang="en-US" sz="3200" b="1" dirty="0" smtClean="0">
              <a:solidFill>
                <a:srgbClr val="FF0000"/>
              </a:solidFill>
              <a:latin typeface="Arial"/>
              <a:cs typeface="Arial"/>
            </a:endParaRPr>
          </a:p>
          <a:p>
            <a:r>
              <a:rPr lang="en-US" sz="3200" dirty="0" smtClean="0">
                <a:latin typeface="Times New Roman"/>
              </a:rPr>
              <a:t>1. </a:t>
            </a:r>
            <a:r>
              <a:rPr lang="en-US" sz="3200" dirty="0" err="1" smtClean="0">
                <a:latin typeface="Times New Roman"/>
              </a:rPr>
              <a:t>Wever</a:t>
            </a:r>
            <a:r>
              <a:rPr lang="en-US" sz="3200" dirty="0" smtClean="0">
                <a:latin typeface="Times New Roman"/>
              </a:rPr>
              <a:t> &amp; Bray (1937). </a:t>
            </a:r>
            <a:r>
              <a:rPr lang="en-US" sz="3200" dirty="0" smtClean="0">
                <a:latin typeface="Times New Roman"/>
                <a:hlinkClick r:id="rId2"/>
              </a:rPr>
              <a:t>[PubMed ID: N/A]</a:t>
            </a:r>
            <a:endParaRPr lang="en-US" sz="3200" dirty="0" smtClean="0">
              <a:latin typeface="Times New Roman"/>
            </a:endParaRPr>
          </a:p>
          <a:p>
            <a:r>
              <a:rPr lang="en-US" sz="3200" dirty="0" smtClean="0">
                <a:latin typeface="Times New Roman"/>
              </a:rPr>
              <a:t>2. </a:t>
            </a:r>
            <a:r>
              <a:rPr lang="en-US" sz="3200" dirty="0" err="1" smtClean="0">
                <a:latin typeface="Times New Roman"/>
              </a:rPr>
              <a:t>VanRullen</a:t>
            </a:r>
            <a:r>
              <a:rPr lang="en-US" sz="3200" dirty="0" smtClean="0">
                <a:latin typeface="Times New Roman"/>
              </a:rPr>
              <a:t> </a:t>
            </a:r>
            <a:r>
              <a:rPr lang="en-US" sz="3200" i="1" dirty="0" smtClean="0">
                <a:latin typeface="Times New Roman"/>
              </a:rPr>
              <a:t>et al. </a:t>
            </a:r>
            <a:r>
              <a:rPr lang="en-US" sz="3200" dirty="0" smtClean="0">
                <a:latin typeface="Times New Roman"/>
              </a:rPr>
              <a:t>(2007). </a:t>
            </a:r>
            <a:r>
              <a:rPr lang="en-US" sz="3200" dirty="0" smtClean="0">
                <a:latin typeface="Times New Roman"/>
                <a:hlinkClick r:id="rId2"/>
              </a:rPr>
              <a:t>[PubMed ID: 18042716]</a:t>
            </a:r>
            <a:endParaRPr lang="en-US" sz="3200" dirty="0" smtClean="0">
              <a:latin typeface="Times New Roman"/>
            </a:endParaRPr>
          </a:p>
          <a:p>
            <a:r>
              <a:rPr lang="en-US" sz="3200" dirty="0" smtClean="0">
                <a:latin typeface="Times New Roman"/>
              </a:rPr>
              <a:t>3. Alvarez &amp; </a:t>
            </a:r>
            <a:r>
              <a:rPr lang="en-US" sz="3200" dirty="0" err="1" smtClean="0">
                <a:latin typeface="Times New Roman"/>
              </a:rPr>
              <a:t>Cavanagh</a:t>
            </a:r>
            <a:r>
              <a:rPr lang="en-US" sz="3200" dirty="0" smtClean="0">
                <a:latin typeface="Times New Roman"/>
              </a:rPr>
              <a:t> (2005). </a:t>
            </a:r>
            <a:r>
              <a:rPr lang="en-US" sz="3200" dirty="0" smtClean="0">
                <a:latin typeface="Times New Roman"/>
                <a:hlinkClick r:id="rId3"/>
              </a:rPr>
              <a:t>[PubMed ID: 16102067]</a:t>
            </a:r>
            <a:endParaRPr lang="en-US" sz="3200" dirty="0" smtClean="0">
              <a:latin typeface="Times New Roman"/>
            </a:endParaRPr>
          </a:p>
          <a:p>
            <a:r>
              <a:rPr lang="en-US" sz="3200" dirty="0" smtClean="0">
                <a:latin typeface="Times New Roman"/>
              </a:rPr>
              <a:t>4. </a:t>
            </a:r>
            <a:r>
              <a:rPr lang="en-US" sz="3200" dirty="0" err="1" smtClean="0">
                <a:latin typeface="Times New Roman"/>
              </a:rPr>
              <a:t>Scalf</a:t>
            </a:r>
            <a:r>
              <a:rPr lang="en-US" sz="3200" dirty="0" smtClean="0">
                <a:latin typeface="Times New Roman"/>
              </a:rPr>
              <a:t> </a:t>
            </a:r>
            <a:r>
              <a:rPr lang="en-US" sz="3200" i="1" dirty="0" smtClean="0">
                <a:latin typeface="Times New Roman"/>
              </a:rPr>
              <a:t>et al. </a:t>
            </a:r>
            <a:r>
              <a:rPr lang="en-US" sz="3200" dirty="0" smtClean="0">
                <a:latin typeface="Times New Roman"/>
              </a:rPr>
              <a:t>(2007). </a:t>
            </a:r>
            <a:r>
              <a:rPr lang="en-US" sz="3200" dirty="0" smtClean="0">
                <a:latin typeface="Times New Roman"/>
                <a:hlinkClick r:id="rId4"/>
              </a:rPr>
              <a:t>[PubMed ID: 17469970]</a:t>
            </a:r>
            <a:endParaRPr lang="en-US" sz="3200" dirty="0" smtClean="0">
              <a:latin typeface="Times New Roman"/>
            </a:endParaRPr>
          </a:p>
          <a:p>
            <a:r>
              <a:rPr lang="en-US" sz="3200" dirty="0" smtClean="0">
                <a:latin typeface="Times New Roman"/>
              </a:rPr>
              <a:t>5. Alvarez </a:t>
            </a:r>
            <a:r>
              <a:rPr lang="en-US" sz="3200" i="1" dirty="0" smtClean="0">
                <a:latin typeface="Times New Roman"/>
              </a:rPr>
              <a:t>et al.</a:t>
            </a:r>
            <a:r>
              <a:rPr lang="en-US" sz="3200" dirty="0" smtClean="0">
                <a:latin typeface="Times New Roman"/>
              </a:rPr>
              <a:t> (2012). </a:t>
            </a:r>
            <a:r>
              <a:rPr lang="en-US" sz="3200" dirty="0" smtClean="0">
                <a:latin typeface="Times New Roman"/>
                <a:hlinkClick r:id="rId5"/>
              </a:rPr>
              <a:t>[PubMed ID: 22637710]</a:t>
            </a:r>
            <a:endParaRPr lang="en-US" sz="3200" dirty="0" smtClean="0">
              <a:latin typeface="Times New Roman"/>
            </a:endParaRPr>
          </a:p>
          <a:p>
            <a:r>
              <a:rPr lang="en-US" sz="3200" dirty="0" smtClean="0">
                <a:latin typeface="Times New Roman"/>
              </a:rPr>
              <a:t>6. Matthews </a:t>
            </a:r>
            <a:r>
              <a:rPr lang="en-US" sz="3200" i="1" dirty="0" smtClean="0">
                <a:latin typeface="Times New Roman"/>
              </a:rPr>
              <a:t>et al.</a:t>
            </a:r>
            <a:r>
              <a:rPr lang="en-US" sz="3200" dirty="0" smtClean="0">
                <a:latin typeface="Times New Roman"/>
              </a:rPr>
              <a:t> (2013). </a:t>
            </a:r>
            <a:r>
              <a:rPr lang="en-US" sz="3200" dirty="0" smtClean="0">
                <a:latin typeface="Times New Roman"/>
                <a:hlinkClick r:id="rId6"/>
              </a:rPr>
              <a:t>[PubMed ID: 23818678]</a:t>
            </a:r>
            <a:endParaRPr lang="en-US" sz="3200" dirty="0" smtClean="0">
              <a:latin typeface="Times New Roman"/>
            </a:endParaRPr>
          </a:p>
          <a:p>
            <a:r>
              <a:rPr lang="en-US" sz="3200" dirty="0" smtClean="0">
                <a:latin typeface="Times New Roman"/>
              </a:rPr>
              <a:t>7. Spaak </a:t>
            </a:r>
            <a:r>
              <a:rPr lang="en-US" sz="3200" i="1" dirty="0" smtClean="0">
                <a:latin typeface="Times New Roman"/>
              </a:rPr>
              <a:t>et al.</a:t>
            </a:r>
            <a:r>
              <a:rPr lang="en-US" sz="3200" dirty="0" smtClean="0">
                <a:latin typeface="Times New Roman"/>
              </a:rPr>
              <a:t> (2014). </a:t>
            </a:r>
            <a:r>
              <a:rPr lang="en-US" sz="3200" dirty="0" smtClean="0">
                <a:latin typeface="Times New Roman"/>
                <a:hlinkClick r:id="rId7"/>
              </a:rPr>
              <a:t>[PubMed ID: </a:t>
            </a:r>
            <a:r>
              <a:rPr lang="en-US" sz="3200" dirty="0">
                <a:latin typeface="Times New Roman"/>
                <a:hlinkClick r:id="rId7"/>
              </a:rPr>
              <a:t>24599454]</a:t>
            </a:r>
            <a:endParaRPr lang="en-US" sz="3200" dirty="0" smtClean="0">
              <a:latin typeface="Times New Roman"/>
            </a:endParaRPr>
          </a:p>
          <a:p>
            <a:r>
              <a:rPr lang="en-US" sz="3200" dirty="0" smtClean="0">
                <a:latin typeface="Times New Roman"/>
              </a:rPr>
              <a:t>8. Gray </a:t>
            </a:r>
            <a:r>
              <a:rPr lang="en-US" sz="3200" i="1" dirty="0">
                <a:latin typeface="Times New Roman"/>
              </a:rPr>
              <a:t>et al.</a:t>
            </a:r>
            <a:r>
              <a:rPr lang="en-US" sz="3200" dirty="0">
                <a:latin typeface="Times New Roman"/>
              </a:rPr>
              <a:t> (</a:t>
            </a:r>
            <a:r>
              <a:rPr lang="en-US" sz="3200" dirty="0" smtClean="0">
                <a:latin typeface="Times New Roman"/>
              </a:rPr>
              <a:t>2015). </a:t>
            </a:r>
            <a:r>
              <a:rPr lang="en-US" sz="3200" dirty="0">
                <a:latin typeface="Times New Roman"/>
                <a:hlinkClick r:id="rId8"/>
              </a:rPr>
              <a:t>[PubMed ID: 25855167]</a:t>
            </a:r>
            <a:endParaRPr lang="en-US" sz="3200" dirty="0">
              <a:latin typeface="Times New Roman"/>
            </a:endParaRPr>
          </a:p>
          <a:p>
            <a:r>
              <a:rPr lang="en-US" sz="3200" dirty="0" smtClean="0">
                <a:latin typeface="Times New Roman"/>
              </a:rPr>
              <a:t>9. </a:t>
            </a:r>
            <a:r>
              <a:rPr lang="en-US" sz="3200" dirty="0" err="1" smtClean="0">
                <a:latin typeface="Times New Roman"/>
              </a:rPr>
              <a:t>Holländer</a:t>
            </a:r>
            <a:r>
              <a:rPr lang="en-US" sz="3200" dirty="0" smtClean="0">
                <a:latin typeface="Times New Roman"/>
              </a:rPr>
              <a:t> </a:t>
            </a:r>
            <a:r>
              <a:rPr lang="en-US" sz="3200" i="1" dirty="0" smtClean="0">
                <a:latin typeface="Times New Roman"/>
              </a:rPr>
              <a:t>et al.</a:t>
            </a:r>
            <a:r>
              <a:rPr lang="en-US" sz="3200" dirty="0" smtClean="0">
                <a:latin typeface="Times New Roman"/>
              </a:rPr>
              <a:t> (2005). </a:t>
            </a:r>
            <a:r>
              <a:rPr lang="en-US" sz="3200" dirty="0" smtClean="0">
                <a:latin typeface="Times New Roman"/>
                <a:hlinkClick r:id="rId6"/>
              </a:rPr>
              <a:t>[PubMed ID: 15488903]</a:t>
            </a:r>
            <a:endParaRPr lang="en-US" sz="3200" dirty="0" smtClean="0">
              <a:latin typeface="Times New Roman"/>
            </a:endParaRPr>
          </a:p>
          <a:p>
            <a:r>
              <a:rPr lang="en-US" sz="3200" dirty="0" smtClean="0">
                <a:latin typeface="Times New Roman"/>
              </a:rPr>
              <a:t>10. </a:t>
            </a:r>
            <a:r>
              <a:rPr lang="en-US" sz="3200" dirty="0" err="1" smtClean="0">
                <a:latin typeface="Times New Roman"/>
              </a:rPr>
              <a:t>Verleger</a:t>
            </a:r>
            <a:r>
              <a:rPr lang="en-US" sz="3200" dirty="0" smtClean="0">
                <a:latin typeface="Times New Roman"/>
              </a:rPr>
              <a:t> </a:t>
            </a:r>
            <a:r>
              <a:rPr lang="en-US" sz="3200" i="1" dirty="0" smtClean="0">
                <a:latin typeface="Times New Roman"/>
              </a:rPr>
              <a:t>et al. </a:t>
            </a:r>
            <a:r>
              <a:rPr lang="en-US" sz="3200" dirty="0" smtClean="0">
                <a:latin typeface="Times New Roman"/>
              </a:rPr>
              <a:t>(2009). </a:t>
            </a:r>
            <a:r>
              <a:rPr lang="en-US" sz="3200" dirty="0" smtClean="0">
                <a:latin typeface="Times New Roman"/>
                <a:hlinkClick r:id="rId9"/>
              </a:rPr>
              <a:t>[PubMed ID: 18564053]</a:t>
            </a:r>
            <a:endParaRPr lang="en-US" sz="3200" dirty="0" smtClean="0">
              <a:latin typeface="Times New Roman"/>
            </a:endParaRPr>
          </a:p>
          <a:p>
            <a:r>
              <a:rPr lang="en-US" sz="3200" dirty="0" smtClean="0">
                <a:latin typeface="Times New Roman"/>
              </a:rPr>
              <a:t>11. </a:t>
            </a:r>
            <a:r>
              <a:rPr lang="en-US" sz="3200" dirty="0" err="1" smtClean="0">
                <a:latin typeface="Times New Roman"/>
              </a:rPr>
              <a:t>Śmigasiewicz</a:t>
            </a:r>
            <a:r>
              <a:rPr lang="en-US" sz="3200" dirty="0" smtClean="0">
                <a:latin typeface="Times New Roman"/>
              </a:rPr>
              <a:t> </a:t>
            </a:r>
            <a:r>
              <a:rPr lang="en-US" sz="3200" i="1" dirty="0" smtClean="0">
                <a:latin typeface="Times New Roman"/>
              </a:rPr>
              <a:t>et al.</a:t>
            </a:r>
            <a:r>
              <a:rPr lang="en-US" sz="3200" dirty="0" smtClean="0">
                <a:latin typeface="Times New Roman"/>
              </a:rPr>
              <a:t> (2010). </a:t>
            </a:r>
            <a:r>
              <a:rPr lang="en-US" sz="3200" dirty="0" smtClean="0">
                <a:latin typeface="Times New Roman"/>
                <a:hlinkClick r:id="rId10"/>
              </a:rPr>
              <a:t>[PubMed ID: 20546763]</a:t>
            </a:r>
            <a:endParaRPr lang="en-US" sz="3200" dirty="0" smtClean="0">
              <a:latin typeface="Times New Roman"/>
            </a:endParaRPr>
          </a:p>
        </p:txBody>
      </p:sp>
      <p:sp>
        <p:nvSpPr>
          <p:cNvPr id="34" name="TextBox 33"/>
          <p:cNvSpPr txBox="1"/>
          <p:nvPr/>
        </p:nvSpPr>
        <p:spPr>
          <a:xfrm>
            <a:off x="11179721" y="4230456"/>
            <a:ext cx="21676133" cy="830977"/>
          </a:xfrm>
          <a:prstGeom prst="rect">
            <a:avLst/>
          </a:prstGeom>
          <a:noFill/>
        </p:spPr>
        <p:txBody>
          <a:bodyPr wrap="square" lIns="91421" tIns="45710" rIns="91421" bIns="45710" rtlCol="0">
            <a:spAutoFit/>
          </a:bodyPr>
          <a:lstStyle/>
          <a:p>
            <a:pPr algn="ctr"/>
            <a:r>
              <a:rPr lang="en-US" sz="4800" b="1" dirty="0">
                <a:solidFill>
                  <a:srgbClr val="FF0000"/>
                </a:solidFill>
                <a:latin typeface="Arial"/>
                <a:cs typeface="Arial"/>
              </a:rPr>
              <a:t>Methods</a:t>
            </a:r>
            <a:endParaRPr lang="en-US" sz="4800" dirty="0">
              <a:solidFill>
                <a:srgbClr val="FF0000"/>
              </a:solidFill>
              <a:latin typeface="Arial"/>
              <a:cs typeface="Arial"/>
            </a:endParaRPr>
          </a:p>
        </p:txBody>
      </p:sp>
      <p:sp>
        <p:nvSpPr>
          <p:cNvPr id="71" name="TextBox 70"/>
          <p:cNvSpPr txBox="1"/>
          <p:nvPr/>
        </p:nvSpPr>
        <p:spPr>
          <a:xfrm>
            <a:off x="11179721" y="14275416"/>
            <a:ext cx="21661004" cy="1815861"/>
          </a:xfrm>
          <a:prstGeom prst="rect">
            <a:avLst/>
          </a:prstGeom>
          <a:noFill/>
        </p:spPr>
        <p:txBody>
          <a:bodyPr wrap="square" lIns="91421" tIns="45710" rIns="91421" bIns="45710" rtlCol="0">
            <a:spAutoFit/>
          </a:bodyPr>
          <a:lstStyle/>
          <a:p>
            <a:pPr algn="ctr"/>
            <a:r>
              <a:rPr lang="en-US" sz="4800" b="1" dirty="0" smtClean="0">
                <a:solidFill>
                  <a:srgbClr val="FF0000"/>
                </a:solidFill>
                <a:latin typeface="Arial"/>
                <a:cs typeface="Arial"/>
              </a:rPr>
              <a:t>Results</a:t>
            </a:r>
          </a:p>
          <a:p>
            <a:pPr algn="ctr"/>
            <a:endParaRPr lang="en-US" sz="3200" b="1" dirty="0" smtClean="0">
              <a:solidFill>
                <a:srgbClr val="FF0000"/>
              </a:solidFill>
              <a:latin typeface="Arial"/>
              <a:cs typeface="Arial"/>
            </a:endParaRPr>
          </a:p>
          <a:p>
            <a:pPr algn="ctr"/>
            <a:r>
              <a:rPr lang="en-US" sz="3200" b="1" dirty="0">
                <a:solidFill>
                  <a:srgbClr val="000000"/>
                </a:solidFill>
                <a:latin typeface="Times New Roman"/>
                <a:cs typeface="Times New Roman"/>
              </a:rPr>
              <a:t>Experiment 1: Synchronous vs. </a:t>
            </a:r>
            <a:r>
              <a:rPr lang="en-US" sz="3200" b="1" dirty="0" smtClean="0">
                <a:solidFill>
                  <a:srgbClr val="000000"/>
                </a:solidFill>
                <a:latin typeface="Times New Roman"/>
                <a:cs typeface="Times New Roman"/>
              </a:rPr>
              <a:t>Asynchronous Target Identification</a:t>
            </a:r>
            <a:endParaRPr lang="en-US" sz="3200" b="1" dirty="0">
              <a:solidFill>
                <a:srgbClr val="000000"/>
              </a:solidFill>
              <a:latin typeface="Times New Roman"/>
              <a:cs typeface="Times New Roman"/>
            </a:endParaRPr>
          </a:p>
        </p:txBody>
      </p:sp>
      <p:sp>
        <p:nvSpPr>
          <p:cNvPr id="56" name="TextBox 55"/>
          <p:cNvSpPr txBox="1"/>
          <p:nvPr/>
        </p:nvSpPr>
        <p:spPr>
          <a:xfrm>
            <a:off x="4203700" y="4203700"/>
            <a:ext cx="184666" cy="1554272"/>
          </a:xfrm>
          <a:prstGeom prst="rect">
            <a:avLst/>
          </a:prstGeom>
          <a:noFill/>
        </p:spPr>
        <p:txBody>
          <a:bodyPr wrap="none" rtlCol="0">
            <a:spAutoFit/>
          </a:bodyPr>
          <a:lstStyle/>
          <a:p>
            <a:endParaRPr lang="en-US" dirty="0"/>
          </a:p>
        </p:txBody>
      </p:sp>
      <p:sp>
        <p:nvSpPr>
          <p:cNvPr id="24" name="TextBox 23"/>
          <p:cNvSpPr txBox="1"/>
          <p:nvPr/>
        </p:nvSpPr>
        <p:spPr>
          <a:xfrm>
            <a:off x="647700" y="4230456"/>
            <a:ext cx="10159999" cy="26191765"/>
          </a:xfrm>
          <a:prstGeom prst="rect">
            <a:avLst/>
          </a:prstGeom>
          <a:noFill/>
        </p:spPr>
        <p:txBody>
          <a:bodyPr wrap="square" lIns="91421" tIns="45710" rIns="91421" bIns="45710" rtlCol="0">
            <a:spAutoFit/>
          </a:bodyPr>
          <a:lstStyle/>
          <a:p>
            <a:pPr algn="ctr"/>
            <a:r>
              <a:rPr lang="en-US" sz="4800" b="1" dirty="0" smtClean="0">
                <a:solidFill>
                  <a:srgbClr val="FF0000"/>
                </a:solidFill>
                <a:latin typeface="Arial"/>
                <a:cs typeface="Arial"/>
              </a:rPr>
              <a:t>Introduction</a:t>
            </a:r>
          </a:p>
          <a:p>
            <a:pPr indent="685800"/>
            <a:endParaRPr lang="en-US" sz="3200" dirty="0" smtClean="0">
              <a:latin typeface="Times New Roman"/>
              <a:cs typeface="Times New Roman"/>
            </a:endParaRPr>
          </a:p>
          <a:p>
            <a:pPr indent="685800"/>
            <a:r>
              <a:rPr lang="en-US" sz="3200" dirty="0" smtClean="0">
                <a:latin typeface="Times New Roman"/>
              </a:rPr>
              <a:t>In 1937, Ernest </a:t>
            </a:r>
            <a:r>
              <a:rPr lang="en-US" sz="3200" dirty="0" err="1" smtClean="0">
                <a:latin typeface="Times New Roman"/>
              </a:rPr>
              <a:t>Wever</a:t>
            </a:r>
            <a:r>
              <a:rPr lang="en-US" sz="3200" dirty="0" smtClean="0">
                <a:latin typeface="Times New Roman"/>
              </a:rPr>
              <a:t> and Charles Bray proposed the volley theory to explain how relatively slow neural firing rates might register high auditory frequencies.</a:t>
            </a:r>
            <a:r>
              <a:rPr lang="en-US" sz="3200" baseline="30000" dirty="0" smtClean="0">
                <a:solidFill>
                  <a:srgbClr val="0000FF"/>
                </a:solidFill>
                <a:latin typeface="Times New Roman"/>
              </a:rPr>
              <a:t>1</a:t>
            </a:r>
            <a:r>
              <a:rPr lang="en-US" sz="3200" dirty="0" smtClean="0">
                <a:latin typeface="Times New Roman"/>
              </a:rPr>
              <a:t> The theory posits that distinct neural ensembles synchronize at various phases of a stimulus to increase an organism’s temporal precision (see Figure 1). Although this neural-ensemble volleying was proposed as a theory of auditory perception, it might be construed as a more general principle that helps organisms solve time-based problems through biologically manageable episodes. </a:t>
            </a: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endParaRPr lang="en-US" sz="3200" dirty="0" smtClean="0">
              <a:latin typeface="Times New Roman"/>
            </a:endParaRPr>
          </a:p>
          <a:p>
            <a:pPr indent="685800"/>
            <a:r>
              <a:rPr lang="en-US" sz="3200" dirty="0" smtClean="0">
                <a:latin typeface="Times New Roman"/>
              </a:rPr>
              <a:t>In the present study, we investigated whether neural resources that govern attention to each visual quadrant might volley to improve temporal precision beyond the canonical ~7 Hz limit.</a:t>
            </a:r>
            <a:r>
              <a:rPr lang="en-US" sz="3200" baseline="30000" dirty="0" smtClean="0">
                <a:solidFill>
                  <a:srgbClr val="0000FF"/>
                </a:solidFill>
                <a:latin typeface="Times New Roman"/>
              </a:rPr>
              <a:t>2</a:t>
            </a:r>
            <a:r>
              <a:rPr lang="en-US" sz="3200" dirty="0" smtClean="0">
                <a:latin typeface="Times New Roman"/>
              </a:rPr>
              <a:t> Although visual attention samples multiple locations at a relatively constant rate, recent evidence suggests that separate neural resources control attention to different regions of the visual field.</a:t>
            </a:r>
            <a:r>
              <a:rPr lang="en-US" sz="3200" baseline="30000" dirty="0" smtClean="0">
                <a:solidFill>
                  <a:srgbClr val="0000FF"/>
                </a:solidFill>
                <a:latin typeface="Times New Roman"/>
              </a:rPr>
              <a:t>3-8</a:t>
            </a:r>
            <a:r>
              <a:rPr lang="en-US" sz="3200" dirty="0" smtClean="0">
                <a:latin typeface="Times New Roman"/>
              </a:rPr>
              <a:t> If this is the case, neural resources for each visual quadrant may operate at separate ~7 Hz rates, allowing attention to volley across quadrants.</a:t>
            </a:r>
          </a:p>
          <a:p>
            <a:pPr indent="685800"/>
            <a:r>
              <a:rPr lang="en-US" sz="3200" baseline="30000" dirty="0" smtClean="0">
                <a:solidFill>
                  <a:srgbClr val="0000FF"/>
                </a:solidFill>
                <a:latin typeface="Times New Roman"/>
              </a:rPr>
              <a:t> </a:t>
            </a:r>
            <a:r>
              <a:rPr lang="en-US" sz="3200" dirty="0" smtClean="0">
                <a:latin typeface="Times New Roman"/>
              </a:rPr>
              <a:t>To test this hypothesis, we had participants view four-stream RSVP displays containing two targets (T1 and T2).</a:t>
            </a:r>
            <a:r>
              <a:rPr lang="en-US" sz="3200" baseline="30000" dirty="0" smtClean="0">
                <a:solidFill>
                  <a:srgbClr val="0000FF"/>
                </a:solidFill>
                <a:latin typeface="Times New Roman"/>
              </a:rPr>
              <a:t>4</a:t>
            </a:r>
            <a:r>
              <a:rPr lang="en-US" sz="3200" dirty="0" smtClean="0">
                <a:latin typeface="Times New Roman"/>
              </a:rPr>
              <a:t> Participants reported the identities of both targets on each trial.</a:t>
            </a:r>
            <a:r>
              <a:rPr lang="en-US" sz="3200" baseline="30000" dirty="0" smtClean="0">
                <a:solidFill>
                  <a:srgbClr val="0000FF"/>
                </a:solidFill>
                <a:latin typeface="Times New Roman"/>
              </a:rPr>
              <a:t>9-11</a:t>
            </a:r>
            <a:r>
              <a:rPr lang="en-US" sz="3200" dirty="0" smtClean="0">
                <a:latin typeface="Times New Roman"/>
              </a:rPr>
              <a:t> The four streams flashed either synchronously at 7.5 Hz, or asynchronously with new information occurring at 7.5 Hz per quadrant, 15 Hz per lateral hemifield, and 30 Hz globally. In a flicker-discrimination control experiment, participants viewed four-stream RSVP displays that were presented simultaneously or sequentially at 15 or 30 Hz. For this task, participants reported whether the streams flashed synchronously or asynchronously.</a:t>
            </a:r>
          </a:p>
          <a:p>
            <a:endParaRPr lang="en-US" sz="3200" dirty="0" smtClean="0">
              <a:solidFill>
                <a:srgbClr val="FF0000"/>
              </a:solidFill>
              <a:latin typeface="Arial"/>
              <a:cs typeface="Arial"/>
            </a:endParaRPr>
          </a:p>
          <a:p>
            <a:endParaRPr lang="en-US" sz="3200" dirty="0" smtClean="0">
              <a:solidFill>
                <a:srgbClr val="FF0000"/>
              </a:solidFill>
              <a:latin typeface="Arial"/>
              <a:cs typeface="Arial"/>
            </a:endParaRPr>
          </a:p>
          <a:p>
            <a:pPr algn="ctr"/>
            <a:r>
              <a:rPr lang="en-US" sz="4800" b="1" dirty="0" smtClean="0">
                <a:solidFill>
                  <a:srgbClr val="FF0000"/>
                </a:solidFill>
                <a:latin typeface="Arial"/>
                <a:cs typeface="Arial"/>
              </a:rPr>
              <a:t>External Resources</a:t>
            </a:r>
          </a:p>
        </p:txBody>
      </p:sp>
      <p:pic>
        <p:nvPicPr>
          <p:cNvPr id="63" name="Picture 62" descr="teams-denisonlogo.jpg"/>
          <p:cNvPicPr>
            <a:picLocks noChangeAspect="1"/>
          </p:cNvPicPr>
          <p:nvPr/>
        </p:nvPicPr>
        <p:blipFill>
          <a:blip r:embed="rId11"/>
          <a:stretch>
            <a:fillRect/>
          </a:stretch>
        </p:blipFill>
        <p:spPr>
          <a:xfrm>
            <a:off x="698501" y="1038224"/>
            <a:ext cx="2657372" cy="2132984"/>
          </a:xfrm>
          <a:prstGeom prst="rect">
            <a:avLst/>
          </a:prstGeom>
        </p:spPr>
      </p:pic>
      <p:pic>
        <p:nvPicPr>
          <p:cNvPr id="51" name="Picture 50" descr="9445_notre_dame_fighting_irish-alternate-0.png"/>
          <p:cNvPicPr>
            <a:picLocks noChangeAspect="1"/>
          </p:cNvPicPr>
          <p:nvPr/>
        </p:nvPicPr>
        <p:blipFill>
          <a:blip r:embed="rId12"/>
          <a:stretch>
            <a:fillRect/>
          </a:stretch>
        </p:blipFill>
        <p:spPr>
          <a:xfrm>
            <a:off x="40595212" y="784224"/>
            <a:ext cx="2651124" cy="2651126"/>
          </a:xfrm>
          <a:prstGeom prst="rect">
            <a:avLst/>
          </a:prstGeom>
        </p:spPr>
      </p:pic>
      <p:sp>
        <p:nvSpPr>
          <p:cNvPr id="58" name="TextBox 57"/>
          <p:cNvSpPr txBox="1"/>
          <p:nvPr/>
        </p:nvSpPr>
        <p:spPr>
          <a:xfrm>
            <a:off x="541015" y="30286420"/>
            <a:ext cx="7879847" cy="1077218"/>
          </a:xfrm>
          <a:prstGeom prst="rect">
            <a:avLst/>
          </a:prstGeom>
          <a:noFill/>
        </p:spPr>
        <p:txBody>
          <a:bodyPr wrap="square" rtlCol="0">
            <a:spAutoFit/>
          </a:bodyPr>
          <a:lstStyle/>
          <a:p>
            <a:pPr algn="ctr"/>
            <a:r>
              <a:rPr lang="en-US" sz="3200" u="sng" dirty="0" smtClean="0">
                <a:solidFill>
                  <a:srgbClr val="0000FF"/>
                </a:solidFill>
                <a:latin typeface="Times New Roman"/>
                <a:cs typeface="Times New Roman"/>
                <a:hlinkClick r:id="rId13"/>
              </a:rPr>
              <a:t>http://www.denison.edu/~matthewsn</a:t>
            </a:r>
            <a:r>
              <a:rPr lang="en-US" sz="3200" u="sng" dirty="0" smtClean="0">
                <a:solidFill>
                  <a:srgbClr val="0000FF"/>
                </a:solidFill>
                <a:latin typeface="Times New Roman"/>
                <a:cs typeface="Times New Roman"/>
                <a:hlinkClick r:id="rId13"/>
              </a:rPr>
              <a:t>/</a:t>
            </a:r>
          </a:p>
          <a:p>
            <a:pPr algn="ctr"/>
            <a:r>
              <a:rPr lang="en-US" sz="3200" u="sng" dirty="0" smtClean="0">
                <a:solidFill>
                  <a:srgbClr val="0000FF"/>
                </a:solidFill>
                <a:latin typeface="Times New Roman"/>
                <a:cs typeface="Times New Roman"/>
                <a:hlinkClick r:id="rId13"/>
              </a:rPr>
              <a:t>vss2015clementmatthews.html</a:t>
            </a:r>
            <a:endParaRPr lang="en-US" sz="3200" dirty="0" smtClean="0">
              <a:solidFill>
                <a:srgbClr val="0000FF"/>
              </a:solidFill>
              <a:latin typeface="Times New Roman"/>
              <a:cs typeface="Times New Roman"/>
            </a:endParaRPr>
          </a:p>
        </p:txBody>
      </p:sp>
      <p:grpSp>
        <p:nvGrpSpPr>
          <p:cNvPr id="31" name="Group 30"/>
          <p:cNvGrpSpPr/>
          <p:nvPr/>
        </p:nvGrpSpPr>
        <p:grpSpPr>
          <a:xfrm>
            <a:off x="889361" y="11473251"/>
            <a:ext cx="9674358" cy="5668509"/>
            <a:chOff x="863961" y="21309160"/>
            <a:chExt cx="9674358" cy="5668509"/>
          </a:xfrm>
        </p:grpSpPr>
        <p:sp>
          <p:nvSpPr>
            <p:cNvPr id="62" name="TextBox 61"/>
            <p:cNvSpPr txBox="1"/>
            <p:nvPr/>
          </p:nvSpPr>
          <p:spPr>
            <a:xfrm>
              <a:off x="863961" y="26392914"/>
              <a:ext cx="9674358" cy="584755"/>
            </a:xfrm>
            <a:prstGeom prst="rect">
              <a:avLst/>
            </a:prstGeom>
            <a:noFill/>
          </p:spPr>
          <p:txBody>
            <a:bodyPr wrap="square" lIns="91421" tIns="45710" rIns="91421" bIns="45710" rtlCol="0">
              <a:spAutoFit/>
            </a:bodyPr>
            <a:lstStyle/>
            <a:p>
              <a:pPr algn="ctr"/>
              <a:r>
                <a:rPr lang="en-US" sz="3200" dirty="0" smtClean="0">
                  <a:latin typeface="Times New Roman"/>
                  <a:cs typeface="Times New Roman"/>
                </a:rPr>
                <a:t>Figure 1.</a:t>
              </a:r>
              <a:endParaRPr lang="en-US" sz="3200" dirty="0">
                <a:latin typeface="Times New Roman"/>
                <a:cs typeface="Times New Roman"/>
              </a:endParaRPr>
            </a:p>
          </p:txBody>
        </p:sp>
        <p:pic>
          <p:nvPicPr>
            <p:cNvPr id="52" name="Picture 51" descr="Volley Theory.png"/>
            <p:cNvPicPr/>
            <p:nvPr/>
          </p:nvPicPr>
          <p:blipFill>
            <a:blip r:embed="rId14"/>
            <a:stretch>
              <a:fillRect/>
            </a:stretch>
          </p:blipFill>
          <p:spPr>
            <a:xfrm>
              <a:off x="863961" y="21309160"/>
              <a:ext cx="9674358" cy="4526068"/>
            </a:xfrm>
            <a:prstGeom prst="rect">
              <a:avLst/>
            </a:prstGeom>
          </p:spPr>
        </p:pic>
      </p:grpSp>
      <p:graphicFrame>
        <p:nvGraphicFramePr>
          <p:cNvPr id="59" name="Chart 58"/>
          <p:cNvGraphicFramePr/>
          <p:nvPr/>
        </p:nvGraphicFramePr>
        <p:xfrm>
          <a:off x="11998045" y="16857381"/>
          <a:ext cx="9876996" cy="4810770"/>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60" name="Chart 59"/>
          <p:cNvGraphicFramePr/>
          <p:nvPr/>
        </p:nvGraphicFramePr>
        <p:xfrm>
          <a:off x="22136283" y="16853277"/>
          <a:ext cx="9875446" cy="4814871"/>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61" name="Chart 60"/>
          <p:cNvGraphicFramePr/>
          <p:nvPr/>
        </p:nvGraphicFramePr>
        <p:xfrm>
          <a:off x="14697817" y="27213569"/>
          <a:ext cx="6816761" cy="4802104"/>
        </p:xfrm>
        <a:graphic>
          <a:graphicData uri="http://schemas.openxmlformats.org/drawingml/2006/chart">
            <c:chart xmlns:c="http://schemas.openxmlformats.org/drawingml/2006/chart" xmlns:r="http://schemas.openxmlformats.org/officeDocument/2006/relationships" r:id="rId17"/>
          </a:graphicData>
        </a:graphic>
      </p:graphicFrame>
      <p:grpSp>
        <p:nvGrpSpPr>
          <p:cNvPr id="32" name="Group 31"/>
          <p:cNvGrpSpPr/>
          <p:nvPr/>
        </p:nvGrpSpPr>
        <p:grpSpPr>
          <a:xfrm>
            <a:off x="11998045" y="5860028"/>
            <a:ext cx="9516533" cy="7183742"/>
            <a:chOff x="11998045" y="5793189"/>
            <a:chExt cx="9516533" cy="7183742"/>
          </a:xfrm>
        </p:grpSpPr>
        <p:sp>
          <p:nvSpPr>
            <p:cNvPr id="69" name="TextBox 68"/>
            <p:cNvSpPr txBox="1"/>
            <p:nvPr/>
          </p:nvSpPr>
          <p:spPr>
            <a:xfrm>
              <a:off x="11998045" y="12576821"/>
              <a:ext cx="9516533" cy="400110"/>
            </a:xfrm>
            <a:prstGeom prst="rect">
              <a:avLst/>
            </a:prstGeom>
            <a:noFill/>
          </p:spPr>
          <p:txBody>
            <a:bodyPr wrap="square" rtlCol="0">
              <a:spAutoFit/>
            </a:bodyPr>
            <a:lstStyle/>
            <a:p>
              <a:pPr algn="ctr"/>
              <a:r>
                <a:rPr lang="en-US" sz="2000" b="1" dirty="0" smtClean="0"/>
                <a:t>Synchronous Condition</a:t>
              </a:r>
              <a:endParaRPr lang="en-US" sz="2000" b="1" dirty="0"/>
            </a:p>
          </p:txBody>
        </p:sp>
        <p:pic>
          <p:nvPicPr>
            <p:cNvPr id="54" name="Picture 53" descr="Four Stream Sync 2.png"/>
            <p:cNvPicPr>
              <a:picLocks noChangeAspect="1"/>
            </p:cNvPicPr>
            <p:nvPr/>
          </p:nvPicPr>
          <p:blipFill>
            <a:blip r:embed="rId18"/>
            <a:stretch>
              <a:fillRect/>
            </a:stretch>
          </p:blipFill>
          <p:spPr>
            <a:xfrm>
              <a:off x="12001894" y="5793189"/>
              <a:ext cx="9512684" cy="6584694"/>
            </a:xfrm>
            <a:prstGeom prst="rect">
              <a:avLst/>
            </a:prstGeom>
          </p:spPr>
        </p:pic>
      </p:grpSp>
      <p:grpSp>
        <p:nvGrpSpPr>
          <p:cNvPr id="33" name="Group 32"/>
          <p:cNvGrpSpPr/>
          <p:nvPr/>
        </p:nvGrpSpPr>
        <p:grpSpPr>
          <a:xfrm>
            <a:off x="22530559" y="5877599"/>
            <a:ext cx="9481170" cy="7155410"/>
            <a:chOff x="22530559" y="5810760"/>
            <a:chExt cx="9481170" cy="7155410"/>
          </a:xfrm>
        </p:grpSpPr>
        <p:pic>
          <p:nvPicPr>
            <p:cNvPr id="55" name="Picture 54" descr="Four Stream Async 2.png"/>
            <p:cNvPicPr>
              <a:picLocks noChangeAspect="1"/>
            </p:cNvPicPr>
            <p:nvPr/>
          </p:nvPicPr>
          <p:blipFill>
            <a:blip r:embed="rId19"/>
            <a:stretch>
              <a:fillRect/>
            </a:stretch>
          </p:blipFill>
          <p:spPr>
            <a:xfrm>
              <a:off x="22530559" y="5810760"/>
              <a:ext cx="9481170" cy="6562880"/>
            </a:xfrm>
            <a:prstGeom prst="rect">
              <a:avLst/>
            </a:prstGeom>
          </p:spPr>
        </p:pic>
        <p:sp>
          <p:nvSpPr>
            <p:cNvPr id="57" name="TextBox 56"/>
            <p:cNvSpPr txBox="1"/>
            <p:nvPr/>
          </p:nvSpPr>
          <p:spPr>
            <a:xfrm>
              <a:off x="22532493" y="12566060"/>
              <a:ext cx="9479236" cy="400110"/>
            </a:xfrm>
            <a:prstGeom prst="rect">
              <a:avLst/>
            </a:prstGeom>
            <a:noFill/>
          </p:spPr>
          <p:txBody>
            <a:bodyPr wrap="square" rtlCol="0">
              <a:spAutoFit/>
            </a:bodyPr>
            <a:lstStyle/>
            <a:p>
              <a:pPr algn="ctr"/>
              <a:r>
                <a:rPr lang="en-US" sz="2000" b="1" dirty="0" smtClean="0"/>
                <a:t>Asynchronous Condition</a:t>
              </a:r>
              <a:endParaRPr lang="en-US" sz="2000" b="1" dirty="0"/>
            </a:p>
          </p:txBody>
        </p:sp>
      </p:grpSp>
      <p:graphicFrame>
        <p:nvGraphicFramePr>
          <p:cNvPr id="64" name="Table 63"/>
          <p:cNvGraphicFramePr>
            <a:graphicFrameLocks noGrp="1"/>
          </p:cNvGraphicFramePr>
          <p:nvPr/>
        </p:nvGraphicFramePr>
        <p:xfrm>
          <a:off x="23488066" y="22339834"/>
          <a:ext cx="7112002" cy="2324000"/>
        </p:xfrm>
        <a:graphic>
          <a:graphicData uri="http://schemas.openxmlformats.org/drawingml/2006/table">
            <a:tbl>
              <a:tblPr firstRow="1" bandRow="1">
                <a:tableStyleId>{5C22544A-7EE6-4342-B048-85BDC9FD1C3A}</a:tableStyleId>
              </a:tblPr>
              <a:tblGrid>
                <a:gridCol w="2864026"/>
                <a:gridCol w="1151769"/>
                <a:gridCol w="962606"/>
                <a:gridCol w="1019387"/>
                <a:gridCol w="1114214"/>
              </a:tblGrid>
              <a:tr h="273224">
                <a:tc>
                  <a:txBody>
                    <a:bodyPr/>
                    <a:lstStyle/>
                    <a:p>
                      <a:pPr algn="ctr"/>
                      <a:r>
                        <a:rPr lang="en-US" sz="1800" b="1" dirty="0" smtClean="0">
                          <a:solidFill>
                            <a:schemeClr val="tx1"/>
                          </a:solidFill>
                        </a:rPr>
                        <a:t>Experiment 1:</a:t>
                      </a:r>
                      <a:r>
                        <a:rPr lang="en-US" sz="1800" b="1" baseline="0" dirty="0" smtClean="0">
                          <a:solidFill>
                            <a:schemeClr val="tx1"/>
                          </a:solidFill>
                        </a:rPr>
                        <a:t> T2|T1 ANOVA</a:t>
                      </a:r>
                      <a:endParaRPr lang="en-US" sz="18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b="1" dirty="0" smtClean="0">
                          <a:solidFill>
                            <a:schemeClr val="tx1"/>
                          </a:solidFill>
                        </a:rPr>
                        <a:t>F(1,25)</a:t>
                      </a:r>
                      <a:endParaRPr lang="en-US" sz="18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b="1" dirty="0" err="1" smtClean="0">
                          <a:solidFill>
                            <a:schemeClr val="tx1"/>
                          </a:solidFill>
                        </a:rPr>
                        <a:t>p</a:t>
                      </a:r>
                      <a:endParaRPr lang="en-US" sz="18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marL="0" marR="0" indent="0" algn="ctr" defTabSz="2350817" rtl="0" eaLnBrk="1" fontAlgn="auto" latinLnBrk="0" hangingPunct="1">
                        <a:lnSpc>
                          <a:spcPct val="100000"/>
                        </a:lnSpc>
                        <a:spcBef>
                          <a:spcPts val="0"/>
                        </a:spcBef>
                        <a:spcAft>
                          <a:spcPts val="0"/>
                        </a:spcAft>
                        <a:buClrTx/>
                        <a:buSzTx/>
                        <a:buFontTx/>
                        <a:buNone/>
                        <a:tabLst/>
                        <a:defRPr/>
                      </a:pPr>
                      <a:r>
                        <a:rPr lang="en-US" sz="1800" b="1" kern="1200" dirty="0" smtClean="0">
                          <a:solidFill>
                            <a:schemeClr val="dk1"/>
                          </a:solidFill>
                          <a:latin typeface="+mn-lt"/>
                          <a:ea typeface="+mn-ea"/>
                          <a:cs typeface="+mn-cs"/>
                          <a:sym typeface="Symbol"/>
                        </a:rPr>
                        <a:t></a:t>
                      </a:r>
                      <a:r>
                        <a:rPr lang="en-US" sz="1800" b="1" kern="1200" baseline="30000" dirty="0" smtClean="0">
                          <a:solidFill>
                            <a:schemeClr val="dk1"/>
                          </a:solidFill>
                          <a:latin typeface="+mn-lt"/>
                          <a:ea typeface="+mn-ea"/>
                          <a:cs typeface="+mn-cs"/>
                          <a:sym typeface="Symbol"/>
                        </a:rPr>
                        <a:t>2</a:t>
                      </a:r>
                      <a:r>
                        <a:rPr lang="en-US" sz="1800" b="1" kern="1200" baseline="-25000" dirty="0" smtClean="0">
                          <a:solidFill>
                            <a:schemeClr val="dk1"/>
                          </a:solidFill>
                          <a:latin typeface="+mn-lt"/>
                          <a:ea typeface="+mn-ea"/>
                          <a:cs typeface="+mn-cs"/>
                          <a:sym typeface="Symbol"/>
                        </a:rPr>
                        <a:t>p</a:t>
                      </a:r>
                      <a:endParaRPr lang="en-US" sz="1800" b="1" kern="1200" baseline="-25000" dirty="0" smtClean="0">
                        <a:solidFill>
                          <a:schemeClr val="dk1"/>
                        </a:solidFill>
                        <a:latin typeface="+mn-lt"/>
                        <a:ea typeface="+mn-ea"/>
                        <a:cs typeface="+mn-cs"/>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b="1" dirty="0" smtClean="0">
                          <a:solidFill>
                            <a:schemeClr val="tx1"/>
                          </a:solidFill>
                        </a:rPr>
                        <a:t>Power</a:t>
                      </a:r>
                      <a:endParaRPr lang="en-US" sz="18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r>
              <a:tr h="273224">
                <a:tc>
                  <a:txBody>
                    <a:bodyPr/>
                    <a:lstStyle/>
                    <a:p>
                      <a:pPr algn="ctr"/>
                      <a:r>
                        <a:rPr lang="en-US" sz="1800" dirty="0" smtClean="0">
                          <a:solidFill>
                            <a:srgbClr val="FF0000"/>
                          </a:solidFill>
                        </a:rPr>
                        <a:t>Timing</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13.721</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0.001</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0.354</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0.945</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rgbClr val="FF0000"/>
                          </a:solidFill>
                        </a:rPr>
                        <a:t>T2 Side</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9.336</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0.005</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0.272</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0.836</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Side Change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0.042</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0.840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0.002</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0.054</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Timing </a:t>
                      </a:r>
                      <a:r>
                        <a:rPr lang="en-US" sz="1800" dirty="0" err="1" smtClean="0">
                          <a:solidFill>
                            <a:schemeClr val="tx1"/>
                          </a:solidFill>
                        </a:rPr>
                        <a:t>x</a:t>
                      </a:r>
                      <a:r>
                        <a:rPr lang="en-US" sz="1800" dirty="0" smtClean="0">
                          <a:solidFill>
                            <a:schemeClr val="tx1"/>
                          </a:solidFill>
                        </a:rPr>
                        <a:t> T2 Side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5.504</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0.027</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0.180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0.616</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Timing </a:t>
                      </a:r>
                      <a:r>
                        <a:rPr lang="en-US" sz="1800" dirty="0" err="1" smtClean="0">
                          <a:solidFill>
                            <a:schemeClr val="tx1"/>
                          </a:solidFill>
                        </a:rPr>
                        <a:t>x</a:t>
                      </a:r>
                      <a:r>
                        <a:rPr lang="en-US" sz="1800" dirty="0" smtClean="0">
                          <a:solidFill>
                            <a:schemeClr val="tx1"/>
                          </a:solidFill>
                        </a:rPr>
                        <a:t> Side Change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1.090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0.306</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0.042</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0.171</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T2 Side </a:t>
                      </a:r>
                      <a:r>
                        <a:rPr lang="en-US" sz="1800" dirty="0" err="1" smtClean="0">
                          <a:solidFill>
                            <a:schemeClr val="tx1"/>
                          </a:solidFill>
                        </a:rPr>
                        <a:t>x</a:t>
                      </a:r>
                      <a:r>
                        <a:rPr lang="en-US" sz="1800" dirty="0" smtClean="0">
                          <a:solidFill>
                            <a:schemeClr val="tx1"/>
                          </a:solidFill>
                        </a:rPr>
                        <a:t> Side Change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7.460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0.011</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0.230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0.747</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3-Way Interaction</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1.258</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0.273</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0.048</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0.190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70" name="Table 69"/>
          <p:cNvGraphicFramePr>
            <a:graphicFrameLocks noGrp="1"/>
          </p:cNvGraphicFramePr>
          <p:nvPr>
            <p:extLst>
              <p:ext uri="{D42A27DB-BD31-4B8C-83A1-F6EECF244321}">
                <p14:modId xmlns:p14="http://schemas.microsoft.com/office/powerpoint/2010/main" val="3510919146"/>
              </p:ext>
            </p:extLst>
          </p:nvPr>
        </p:nvGraphicFramePr>
        <p:xfrm>
          <a:off x="22532493" y="28773601"/>
          <a:ext cx="7112002" cy="2200200"/>
        </p:xfrm>
        <a:graphic>
          <a:graphicData uri="http://schemas.openxmlformats.org/drawingml/2006/table">
            <a:tbl>
              <a:tblPr firstRow="1" bandRow="1">
                <a:tableStyleId>{5C22544A-7EE6-4342-B048-85BDC9FD1C3A}</a:tableStyleId>
              </a:tblPr>
              <a:tblGrid>
                <a:gridCol w="2864026"/>
                <a:gridCol w="1151769"/>
                <a:gridCol w="883712"/>
                <a:gridCol w="1098281"/>
                <a:gridCol w="1114214"/>
              </a:tblGrid>
              <a:tr h="273224">
                <a:tc>
                  <a:txBody>
                    <a:bodyPr/>
                    <a:lstStyle/>
                    <a:p>
                      <a:pPr algn="ctr"/>
                      <a:r>
                        <a:rPr lang="en-US" sz="1800" dirty="0" smtClean="0">
                          <a:solidFill>
                            <a:schemeClr val="tx1"/>
                          </a:solidFill>
                        </a:rPr>
                        <a:t>Exp</a:t>
                      </a:r>
                      <a:r>
                        <a:rPr lang="en-US" sz="1800" baseline="0" dirty="0" smtClean="0">
                          <a:solidFill>
                            <a:schemeClr val="tx1"/>
                          </a:solidFill>
                        </a:rPr>
                        <a:t>2: t-test</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dirty="0" smtClean="0">
                          <a:solidFill>
                            <a:schemeClr val="tx1"/>
                          </a:solidFill>
                        </a:rPr>
                        <a:t>t(15)</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dirty="0" err="1" smtClean="0">
                          <a:solidFill>
                            <a:schemeClr val="tx1"/>
                          </a:solidFill>
                        </a:rPr>
                        <a:t>p</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marL="0" marR="0" indent="0" algn="ctr" defTabSz="2350817"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latin typeface="+mn-lt"/>
                          <a:ea typeface="+mn-ea"/>
                          <a:cs typeface="+mn-cs"/>
                          <a:sym typeface="Symbol"/>
                        </a:rPr>
                        <a:t></a:t>
                      </a:r>
                      <a:r>
                        <a:rPr lang="en-US" sz="1800" b="1" kern="1200" baseline="30000" dirty="0" smtClean="0">
                          <a:solidFill>
                            <a:schemeClr val="tx1"/>
                          </a:solidFill>
                          <a:latin typeface="+mn-lt"/>
                          <a:ea typeface="+mn-ea"/>
                          <a:cs typeface="+mn-cs"/>
                          <a:sym typeface="Symbol"/>
                        </a:rPr>
                        <a:t>2</a:t>
                      </a:r>
                      <a:r>
                        <a:rPr lang="en-US" sz="1800" b="1" kern="1200" baseline="-25000" dirty="0" smtClean="0">
                          <a:solidFill>
                            <a:schemeClr val="tx1"/>
                          </a:solidFill>
                          <a:latin typeface="+mn-lt"/>
                          <a:ea typeface="+mn-ea"/>
                          <a:cs typeface="+mn-cs"/>
                          <a:sym typeface="Symbol"/>
                        </a:rPr>
                        <a:t>p</a:t>
                      </a:r>
                      <a:endParaRPr lang="en-US" sz="1800" b="1" kern="1200" baseline="-25000" dirty="0" smtClean="0">
                        <a:solidFill>
                          <a:schemeClr val="tx1"/>
                        </a:solidFill>
                        <a:latin typeface="+mn-lt"/>
                        <a:ea typeface="+mn-ea"/>
                        <a:cs typeface="+mn-cs"/>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dirty="0" smtClean="0">
                          <a:solidFill>
                            <a:schemeClr val="tx1"/>
                          </a:solidFill>
                        </a:rPr>
                        <a:t>Power</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r>
              <a:tr h="273224">
                <a:tc>
                  <a:txBody>
                    <a:bodyPr/>
                    <a:lstStyle/>
                    <a:p>
                      <a:pPr algn="ctr"/>
                      <a:r>
                        <a:rPr lang="en-US" sz="1800" dirty="0" smtClean="0">
                          <a:solidFill>
                            <a:srgbClr val="FF0000"/>
                          </a:solidFill>
                        </a:rPr>
                        <a:t>Flicker</a:t>
                      </a:r>
                      <a:r>
                        <a:rPr lang="en-US" sz="1800" baseline="0" dirty="0" smtClean="0">
                          <a:solidFill>
                            <a:srgbClr val="FF0000"/>
                          </a:solidFill>
                        </a:rPr>
                        <a:t> Rate</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7.521</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&lt;0.001</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0.790</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FF0000"/>
                          </a:solidFill>
                        </a:rPr>
                        <a:t>0.79</a:t>
                      </a:r>
                      <a:endParaRPr lang="en-US" sz="1800" dirty="0">
                        <a:solidFill>
                          <a:srgbClr val="FF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700" b="1" dirty="0" smtClean="0">
                          <a:solidFill>
                            <a:schemeClr val="tx1"/>
                          </a:solidFill>
                        </a:rPr>
                        <a:t>Exp</a:t>
                      </a:r>
                      <a:r>
                        <a:rPr lang="en-US" sz="1700" b="1" baseline="0" dirty="0" smtClean="0">
                          <a:solidFill>
                            <a:schemeClr val="tx1"/>
                          </a:solidFill>
                        </a:rPr>
                        <a:t> 2: One-Sample T-test</a:t>
                      </a:r>
                      <a:endParaRPr lang="en-US" sz="17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700" b="1" dirty="0" smtClean="0">
                          <a:solidFill>
                            <a:schemeClr val="tx1"/>
                          </a:solidFill>
                        </a:rPr>
                        <a:t>Test</a:t>
                      </a:r>
                      <a:r>
                        <a:rPr lang="en-US" sz="1700" b="1" baseline="0" dirty="0" smtClean="0">
                          <a:solidFill>
                            <a:schemeClr val="tx1"/>
                          </a:solidFill>
                        </a:rPr>
                        <a:t> Value</a:t>
                      </a:r>
                      <a:endParaRPr lang="en-US" sz="17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700" b="1" dirty="0" err="1" smtClean="0">
                          <a:solidFill>
                            <a:schemeClr val="tx1"/>
                          </a:solidFill>
                        </a:rPr>
                        <a:t>p</a:t>
                      </a:r>
                      <a:endParaRPr lang="en-US" sz="17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endParaRPr lang="en-US" sz="17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endParaRPr lang="en-US" sz="1700" b="1"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r>
              <a:tr h="273224">
                <a:tc>
                  <a:txBody>
                    <a:bodyPr/>
                    <a:lstStyle/>
                    <a:p>
                      <a:pPr algn="ctr"/>
                      <a:r>
                        <a:rPr lang="en-US" sz="1700" dirty="0" smtClean="0">
                          <a:solidFill>
                            <a:schemeClr val="tx1"/>
                          </a:solidFill>
                        </a:rPr>
                        <a:t>15 </a:t>
                      </a:r>
                      <a:r>
                        <a:rPr lang="en-US" sz="1700" baseline="0" dirty="0" smtClean="0">
                          <a:solidFill>
                            <a:schemeClr val="tx1"/>
                          </a:solidFill>
                        </a:rPr>
                        <a:t>Hz Flicker</a:t>
                      </a:r>
                    </a:p>
                    <a:p>
                      <a:pPr marL="0" marR="0" indent="0" algn="ctr" defTabSz="2350817" rtl="0" eaLnBrk="1" fontAlgn="auto" latinLnBrk="0" hangingPunct="1">
                        <a:lnSpc>
                          <a:spcPct val="100000"/>
                        </a:lnSpc>
                        <a:spcBef>
                          <a:spcPts val="0"/>
                        </a:spcBef>
                        <a:spcAft>
                          <a:spcPts val="0"/>
                        </a:spcAft>
                        <a:buClrTx/>
                        <a:buSzTx/>
                        <a:buFontTx/>
                        <a:buNone/>
                        <a:tabLst/>
                        <a:defRPr/>
                      </a:pPr>
                      <a:r>
                        <a:rPr lang="en-US" sz="1700" dirty="0" smtClean="0">
                          <a:solidFill>
                            <a:schemeClr val="tx1"/>
                          </a:solidFill>
                        </a:rPr>
                        <a:t>30</a:t>
                      </a:r>
                      <a:r>
                        <a:rPr lang="en-US" sz="1700" baseline="0" dirty="0" smtClean="0">
                          <a:solidFill>
                            <a:schemeClr val="tx1"/>
                          </a:solidFill>
                        </a:rPr>
                        <a:t> Hz Flicker</a:t>
                      </a:r>
                      <a:endParaRPr lang="en-US" sz="1700" dirty="0" smtClean="0">
                        <a:solidFill>
                          <a:schemeClr val="tx1"/>
                        </a:solidFill>
                      </a:endParaRPr>
                    </a:p>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700" dirty="0" smtClean="0">
                          <a:solidFill>
                            <a:schemeClr val="tx1"/>
                          </a:solidFill>
                        </a:rPr>
                        <a:t>d’=0</a:t>
                      </a:r>
                    </a:p>
                    <a:p>
                      <a:pPr marL="0" marR="0" indent="0" algn="ctr" defTabSz="2350817" rtl="0" eaLnBrk="1" fontAlgn="auto" latinLnBrk="0" hangingPunct="1">
                        <a:lnSpc>
                          <a:spcPct val="100000"/>
                        </a:lnSpc>
                        <a:spcBef>
                          <a:spcPts val="0"/>
                        </a:spcBef>
                        <a:spcAft>
                          <a:spcPts val="0"/>
                        </a:spcAft>
                        <a:buClrTx/>
                        <a:buSzTx/>
                        <a:buFontTx/>
                        <a:buNone/>
                        <a:tabLst/>
                        <a:defRPr/>
                      </a:pPr>
                      <a:r>
                        <a:rPr lang="en-US" sz="1700" dirty="0" smtClean="0">
                          <a:solidFill>
                            <a:schemeClr val="tx1"/>
                          </a:solidFill>
                        </a:rPr>
                        <a:t>d’=0</a:t>
                      </a:r>
                    </a:p>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700" dirty="0" smtClean="0">
                          <a:solidFill>
                            <a:schemeClr val="tx1"/>
                          </a:solidFill>
                        </a:rPr>
                        <a:t>&lt;0.001</a:t>
                      </a:r>
                    </a:p>
                    <a:p>
                      <a:pPr marL="0" marR="0" indent="0" algn="ctr" defTabSz="2350817" rtl="0" eaLnBrk="1" fontAlgn="auto" latinLnBrk="0" hangingPunct="1">
                        <a:lnSpc>
                          <a:spcPct val="100000"/>
                        </a:lnSpc>
                        <a:spcBef>
                          <a:spcPts val="0"/>
                        </a:spcBef>
                        <a:spcAft>
                          <a:spcPts val="0"/>
                        </a:spcAft>
                        <a:buClrTx/>
                        <a:buSzTx/>
                        <a:buFontTx/>
                        <a:buNone/>
                        <a:tabLst/>
                        <a:defRPr/>
                      </a:pPr>
                      <a:r>
                        <a:rPr lang="en-US" sz="1700" dirty="0" smtClean="0">
                          <a:solidFill>
                            <a:schemeClr val="tx1"/>
                          </a:solidFill>
                        </a:rPr>
                        <a:t>&lt;0.001</a:t>
                      </a:r>
                    </a:p>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700" dirty="0" smtClean="0">
                        <a:solidFill>
                          <a:schemeClr val="tx1"/>
                        </a:solidFill>
                      </a:endParaRPr>
                    </a:p>
                    <a:p>
                      <a:pPr algn="ctr"/>
                      <a:endParaRPr lang="en-US" sz="17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75" name="Table 74"/>
          <p:cNvGraphicFramePr>
            <a:graphicFrameLocks noGrp="1"/>
          </p:cNvGraphicFramePr>
          <p:nvPr/>
        </p:nvGraphicFramePr>
        <p:xfrm>
          <a:off x="13352762" y="22339834"/>
          <a:ext cx="7112002" cy="2324000"/>
        </p:xfrm>
        <a:graphic>
          <a:graphicData uri="http://schemas.openxmlformats.org/drawingml/2006/table">
            <a:tbl>
              <a:tblPr firstRow="1" bandRow="1">
                <a:tableStyleId>{5C22544A-7EE6-4342-B048-85BDC9FD1C3A}</a:tableStyleId>
              </a:tblPr>
              <a:tblGrid>
                <a:gridCol w="2864026"/>
                <a:gridCol w="1151769"/>
                <a:gridCol w="962606"/>
                <a:gridCol w="1019387"/>
                <a:gridCol w="1114214"/>
              </a:tblGrid>
              <a:tr h="273224">
                <a:tc>
                  <a:txBody>
                    <a:bodyPr/>
                    <a:lstStyle/>
                    <a:p>
                      <a:pPr algn="ctr"/>
                      <a:r>
                        <a:rPr lang="en-US" sz="1800" dirty="0" smtClean="0">
                          <a:solidFill>
                            <a:schemeClr val="tx1"/>
                          </a:solidFill>
                        </a:rPr>
                        <a:t>Experiment</a:t>
                      </a:r>
                      <a:r>
                        <a:rPr lang="en-US" sz="1800" baseline="0" dirty="0" smtClean="0">
                          <a:solidFill>
                            <a:schemeClr val="tx1"/>
                          </a:solidFill>
                        </a:rPr>
                        <a:t> 1: T1 ANOVA</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dirty="0" smtClean="0">
                          <a:solidFill>
                            <a:schemeClr val="tx1"/>
                          </a:solidFill>
                        </a:rPr>
                        <a:t>F(1,25)</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dirty="0" err="1" smtClean="0">
                          <a:solidFill>
                            <a:schemeClr val="tx1"/>
                          </a:solidFill>
                        </a:rPr>
                        <a:t>p</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marL="0" marR="0" indent="0" algn="ctr" defTabSz="2350817" rtl="0" eaLnBrk="1" fontAlgn="auto" latinLnBrk="0" hangingPunct="1">
                        <a:lnSpc>
                          <a:spcPct val="100000"/>
                        </a:lnSpc>
                        <a:spcBef>
                          <a:spcPts val="0"/>
                        </a:spcBef>
                        <a:spcAft>
                          <a:spcPts val="0"/>
                        </a:spcAft>
                        <a:buClrTx/>
                        <a:buSzTx/>
                        <a:buFontTx/>
                        <a:buNone/>
                        <a:tabLst/>
                        <a:defRPr/>
                      </a:pPr>
                      <a:r>
                        <a:rPr lang="en-US" sz="1800" b="1" kern="1200" dirty="0" smtClean="0">
                          <a:solidFill>
                            <a:srgbClr val="000000"/>
                          </a:solidFill>
                          <a:latin typeface="+mn-lt"/>
                          <a:ea typeface="+mn-ea"/>
                          <a:cs typeface="+mn-cs"/>
                          <a:sym typeface="Symbol"/>
                        </a:rPr>
                        <a:t></a:t>
                      </a:r>
                      <a:r>
                        <a:rPr lang="en-US" sz="1800" b="1" kern="1200" baseline="30000" dirty="0" smtClean="0">
                          <a:solidFill>
                            <a:srgbClr val="000000"/>
                          </a:solidFill>
                          <a:latin typeface="+mn-lt"/>
                          <a:ea typeface="+mn-ea"/>
                          <a:cs typeface="+mn-cs"/>
                          <a:sym typeface="Symbol"/>
                        </a:rPr>
                        <a:t>2</a:t>
                      </a:r>
                      <a:r>
                        <a:rPr lang="en-US" sz="1800" b="1" kern="1200" baseline="-25000" dirty="0" smtClean="0">
                          <a:solidFill>
                            <a:srgbClr val="000000"/>
                          </a:solidFill>
                          <a:latin typeface="+mn-lt"/>
                          <a:ea typeface="+mn-ea"/>
                          <a:cs typeface="+mn-cs"/>
                          <a:sym typeface="Symbol"/>
                        </a:rPr>
                        <a:t>p</a:t>
                      </a:r>
                      <a:endParaRPr lang="en-US" sz="1800" b="1" kern="1200" baseline="-25000" dirty="0" smtClean="0">
                        <a:solidFill>
                          <a:srgbClr val="000000"/>
                        </a:solidFill>
                        <a:latin typeface="+mn-lt"/>
                        <a:ea typeface="+mn-ea"/>
                        <a:cs typeface="+mn-cs"/>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c>
                  <a:txBody>
                    <a:bodyPr/>
                    <a:lstStyle/>
                    <a:p>
                      <a:pPr algn="ctr"/>
                      <a:r>
                        <a:rPr lang="en-US" sz="1800" dirty="0" smtClean="0">
                          <a:solidFill>
                            <a:schemeClr val="tx1"/>
                          </a:solidFill>
                        </a:rPr>
                        <a:t>Power</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FFCC00"/>
                    </a:solidFill>
                  </a:tcPr>
                </a:tc>
              </a:tr>
              <a:tr h="273224">
                <a:tc>
                  <a:txBody>
                    <a:bodyPr/>
                    <a:lstStyle/>
                    <a:p>
                      <a:pPr algn="ctr"/>
                      <a:r>
                        <a:rPr lang="en-US" sz="1800" dirty="0" smtClean="0">
                          <a:solidFill>
                            <a:schemeClr val="tx1"/>
                          </a:solidFill>
                        </a:rPr>
                        <a:t>Timing</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0.194</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0.664</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0.008</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0.071</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T2 Side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5.309</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0.030</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0.175</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0.601</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Side Change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1.738</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0.199</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0.065</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chemeClr val="tx1"/>
                          </a:solidFill>
                        </a:rPr>
                        <a:t>0.245</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Timing </a:t>
                      </a:r>
                      <a:r>
                        <a:rPr lang="en-US" sz="1800" dirty="0" err="1" smtClean="0">
                          <a:solidFill>
                            <a:schemeClr val="tx1"/>
                          </a:solidFill>
                        </a:rPr>
                        <a:t>x</a:t>
                      </a:r>
                      <a:r>
                        <a:rPr lang="en-US" sz="1800" dirty="0" smtClean="0">
                          <a:solidFill>
                            <a:schemeClr val="tx1"/>
                          </a:solidFill>
                        </a:rPr>
                        <a:t> T2 Side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1.000</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0.327</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0.038</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0.161</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Timing </a:t>
                      </a:r>
                      <a:r>
                        <a:rPr lang="en-US" sz="1800" dirty="0" err="1" smtClean="0">
                          <a:solidFill>
                            <a:schemeClr val="tx1"/>
                          </a:solidFill>
                        </a:rPr>
                        <a:t>x</a:t>
                      </a:r>
                      <a:r>
                        <a:rPr lang="en-US" sz="1800" dirty="0" smtClean="0">
                          <a:solidFill>
                            <a:schemeClr val="tx1"/>
                          </a:solidFill>
                        </a:rPr>
                        <a:t> Side Change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0.003</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0.956</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&lt;0.001</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0.050</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T2 Side </a:t>
                      </a:r>
                      <a:r>
                        <a:rPr lang="en-US" sz="1800" dirty="0" err="1" smtClean="0">
                          <a:solidFill>
                            <a:schemeClr val="tx1"/>
                          </a:solidFill>
                        </a:rPr>
                        <a:t>x</a:t>
                      </a:r>
                      <a:r>
                        <a:rPr lang="en-US" sz="1800" dirty="0" smtClean="0">
                          <a:solidFill>
                            <a:schemeClr val="tx1"/>
                          </a:solidFill>
                        </a:rPr>
                        <a:t> Side Change</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0.003</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0.960</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&lt;0.001</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0.050</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73224">
                <a:tc>
                  <a:txBody>
                    <a:bodyPr/>
                    <a:lstStyle/>
                    <a:p>
                      <a:pPr algn="ctr"/>
                      <a:r>
                        <a:rPr lang="en-US" sz="1800" dirty="0" smtClean="0">
                          <a:solidFill>
                            <a:schemeClr val="tx1"/>
                          </a:solidFill>
                        </a:rPr>
                        <a:t>3-Way Interaction</a:t>
                      </a:r>
                      <a:endParaRPr lang="en-US" sz="1800" dirty="0">
                        <a:solidFill>
                          <a:schemeClr val="tx1"/>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1.145</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0.295</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0.044</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800" dirty="0" smtClean="0">
                          <a:solidFill>
                            <a:srgbClr val="000000"/>
                          </a:solidFill>
                        </a:rPr>
                        <a:t>0.177</a:t>
                      </a:r>
                      <a:endParaRPr lang="en-US" sz="1800" dirty="0">
                        <a:solidFill>
                          <a:srgbClr val="000000"/>
                        </a:solidFill>
                      </a:endParaRPr>
                    </a:p>
                  </a:txBody>
                  <a:tcPr marL="16181" marR="16181" marT="8090" marB="809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sp>
        <p:nvSpPr>
          <p:cNvPr id="76" name="TextBox 75"/>
          <p:cNvSpPr txBox="1"/>
          <p:nvPr/>
        </p:nvSpPr>
        <p:spPr>
          <a:xfrm>
            <a:off x="11179721" y="25943327"/>
            <a:ext cx="21661004" cy="584755"/>
          </a:xfrm>
          <a:prstGeom prst="rect">
            <a:avLst/>
          </a:prstGeom>
          <a:noFill/>
        </p:spPr>
        <p:txBody>
          <a:bodyPr wrap="square" lIns="91421" tIns="45710" rIns="91421" bIns="45710" rtlCol="0">
            <a:spAutoFit/>
          </a:bodyPr>
          <a:lstStyle/>
          <a:p>
            <a:pPr algn="ctr"/>
            <a:r>
              <a:rPr lang="en-US" sz="3200" b="1" dirty="0" smtClean="0">
                <a:solidFill>
                  <a:srgbClr val="000000"/>
                </a:solidFill>
                <a:latin typeface="Times New Roman"/>
                <a:cs typeface="Times New Roman"/>
              </a:rPr>
              <a:t>Experiment </a:t>
            </a:r>
            <a:r>
              <a:rPr lang="en-US" sz="3200" b="1" dirty="0">
                <a:solidFill>
                  <a:srgbClr val="000000"/>
                </a:solidFill>
                <a:latin typeface="Times New Roman"/>
                <a:cs typeface="Times New Roman"/>
              </a:rPr>
              <a:t>2</a:t>
            </a:r>
            <a:r>
              <a:rPr lang="en-US" sz="3200" b="1" dirty="0" smtClean="0">
                <a:solidFill>
                  <a:srgbClr val="000000"/>
                </a:solidFill>
                <a:latin typeface="Times New Roman"/>
                <a:cs typeface="Times New Roman"/>
              </a:rPr>
              <a:t>: 15 Hz vs. 30 Hz Flicker Discrimination </a:t>
            </a:r>
            <a:endParaRPr lang="en-US" sz="3200" b="1" dirty="0">
              <a:solidFill>
                <a:srgbClr val="000000"/>
              </a:solidFill>
              <a:latin typeface="Times New Roman"/>
              <a:cs typeface="Times New Roman"/>
            </a:endParaRPr>
          </a:p>
        </p:txBody>
      </p:sp>
      <p:pic>
        <p:nvPicPr>
          <p:cNvPr id="36" name="Picture 35" descr="VSS 2015 QR Code.png"/>
          <p:cNvPicPr>
            <a:picLocks noChangeAspect="1"/>
          </p:cNvPicPr>
          <p:nvPr/>
        </p:nvPicPr>
        <p:blipFill>
          <a:blip r:embed="rId20"/>
          <a:stretch>
            <a:fillRect/>
          </a:stretch>
        </p:blipFill>
        <p:spPr>
          <a:xfrm>
            <a:off x="8420862" y="29614621"/>
            <a:ext cx="2540000" cy="25400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3442</TotalTime>
  <Words>962</Words>
  <Application>Microsoft Office PowerPoint</Application>
  <PresentationFormat>Custom</PresentationFormat>
  <Paragraphs>168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Symbol</vt:lpstr>
      <vt:lpstr>Times New Roman</vt:lpstr>
      <vt:lpstr>Office Theme</vt:lpstr>
      <vt:lpstr>PowerPoint Presentation</vt:lpstr>
    </vt:vector>
  </TitlesOfParts>
  <Company>Denison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Clement</dc:creator>
  <cp:lastModifiedBy>Windows User</cp:lastModifiedBy>
  <cp:revision>108</cp:revision>
  <dcterms:created xsi:type="dcterms:W3CDTF">2015-04-17T01:54:41Z</dcterms:created>
  <dcterms:modified xsi:type="dcterms:W3CDTF">2015-05-09T14:38:39Z</dcterms:modified>
</cp:coreProperties>
</file>