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16459200"/>
  <p:notesSz cx="324612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1pPr>
    <a:lvl2pPr marL="457094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188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279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373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5467" algn="l" defTabSz="914188" rtl="0" eaLnBrk="1" latinLnBrk="0" hangingPunct="1"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6pPr>
    <a:lvl7pPr marL="2742561" algn="l" defTabSz="914188" rtl="0" eaLnBrk="1" latinLnBrk="0" hangingPunct="1"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7pPr>
    <a:lvl8pPr marL="3199655" algn="l" defTabSz="914188" rtl="0" eaLnBrk="1" latinLnBrk="0" hangingPunct="1"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8pPr>
    <a:lvl9pPr marL="3656746" algn="l" defTabSz="914188" rtl="0" eaLnBrk="1" latinLnBrk="0" hangingPunct="1">
      <a:defRPr sz="2500" b="1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8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C06D"/>
    <a:srgbClr val="008EEF"/>
    <a:srgbClr val="0000FF"/>
    <a:srgbClr val="C31C02"/>
    <a:srgbClr val="DADAFA"/>
    <a:srgbClr val="242A8D"/>
    <a:srgbClr val="5E438D"/>
    <a:srgbClr val="22093C"/>
    <a:srgbClr val="371060"/>
    <a:srgbClr val="611E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9836" autoAdjust="0"/>
  </p:normalViewPr>
  <p:slideViewPr>
    <p:cSldViewPr>
      <p:cViewPr varScale="1">
        <p:scale>
          <a:sx n="49" d="100"/>
          <a:sy n="49" d="100"/>
        </p:scale>
        <p:origin x="342" y="72"/>
      </p:cViewPr>
      <p:guideLst>
        <p:guide orient="horz" pos="518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8386425" y="0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19D2FC3-F0A0-419C-99E4-9429E6020A83}" type="datetimeFigureOut">
              <a:rPr lang="en-US"/>
              <a:pPr>
                <a:defRPr/>
              </a:pPr>
              <a:t>5/8/2015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2099825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8386425" y="62099825"/>
            <a:ext cx="14066838" cy="32686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4412EC-F137-439D-93A6-12AC48EA7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0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6838" cy="2560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6425" y="0"/>
            <a:ext cx="14066838" cy="25606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909EAEC-A523-4F17-A3AE-FC60F46B8C30}" type="datetimeFigureOut">
              <a:rPr lang="en-US"/>
              <a:pPr>
                <a:defRPr/>
              </a:pPr>
              <a:t>5/8/2015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971800" y="3840163"/>
            <a:ext cx="38404800" cy="19202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438" y="24323675"/>
            <a:ext cx="25968325" cy="230425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637825"/>
            <a:ext cx="14066838" cy="2559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6425" y="48637825"/>
            <a:ext cx="14066838" cy="2559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0266A29-77F3-40DD-96B5-9486F113E8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224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8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7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7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67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61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55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46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971800" y="3840163"/>
            <a:ext cx="38404800" cy="192024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fld id="{8507B004-DE69-41F5-8C9C-1B065C0D852B}" type="slidenum">
              <a:rPr lang="en-US" sz="1200" smtClean="0"/>
              <a:pPr/>
              <a:t>1</a:t>
            </a:fld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074288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113339"/>
            <a:ext cx="27981274" cy="35274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35" y="9326566"/>
            <a:ext cx="23044151" cy="4206878"/>
          </a:xfrm>
        </p:spPr>
        <p:txBody>
          <a:bodyPr/>
          <a:lstStyle>
            <a:lvl1pPr marL="0" indent="0" algn="ctr">
              <a:buNone/>
              <a:defRPr/>
            </a:lvl1pPr>
            <a:lvl2pPr marL="457094" indent="0" algn="ctr">
              <a:buNone/>
              <a:defRPr/>
            </a:lvl2pPr>
            <a:lvl3pPr marL="914188" indent="0" algn="ctr">
              <a:buNone/>
              <a:defRPr/>
            </a:lvl3pPr>
            <a:lvl4pPr marL="1371279" indent="0" algn="ctr">
              <a:buNone/>
              <a:defRPr/>
            </a:lvl4pPr>
            <a:lvl5pPr marL="1828373" indent="0" algn="ctr">
              <a:buNone/>
              <a:defRPr/>
            </a:lvl5pPr>
            <a:lvl6pPr marL="2285467" indent="0" algn="ctr">
              <a:buNone/>
              <a:defRPr/>
            </a:lvl6pPr>
            <a:lvl7pPr marL="2742561" indent="0" algn="ctr">
              <a:buNone/>
              <a:defRPr/>
            </a:lvl7pPr>
            <a:lvl8pPr marL="3199655" indent="0" algn="ctr">
              <a:buNone/>
              <a:defRPr/>
            </a:lvl8pPr>
            <a:lvl9pPr marL="365674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438B2-00AF-49B7-A218-D35D524D76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209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CFB52-81DB-4335-B4D2-629F99577A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0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4" y="1463680"/>
            <a:ext cx="6994526" cy="131667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72" y="1463680"/>
            <a:ext cx="20834348" cy="131667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3F038-7078-4AA6-8A17-14AE90C1E9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3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49B7AC-3DD4-48FB-BBD6-5E107F6164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06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0575928"/>
            <a:ext cx="27981274" cy="327025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6975478"/>
            <a:ext cx="27981274" cy="3600451"/>
          </a:xfrm>
        </p:spPr>
        <p:txBody>
          <a:bodyPr anchor="b"/>
          <a:lstStyle>
            <a:lvl1pPr marL="0" indent="0">
              <a:buNone/>
              <a:defRPr sz="1900"/>
            </a:lvl1pPr>
            <a:lvl2pPr marL="457094" indent="0">
              <a:buNone/>
              <a:defRPr sz="1900"/>
            </a:lvl2pPr>
            <a:lvl3pPr marL="914188" indent="0">
              <a:buNone/>
              <a:defRPr sz="1500"/>
            </a:lvl3pPr>
            <a:lvl4pPr marL="1371279" indent="0">
              <a:buNone/>
              <a:defRPr sz="1500"/>
            </a:lvl4pPr>
            <a:lvl5pPr marL="1828373" indent="0">
              <a:buNone/>
              <a:defRPr sz="1500"/>
            </a:lvl5pPr>
            <a:lvl6pPr marL="2285467" indent="0">
              <a:buNone/>
              <a:defRPr sz="1500"/>
            </a:lvl6pPr>
            <a:lvl7pPr marL="2742561" indent="0">
              <a:buNone/>
              <a:defRPr sz="1500"/>
            </a:lvl7pPr>
            <a:lvl8pPr marL="3199655" indent="0">
              <a:buNone/>
              <a:defRPr sz="1500"/>
            </a:lvl8pPr>
            <a:lvl9pPr marL="3656746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D678B-AD55-4B25-ACB8-C1ED37F21C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93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8" y="4754563"/>
            <a:ext cx="13914436" cy="9875837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1" y="4754563"/>
            <a:ext cx="13914439" cy="9875837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19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7A83B-12A6-426B-8EF3-9A01500686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97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7" y="658812"/>
            <a:ext cx="29625926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7" y="3684590"/>
            <a:ext cx="14544677" cy="15351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094" indent="0">
              <a:buNone/>
              <a:defRPr sz="1900" b="1"/>
            </a:lvl2pPr>
            <a:lvl3pPr marL="914188" indent="0">
              <a:buNone/>
              <a:defRPr sz="1900" b="1"/>
            </a:lvl3pPr>
            <a:lvl4pPr marL="1371279" indent="0">
              <a:buNone/>
              <a:defRPr sz="1500" b="1"/>
            </a:lvl4pPr>
            <a:lvl5pPr marL="1828373" indent="0">
              <a:buNone/>
              <a:defRPr sz="1500" b="1"/>
            </a:lvl5pPr>
            <a:lvl6pPr marL="2285467" indent="0">
              <a:buNone/>
              <a:defRPr sz="1500" b="1"/>
            </a:lvl6pPr>
            <a:lvl7pPr marL="2742561" indent="0">
              <a:buNone/>
              <a:defRPr sz="1500" b="1"/>
            </a:lvl7pPr>
            <a:lvl8pPr marL="3199655" indent="0">
              <a:buNone/>
              <a:defRPr sz="1500" b="1"/>
            </a:lvl8pPr>
            <a:lvl9pPr marL="365674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7" y="5219702"/>
            <a:ext cx="14544677" cy="948372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32" y="3684590"/>
            <a:ext cx="14549440" cy="153511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57094" indent="0">
              <a:buNone/>
              <a:defRPr sz="1900" b="1"/>
            </a:lvl2pPr>
            <a:lvl3pPr marL="914188" indent="0">
              <a:buNone/>
              <a:defRPr sz="1900" b="1"/>
            </a:lvl3pPr>
            <a:lvl4pPr marL="1371279" indent="0">
              <a:buNone/>
              <a:defRPr sz="1500" b="1"/>
            </a:lvl4pPr>
            <a:lvl5pPr marL="1828373" indent="0">
              <a:buNone/>
              <a:defRPr sz="1500" b="1"/>
            </a:lvl5pPr>
            <a:lvl6pPr marL="2285467" indent="0">
              <a:buNone/>
              <a:defRPr sz="1500" b="1"/>
            </a:lvl6pPr>
            <a:lvl7pPr marL="2742561" indent="0">
              <a:buNone/>
              <a:defRPr sz="1500" b="1"/>
            </a:lvl7pPr>
            <a:lvl8pPr marL="3199655" indent="0">
              <a:buNone/>
              <a:defRPr sz="1500" b="1"/>
            </a:lvl8pPr>
            <a:lvl9pPr marL="3656746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32" y="5219702"/>
            <a:ext cx="14549440" cy="948372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A9948-CB09-49F8-BC6B-05AA15C64E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71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6A0C0-51AE-4F1E-A5F5-B818A2F572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33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925E9-1ACA-4939-A9BA-2D3C727704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346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6" y="655639"/>
            <a:ext cx="10829927" cy="2789237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655645"/>
            <a:ext cx="18402300" cy="14047788"/>
          </a:xfrm>
        </p:spPr>
        <p:txBody>
          <a:bodyPr/>
          <a:lstStyle>
            <a:lvl1pPr>
              <a:defRPr sz="3100"/>
            </a:lvl1pPr>
            <a:lvl2pPr>
              <a:defRPr sz="28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6" y="3444880"/>
            <a:ext cx="10829927" cy="11258551"/>
          </a:xfrm>
        </p:spPr>
        <p:txBody>
          <a:bodyPr/>
          <a:lstStyle>
            <a:lvl1pPr marL="0" indent="0">
              <a:buNone/>
              <a:defRPr sz="1500"/>
            </a:lvl1pPr>
            <a:lvl2pPr marL="457094" indent="0">
              <a:buNone/>
              <a:defRPr sz="1200"/>
            </a:lvl2pPr>
            <a:lvl3pPr marL="914188" indent="0">
              <a:buNone/>
              <a:defRPr sz="900"/>
            </a:lvl3pPr>
            <a:lvl4pPr marL="1371279" indent="0">
              <a:buNone/>
              <a:defRPr sz="900"/>
            </a:lvl4pPr>
            <a:lvl5pPr marL="1828373" indent="0">
              <a:buNone/>
              <a:defRPr sz="900"/>
            </a:lvl5pPr>
            <a:lvl6pPr marL="2285467" indent="0">
              <a:buNone/>
              <a:defRPr sz="900"/>
            </a:lvl6pPr>
            <a:lvl7pPr marL="2742561" indent="0">
              <a:buNone/>
              <a:defRPr sz="900"/>
            </a:lvl7pPr>
            <a:lvl8pPr marL="3199655" indent="0">
              <a:buNone/>
              <a:defRPr sz="900"/>
            </a:lvl8pPr>
            <a:lvl9pPr marL="365674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63BC2-A280-429C-BCA0-CB57E1BE6E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599" y="11522079"/>
            <a:ext cx="19751674" cy="135889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599" y="1470026"/>
            <a:ext cx="19751674" cy="9875842"/>
          </a:xfrm>
        </p:spPr>
        <p:txBody>
          <a:bodyPr/>
          <a:lstStyle>
            <a:lvl1pPr marL="0" indent="0">
              <a:buNone/>
              <a:defRPr sz="3100"/>
            </a:lvl1pPr>
            <a:lvl2pPr marL="457094" indent="0">
              <a:buNone/>
              <a:defRPr sz="2800"/>
            </a:lvl2pPr>
            <a:lvl3pPr marL="914188" indent="0">
              <a:buNone/>
              <a:defRPr sz="2500"/>
            </a:lvl3pPr>
            <a:lvl4pPr marL="1371279" indent="0">
              <a:buNone/>
              <a:defRPr sz="1900"/>
            </a:lvl4pPr>
            <a:lvl5pPr marL="1828373" indent="0">
              <a:buNone/>
              <a:defRPr sz="1900"/>
            </a:lvl5pPr>
            <a:lvl6pPr marL="2285467" indent="0">
              <a:buNone/>
              <a:defRPr sz="1900"/>
            </a:lvl6pPr>
            <a:lvl7pPr marL="2742561" indent="0">
              <a:buNone/>
              <a:defRPr sz="1900"/>
            </a:lvl7pPr>
            <a:lvl8pPr marL="3199655" indent="0">
              <a:buNone/>
              <a:defRPr sz="1900"/>
            </a:lvl8pPr>
            <a:lvl9pPr marL="3656746" indent="0">
              <a:buNone/>
              <a:defRPr sz="19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599" y="12880979"/>
            <a:ext cx="19751674" cy="1931988"/>
          </a:xfrm>
        </p:spPr>
        <p:txBody>
          <a:bodyPr/>
          <a:lstStyle>
            <a:lvl1pPr marL="0" indent="0">
              <a:buNone/>
              <a:defRPr sz="1500"/>
            </a:lvl1pPr>
            <a:lvl2pPr marL="457094" indent="0">
              <a:buNone/>
              <a:defRPr sz="1200"/>
            </a:lvl2pPr>
            <a:lvl3pPr marL="914188" indent="0">
              <a:buNone/>
              <a:defRPr sz="900"/>
            </a:lvl3pPr>
            <a:lvl4pPr marL="1371279" indent="0">
              <a:buNone/>
              <a:defRPr sz="900"/>
            </a:lvl4pPr>
            <a:lvl5pPr marL="1828373" indent="0">
              <a:buNone/>
              <a:defRPr sz="900"/>
            </a:lvl5pPr>
            <a:lvl6pPr marL="2285467" indent="0">
              <a:buNone/>
              <a:defRPr sz="900"/>
            </a:lvl6pPr>
            <a:lvl7pPr marL="2742561" indent="0">
              <a:buNone/>
              <a:defRPr sz="900"/>
            </a:lvl7pPr>
            <a:lvl8pPr marL="3199655" indent="0">
              <a:buNone/>
              <a:defRPr sz="900"/>
            </a:lvl8pPr>
            <a:lvl9pPr marL="365674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B90EC-362C-4053-A901-87B21CEBE2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92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3" y="1463678"/>
            <a:ext cx="27981274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2092" tIns="141044" rIns="282092" bIns="1410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3" y="4754563"/>
            <a:ext cx="27981274" cy="987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2092" tIns="141044" rIns="282092" bIns="1410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4995529"/>
            <a:ext cx="6858000" cy="109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82092" tIns="141044" rIns="282092" bIns="141044" numCol="1" anchor="t" anchorCtr="0" compatLnSpc="1">
            <a:prstTxWarp prst="textNoShape">
              <a:avLst/>
            </a:prstTxWarp>
          </a:bodyPr>
          <a:lstStyle>
            <a:lvl1pPr>
              <a:defRPr sz="4300" b="0">
                <a:latin typeface="Times" pitchFamily="-111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7" y="14995529"/>
            <a:ext cx="10423526" cy="109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82092" tIns="141044" rIns="282092" bIns="141044" numCol="1" anchor="t" anchorCtr="0" compatLnSpc="1">
            <a:prstTxWarp prst="textNoShape">
              <a:avLst/>
            </a:prstTxWarp>
          </a:bodyPr>
          <a:lstStyle>
            <a:lvl1pPr algn="ctr">
              <a:defRPr sz="4300" b="0">
                <a:latin typeface="Times" pitchFamily="-111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7" y="14995529"/>
            <a:ext cx="6858000" cy="109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82092" tIns="141044" rIns="282092" bIns="141044" numCol="1" anchor="t" anchorCtr="0" compatLnSpc="1">
            <a:prstTxWarp prst="textNoShape">
              <a:avLst/>
            </a:prstTxWarp>
          </a:bodyPr>
          <a:lstStyle>
            <a:lvl1pPr algn="r">
              <a:defRPr sz="4300" b="0">
                <a:latin typeface="Times" pitchFamily="-111" charset="0"/>
              </a:defRPr>
            </a:lvl1pPr>
          </a:lstStyle>
          <a:p>
            <a:pPr>
              <a:defRPr/>
            </a:pPr>
            <a:fld id="{BA628BAF-0112-4FCA-8967-FADACD43F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20330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+mj-lt"/>
          <a:ea typeface="ＭＳ Ｐゴシック" pitchFamily="-111" charset="-128"/>
          <a:cs typeface="+mj-cs"/>
        </a:defRPr>
      </a:lvl1pPr>
      <a:lvl2pPr algn="ctr" defTabSz="2820330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2pPr>
      <a:lvl3pPr algn="ctr" defTabSz="2820330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3pPr>
      <a:lvl4pPr algn="ctr" defTabSz="2820330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4pPr>
      <a:lvl5pPr algn="ctr" defTabSz="2820330" rtl="0" eaLnBrk="0" fontAlgn="base" hangingPunct="0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  <a:ea typeface="ＭＳ Ｐゴシック" pitchFamily="-111" charset="-128"/>
        </a:defRPr>
      </a:lvl5pPr>
      <a:lvl6pPr marL="457094" algn="ctr" defTabSz="2820330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6pPr>
      <a:lvl7pPr marL="914188" algn="ctr" defTabSz="2820330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7pPr>
      <a:lvl8pPr marL="1371279" algn="ctr" defTabSz="2820330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8pPr>
      <a:lvl9pPr marL="1828373" algn="ctr" defTabSz="2820330" rtl="0" fontAlgn="base">
        <a:spcBef>
          <a:spcPct val="0"/>
        </a:spcBef>
        <a:spcAft>
          <a:spcPct val="0"/>
        </a:spcAft>
        <a:defRPr sz="13600">
          <a:solidFill>
            <a:schemeClr val="tx2"/>
          </a:solidFill>
          <a:latin typeface="Times" pitchFamily="18" charset="0"/>
        </a:defRPr>
      </a:lvl9pPr>
    </p:titleStyle>
    <p:bodyStyle>
      <a:lvl1pPr marL="1058617" indent="-1058617" algn="l" defTabSz="2820330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1pPr>
      <a:lvl2pPr marL="2291814" indent="-880856" algn="l" defTabSz="2820330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  <a:ea typeface="ＭＳ Ｐゴシック" pitchFamily="-111" charset="-128"/>
        </a:defRPr>
      </a:lvl2pPr>
      <a:lvl3pPr marL="3526603" indent="-706274" algn="l" defTabSz="2820330" rtl="0" eaLnBrk="0" fontAlgn="base" hangingPunct="0">
        <a:spcBef>
          <a:spcPct val="20000"/>
        </a:spcBef>
        <a:spcAft>
          <a:spcPct val="0"/>
        </a:spcAft>
        <a:buChar char="•"/>
        <a:defRPr sz="7400">
          <a:solidFill>
            <a:schemeClr val="tx1"/>
          </a:solidFill>
          <a:latin typeface="+mn-lt"/>
          <a:ea typeface="ＭＳ Ｐゴシック" pitchFamily="-111" charset="-128"/>
        </a:defRPr>
      </a:lvl3pPr>
      <a:lvl4pPr marL="4935975" indent="-704684" algn="l" defTabSz="2820330" rtl="0" eaLnBrk="0" fontAlgn="base" hangingPunct="0">
        <a:spcBef>
          <a:spcPct val="20000"/>
        </a:spcBef>
        <a:spcAft>
          <a:spcPct val="0"/>
        </a:spcAft>
        <a:buChar char="–"/>
        <a:defRPr sz="6200">
          <a:solidFill>
            <a:schemeClr val="tx1"/>
          </a:solidFill>
          <a:latin typeface="+mn-lt"/>
          <a:ea typeface="ＭＳ Ｐゴシック" pitchFamily="-111" charset="-128"/>
        </a:defRPr>
      </a:lvl4pPr>
      <a:lvl5pPr marL="6346933" indent="-704684" algn="l" defTabSz="2820330" rtl="0" eaLnBrk="0" fontAlgn="base" hangingPunct="0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  <a:ea typeface="ＭＳ Ｐゴシック" pitchFamily="-111" charset="-128"/>
        </a:defRPr>
      </a:lvl5pPr>
      <a:lvl6pPr marL="6804027" indent="-704684" algn="l" defTabSz="2820330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6pPr>
      <a:lvl7pPr marL="7261118" indent="-704684" algn="l" defTabSz="2820330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7pPr>
      <a:lvl8pPr marL="7718212" indent="-704684" algn="l" defTabSz="2820330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8pPr>
      <a:lvl9pPr marL="8175306" indent="-704684" algn="l" defTabSz="2820330" rtl="0" fontAlgn="base">
        <a:spcBef>
          <a:spcPct val="20000"/>
        </a:spcBef>
        <a:spcAft>
          <a:spcPct val="0"/>
        </a:spcAft>
        <a:buChar char="»"/>
        <a:defRPr sz="6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8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9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3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67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1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5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46" algn="l" defTabSz="91418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3" Type="http://schemas.openxmlformats.org/officeDocument/2006/relationships/hyperlink" Target="http://www.ncbi.nlm.nih.gov/pubmed/?term=22303023" TargetMode="External"/><Relationship Id="rId7" Type="http://schemas.openxmlformats.org/officeDocument/2006/relationships/image" Target="../media/image3.jp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11" Type="http://schemas.openxmlformats.org/officeDocument/2006/relationships/image" Target="../media/image7.png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hyperlink" Target="http://www.ncbi.nlm.nih.gov/pubmed/?term=21602558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68"/>
          <p:cNvSpPr>
            <a:spLocks noChangeShapeType="1"/>
          </p:cNvSpPr>
          <p:nvPr/>
        </p:nvSpPr>
        <p:spPr bwMode="auto">
          <a:xfrm>
            <a:off x="0" y="2326414"/>
            <a:ext cx="32918400" cy="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1420" tIns="45708" rIns="91420" bIns="45708" anchor="ctr"/>
          <a:lstStyle/>
          <a:p>
            <a:endParaRPr lang="en-US" dirty="0"/>
          </a:p>
        </p:txBody>
      </p:sp>
      <p:sp>
        <p:nvSpPr>
          <p:cNvPr id="2051" name="Line 70"/>
          <p:cNvSpPr>
            <a:spLocks noChangeShapeType="1"/>
          </p:cNvSpPr>
          <p:nvPr/>
        </p:nvSpPr>
        <p:spPr bwMode="auto">
          <a:xfrm>
            <a:off x="7238999" y="2326413"/>
            <a:ext cx="0" cy="14132791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1420" tIns="45708" rIns="91420" bIns="45708" anchor="ctr"/>
          <a:lstStyle/>
          <a:p>
            <a:endParaRPr lang="en-US" dirty="0"/>
          </a:p>
        </p:txBody>
      </p:sp>
      <p:sp>
        <p:nvSpPr>
          <p:cNvPr id="2052" name="Rectangle 77"/>
          <p:cNvSpPr>
            <a:spLocks noChangeArrowheads="1"/>
          </p:cNvSpPr>
          <p:nvPr/>
        </p:nvSpPr>
        <p:spPr bwMode="auto">
          <a:xfrm>
            <a:off x="2857500" y="4"/>
            <a:ext cx="27203400" cy="101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08" rIns="91420" bIns="45708">
            <a:spAutoFit/>
          </a:bodyPr>
          <a:lstStyle/>
          <a:p>
            <a:pPr algn="ctr"/>
            <a:r>
              <a:rPr lang="en-US" sz="6000" dirty="0">
                <a:latin typeface="Calibri"/>
                <a:cs typeface="Calibri"/>
              </a:rPr>
              <a:t>Perceptual </a:t>
            </a:r>
            <a:r>
              <a:rPr lang="en-US" sz="6000" dirty="0" smtClean="0">
                <a:latin typeface="Calibri"/>
                <a:cs typeface="Calibri"/>
              </a:rPr>
              <a:t>Learning on </a:t>
            </a:r>
            <a:r>
              <a:rPr lang="en-US" sz="6000" dirty="0">
                <a:latin typeface="Calibri"/>
                <a:cs typeface="Calibri"/>
              </a:rPr>
              <a:t>Simultaneity and Temporal Order </a:t>
            </a:r>
            <a:r>
              <a:rPr lang="en-US" sz="6000" dirty="0" smtClean="0">
                <a:latin typeface="Calibri"/>
                <a:cs typeface="Calibri"/>
              </a:rPr>
              <a:t>Judgments </a:t>
            </a:r>
            <a:endParaRPr lang="en-US" sz="6000" dirty="0">
              <a:latin typeface="Calibri"/>
              <a:cs typeface="Calibri"/>
            </a:endParaRPr>
          </a:p>
        </p:txBody>
      </p:sp>
      <p:sp>
        <p:nvSpPr>
          <p:cNvPr id="2053" name="Text Box 80"/>
          <p:cNvSpPr txBox="1">
            <a:spLocks noChangeArrowheads="1"/>
          </p:cNvSpPr>
          <p:nvPr/>
        </p:nvSpPr>
        <p:spPr bwMode="auto">
          <a:xfrm>
            <a:off x="3733797" y="990603"/>
            <a:ext cx="25295890" cy="754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08" rIns="91420" bIns="45708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sz="4300" b="0" dirty="0" smtClean="0">
                <a:solidFill>
                  <a:srgbClr val="000000"/>
                </a:solidFill>
                <a:latin typeface="Calibri"/>
                <a:cs typeface="Calibri"/>
              </a:rPr>
              <a:t>Nestor Matthews</a:t>
            </a:r>
            <a:r>
              <a:rPr lang="en-US" sz="4300" b="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r>
              <a:rPr lang="en-US" sz="4300" b="0" dirty="0">
                <a:solidFill>
                  <a:srgbClr val="000000"/>
                </a:solidFill>
                <a:latin typeface="Calibri"/>
                <a:cs typeface="Calibri"/>
              </a:rPr>
              <a:t>, Leslie </a:t>
            </a:r>
            <a:r>
              <a:rPr lang="en-US" sz="4300" b="0" dirty="0" smtClean="0">
                <a:solidFill>
                  <a:srgbClr val="000000"/>
                </a:solidFill>
                <a:latin typeface="Calibri"/>
                <a:cs typeface="Calibri"/>
              </a:rPr>
              <a:t>Welch</a:t>
            </a:r>
            <a:r>
              <a:rPr lang="en-US" sz="4300" b="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en-US" sz="4300" b="0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4300" b="0" dirty="0">
                <a:solidFill>
                  <a:srgbClr val="000000"/>
                </a:solidFill>
                <a:latin typeface="Calibri"/>
                <a:cs typeface="Calibri"/>
              </a:rPr>
              <a:t>Rebecca Achtman</a:t>
            </a:r>
            <a:r>
              <a:rPr lang="en-US" sz="4300" b="0" baseline="30000" dirty="0" smtClean="0">
                <a:solidFill>
                  <a:srgbClr val="000000"/>
                </a:solidFill>
                <a:latin typeface="Calibri"/>
                <a:cs typeface="Calibri"/>
              </a:rPr>
              <a:t>1</a:t>
            </a:r>
            <a:endParaRPr lang="en-US" b="0" baseline="300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2054" name="Text Box 81"/>
          <p:cNvSpPr txBox="1">
            <a:spLocks noChangeArrowheads="1"/>
          </p:cNvSpPr>
          <p:nvPr/>
        </p:nvSpPr>
        <p:spPr bwMode="auto">
          <a:xfrm>
            <a:off x="7968939" y="1752606"/>
            <a:ext cx="16825574" cy="523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08" rIns="91420" bIns="45708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r>
              <a:rPr lang="en-US" sz="2800" b="0" baseline="30000" dirty="0" smtClean="0">
                <a:latin typeface="Calibri"/>
                <a:cs typeface="Calibri"/>
              </a:rPr>
              <a:t>1</a:t>
            </a:r>
            <a:r>
              <a:rPr lang="en-US" sz="2800" b="0" dirty="0" smtClean="0">
                <a:latin typeface="Calibri"/>
                <a:cs typeface="Calibri"/>
              </a:rPr>
              <a:t>Denison University </a:t>
            </a:r>
            <a:r>
              <a:rPr lang="en-US" sz="2800" b="0" dirty="0">
                <a:latin typeface="Calibri"/>
                <a:cs typeface="Calibri"/>
              </a:rPr>
              <a:t>- Department of </a:t>
            </a:r>
            <a:r>
              <a:rPr lang="en-US" sz="2800" b="0" dirty="0" smtClean="0">
                <a:latin typeface="Calibri"/>
                <a:cs typeface="Calibri"/>
              </a:rPr>
              <a:t>Psychology; </a:t>
            </a:r>
            <a:r>
              <a:rPr lang="en-US" sz="2800" b="0" baseline="30000" dirty="0" smtClean="0">
                <a:latin typeface="Calibri"/>
                <a:cs typeface="Calibri"/>
              </a:rPr>
              <a:t>2</a:t>
            </a:r>
            <a:r>
              <a:rPr lang="en-US" sz="2800" b="0" dirty="0" smtClean="0">
                <a:latin typeface="Calibri"/>
                <a:cs typeface="Calibri"/>
              </a:rPr>
              <a:t>Brown University - Cognitive, Linguistic &amp; Psychological Sciences </a:t>
            </a:r>
            <a:endParaRPr lang="en-US" sz="2800" b="0" baseline="30000" dirty="0">
              <a:latin typeface="Calibri"/>
              <a:cs typeface="Calibri"/>
            </a:endParaRPr>
          </a:p>
        </p:txBody>
      </p:sp>
      <p:sp>
        <p:nvSpPr>
          <p:cNvPr id="2056" name="Line 145"/>
          <p:cNvSpPr>
            <a:spLocks noChangeShapeType="1"/>
          </p:cNvSpPr>
          <p:nvPr/>
        </p:nvSpPr>
        <p:spPr bwMode="auto">
          <a:xfrm>
            <a:off x="17297400" y="2326414"/>
            <a:ext cx="0" cy="14132786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1420" tIns="45708" rIns="91420" bIns="45708" anchor="ctr"/>
          <a:lstStyle/>
          <a:p>
            <a:endParaRPr lang="en-US" dirty="0"/>
          </a:p>
        </p:txBody>
      </p:sp>
      <p:sp>
        <p:nvSpPr>
          <p:cNvPr id="2064" name="Text Box 625"/>
          <p:cNvSpPr txBox="1">
            <a:spLocks noChangeArrowheads="1"/>
          </p:cNvSpPr>
          <p:nvPr/>
        </p:nvSpPr>
        <p:spPr bwMode="auto">
          <a:xfrm>
            <a:off x="13792201" y="3429000"/>
            <a:ext cx="2895599" cy="58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0" tIns="45708" rIns="91420" bIns="45708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sz="3200" dirty="0">
                <a:solidFill>
                  <a:srgbClr val="000000"/>
                </a:solidFill>
                <a:latin typeface="Calibri"/>
                <a:cs typeface="Calibri"/>
              </a:rPr>
              <a:t>Example Trials</a:t>
            </a:r>
          </a:p>
        </p:txBody>
      </p:sp>
      <p:sp>
        <p:nvSpPr>
          <p:cNvPr id="2066" name="Text Box 725"/>
          <p:cNvSpPr txBox="1">
            <a:spLocks noChangeArrowheads="1"/>
          </p:cNvSpPr>
          <p:nvPr/>
        </p:nvSpPr>
        <p:spPr bwMode="auto">
          <a:xfrm>
            <a:off x="25374600" y="14692202"/>
            <a:ext cx="5486389" cy="852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08" rIns="91420" bIns="45708" numCol="1"/>
          <a:lstStyle/>
          <a:p>
            <a:pPr algn="just">
              <a:defRPr/>
            </a:pPr>
            <a:r>
              <a:rPr lang="en-US" sz="1500" b="0" dirty="0">
                <a:solidFill>
                  <a:srgbClr val="000000"/>
                </a:solidFill>
                <a:latin typeface="Calibri"/>
                <a:cs typeface="Calibri"/>
              </a:rPr>
              <a:t>1.     </a:t>
            </a:r>
            <a:r>
              <a:rPr lang="en-US" sz="1500" b="0" dirty="0" smtClean="0">
                <a:solidFill>
                  <a:srgbClr val="000000"/>
                </a:solidFill>
                <a:latin typeface="Calibri"/>
                <a:cs typeface="Calibri"/>
              </a:rPr>
              <a:t>  Matthews </a:t>
            </a:r>
            <a:r>
              <a:rPr lang="en-US" sz="1500" b="0" dirty="0">
                <a:solidFill>
                  <a:srgbClr val="000000"/>
                </a:solidFill>
                <a:latin typeface="Calibri"/>
                <a:cs typeface="Calibri"/>
              </a:rPr>
              <a:t>et al. (2013).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Calibri"/>
              </a:rPr>
              <a:t>	PMID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Calibri"/>
              </a:rPr>
              <a:t>: 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Calibri"/>
                <a:hlinkClick r:id="rId3"/>
              </a:rPr>
              <a:t>23818678</a:t>
            </a:r>
            <a:endParaRPr lang="en-US" sz="15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57094" indent="-457094" algn="just">
              <a:buAutoNum type="arabicPeriod" startAt="2"/>
              <a:defRPr/>
            </a:pPr>
            <a:r>
              <a:rPr lang="en-US" sz="1500" b="0" dirty="0" err="1" smtClean="0">
                <a:solidFill>
                  <a:srgbClr val="000000"/>
                </a:solidFill>
                <a:latin typeface="Calibri"/>
                <a:cs typeface="Calibri"/>
              </a:rPr>
              <a:t>Petrov</a:t>
            </a:r>
            <a:r>
              <a:rPr lang="en-US" sz="1500" b="0" dirty="0">
                <a:solidFill>
                  <a:srgbClr val="000000"/>
                </a:solidFill>
                <a:latin typeface="Calibri"/>
                <a:cs typeface="Calibri"/>
              </a:rPr>
              <a:t>, et al. (2005).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Calibri"/>
              </a:rPr>
              <a:t>	PMID</a:t>
            </a:r>
            <a:r>
              <a:rPr lang="en-US" sz="1500" dirty="0">
                <a:solidFill>
                  <a:srgbClr val="000000"/>
                </a:solidFill>
                <a:latin typeface="Calibri"/>
                <a:cs typeface="Calibri"/>
              </a:rPr>
              <a:t>: </a:t>
            </a:r>
            <a:r>
              <a:rPr lang="en-US" sz="1500" dirty="0" smtClean="0">
                <a:solidFill>
                  <a:srgbClr val="000000"/>
                </a:solidFill>
                <a:latin typeface="Calibri"/>
                <a:cs typeface="Calibri"/>
                <a:hlinkClick r:id="rId4"/>
              </a:rPr>
              <a:t>16262466</a:t>
            </a:r>
            <a:endParaRPr lang="en-US" sz="15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74" name="Text Box 1634"/>
          <p:cNvSpPr txBox="1">
            <a:spLocks noChangeArrowheads="1"/>
          </p:cNvSpPr>
          <p:nvPr/>
        </p:nvSpPr>
        <p:spPr bwMode="auto">
          <a:xfrm>
            <a:off x="25269149" y="15773406"/>
            <a:ext cx="7435007" cy="32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08" rIns="91420" bIns="45708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r>
              <a:rPr lang="en-US" sz="15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Poster: http</a:t>
            </a:r>
            <a:r>
              <a:rPr lang="en-US" sz="1500" dirty="0" smtClean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://denison.edu</a:t>
            </a:r>
            <a:r>
              <a:rPr lang="en-US" sz="15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/~matthewsn/vss2015matthewswelchachtman.html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39050" y="4114800"/>
            <a:ext cx="5372100" cy="1514236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dirty="0">
                <a:latin typeface="Calibri"/>
                <a:cs typeface="Calibri"/>
              </a:rPr>
              <a:t>Temporal Order Judgment </a:t>
            </a:r>
            <a:r>
              <a:rPr lang="en-US" sz="2800" dirty="0" smtClean="0">
                <a:latin typeface="Calibri"/>
                <a:cs typeface="Calibri"/>
              </a:rPr>
              <a:t>(</a:t>
            </a:r>
            <a:r>
              <a:rPr lang="en-US" sz="2800" dirty="0" smtClean="0">
                <a:solidFill>
                  <a:srgbClr val="008EEF"/>
                </a:solidFill>
                <a:latin typeface="Calibri"/>
                <a:cs typeface="Calibri"/>
              </a:rPr>
              <a:t>TOJ</a:t>
            </a:r>
            <a:r>
              <a:rPr lang="en-US" sz="2800" dirty="0" smtClean="0">
                <a:latin typeface="Calibri"/>
                <a:cs typeface="Calibri"/>
              </a:rPr>
              <a:t>)</a:t>
            </a:r>
            <a:endParaRPr lang="en-US" sz="2800" dirty="0">
              <a:latin typeface="Calibri"/>
              <a:cs typeface="Calibri"/>
            </a:endParaRPr>
          </a:p>
          <a:p>
            <a:pPr algn="ctr">
              <a:lnSpc>
                <a:spcPct val="130000"/>
              </a:lnSpc>
            </a:pPr>
            <a:r>
              <a:rPr lang="en-US" sz="2800" b="0" dirty="0" smtClean="0">
                <a:latin typeface="Calibri"/>
                <a:cs typeface="Calibri"/>
              </a:rPr>
              <a:t>Which </a:t>
            </a:r>
            <a:r>
              <a:rPr lang="en-US" sz="2800" b="0" dirty="0">
                <a:latin typeface="Calibri"/>
                <a:cs typeface="Calibri"/>
              </a:rPr>
              <a:t>Came First?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Calibri"/>
                <a:cs typeface="Calibri"/>
              </a:rPr>
              <a:t>Letter</a:t>
            </a:r>
            <a:r>
              <a:rPr lang="en-US" sz="280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lang="en-US" sz="2800" b="0" dirty="0">
                <a:latin typeface="Calibri"/>
                <a:cs typeface="Calibri"/>
              </a:rPr>
              <a:t>or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Number</a:t>
            </a:r>
            <a:r>
              <a:rPr lang="en-US" sz="2800" dirty="0">
                <a:latin typeface="Calibri"/>
                <a:cs typeface="Calibri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667298" y="152406"/>
            <a:ext cx="1255538" cy="861750"/>
          </a:xfrm>
          <a:prstGeom prst="rect">
            <a:avLst/>
          </a:prstGeom>
          <a:noFill/>
        </p:spPr>
        <p:txBody>
          <a:bodyPr wrap="none" lIns="91420" tIns="45708" rIns="91420" bIns="45708" rtlCol="0">
            <a:spAutoFit/>
          </a:bodyPr>
          <a:lstStyle/>
          <a:p>
            <a:pPr algn="ctr"/>
            <a:r>
              <a:rPr lang="en-US" b="0" dirty="0" smtClean="0">
                <a:latin typeface="Calibri"/>
                <a:cs typeface="Calibri"/>
              </a:rPr>
              <a:t>Poster #</a:t>
            </a:r>
          </a:p>
          <a:p>
            <a:pPr algn="ctr"/>
            <a:r>
              <a:rPr lang="en-US" b="0" dirty="0">
                <a:latin typeface="Calibri"/>
                <a:cs typeface="Calibri"/>
              </a:rPr>
              <a:t>56.3003</a:t>
            </a:r>
          </a:p>
        </p:txBody>
      </p:sp>
      <p:sp>
        <p:nvSpPr>
          <p:cNvPr id="269" name="TextBox 268"/>
          <p:cNvSpPr txBox="1"/>
          <p:nvPr/>
        </p:nvSpPr>
        <p:spPr>
          <a:xfrm>
            <a:off x="7162801" y="6781800"/>
            <a:ext cx="6324599" cy="1514236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Synchrony Judgment 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(</a:t>
            </a:r>
            <a:r>
              <a:rPr lang="en-US" sz="2800" dirty="0" smtClean="0">
                <a:solidFill>
                  <a:srgbClr val="53C06D"/>
                </a:solidFill>
                <a:latin typeface="Calibri"/>
                <a:cs typeface="Calibri"/>
              </a:rPr>
              <a:t>SJ</a:t>
            </a:r>
            <a:r>
              <a:rPr lang="en-US" sz="2800" dirty="0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endParaRPr lang="en-US" sz="28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>
              <a:lnSpc>
                <a:spcPct val="130000"/>
              </a:lnSpc>
            </a:pPr>
            <a:r>
              <a:rPr lang="en-US" sz="2800" b="0" dirty="0" smtClean="0">
                <a:latin typeface="Calibri"/>
                <a:cs typeface="Calibri"/>
              </a:rPr>
              <a:t>Did </a:t>
            </a:r>
            <a:r>
              <a:rPr lang="en-US" sz="2800" b="0" dirty="0">
                <a:latin typeface="Calibri"/>
                <a:cs typeface="Calibri"/>
              </a:rPr>
              <a:t>the </a:t>
            </a:r>
            <a:r>
              <a:rPr lang="en-US" sz="2800" b="0" dirty="0">
                <a:solidFill>
                  <a:srgbClr val="FF0000"/>
                </a:solidFill>
                <a:latin typeface="Calibri"/>
                <a:cs typeface="Calibri"/>
              </a:rPr>
              <a:t>Letter</a:t>
            </a:r>
            <a:r>
              <a:rPr lang="en-US" sz="2800" b="0" dirty="0">
                <a:latin typeface="Calibri"/>
                <a:cs typeface="Calibri"/>
              </a:rPr>
              <a:t> &amp; Number appear at the</a:t>
            </a:r>
          </a:p>
          <a:p>
            <a:pPr algn="ctr"/>
            <a:r>
              <a:rPr lang="en-US" sz="2800" b="0" dirty="0">
                <a:latin typeface="Calibri"/>
                <a:cs typeface="Calibri"/>
              </a:rPr>
              <a:t> </a:t>
            </a:r>
            <a:r>
              <a:rPr lang="en-US" sz="2800" dirty="0">
                <a:latin typeface="Calibri"/>
                <a:cs typeface="Calibri"/>
              </a:rPr>
              <a:t>Same </a:t>
            </a:r>
            <a:r>
              <a:rPr lang="en-US" sz="2800" b="0" dirty="0">
                <a:latin typeface="Calibri"/>
                <a:cs typeface="Calibri"/>
              </a:rPr>
              <a:t>time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b="0" dirty="0">
                <a:latin typeface="Calibri"/>
                <a:cs typeface="Calibri"/>
              </a:rPr>
              <a:t>or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  <a:cs typeface="Calibri"/>
              </a:rPr>
              <a:t>Different </a:t>
            </a:r>
            <a:r>
              <a:rPr lang="en-US" sz="2800" b="0" dirty="0">
                <a:latin typeface="Calibri"/>
                <a:cs typeface="Calibri"/>
              </a:rPr>
              <a:t>times?</a:t>
            </a:r>
          </a:p>
        </p:txBody>
      </p:sp>
      <p:grpSp>
        <p:nvGrpSpPr>
          <p:cNvPr id="243" name="Group 242"/>
          <p:cNvGrpSpPr/>
          <p:nvPr/>
        </p:nvGrpSpPr>
        <p:grpSpPr>
          <a:xfrm>
            <a:off x="3200399" y="10668000"/>
            <a:ext cx="3962401" cy="1603921"/>
            <a:chOff x="304800" y="14017079"/>
            <a:chExt cx="3962401" cy="1603921"/>
          </a:xfrm>
        </p:grpSpPr>
        <p:sp>
          <p:nvSpPr>
            <p:cNvPr id="6" name="TextBox 5"/>
            <p:cNvSpPr txBox="1"/>
            <p:nvPr/>
          </p:nvSpPr>
          <p:spPr>
            <a:xfrm>
              <a:off x="762000" y="14017079"/>
              <a:ext cx="30480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alibri"/>
                  <a:cs typeface="Calibri"/>
                </a:rPr>
                <a:t>Two target types</a:t>
              </a:r>
            </a:p>
          </p:txBody>
        </p:sp>
        <p:grpSp>
          <p:nvGrpSpPr>
            <p:cNvPr id="242" name="Group 241"/>
            <p:cNvGrpSpPr/>
            <p:nvPr/>
          </p:nvGrpSpPr>
          <p:grpSpPr>
            <a:xfrm>
              <a:off x="533400" y="14474279"/>
              <a:ext cx="3505201" cy="707886"/>
              <a:chOff x="457200" y="14474279"/>
              <a:chExt cx="3505201" cy="7078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457200" y="14474279"/>
                <a:ext cx="160019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  <a:latin typeface="Calibri"/>
                    <a:cs typeface="Calibri"/>
                  </a:rPr>
                  <a:t>D</a:t>
                </a:r>
                <a:endParaRPr lang="en-US" dirty="0" smtClean="0">
                  <a:solidFill>
                    <a:srgbClr val="FF0000"/>
                  </a:solidFill>
                  <a:latin typeface="Calibri"/>
                  <a:cs typeface="Calibri"/>
                </a:endParaRPr>
              </a:p>
              <a:p>
                <a:pPr algn="ctr"/>
                <a:r>
                  <a:rPr lang="en-US" sz="1500" dirty="0">
                    <a:latin typeface="Calibri"/>
                    <a:cs typeface="Calibri"/>
                  </a:rPr>
                  <a:t>[red letter]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286000" y="14474279"/>
                <a:ext cx="1676401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>
                    <a:latin typeface="Calibri"/>
                    <a:cs typeface="Calibri"/>
                  </a:rPr>
                  <a:t>3</a:t>
                </a:r>
              </a:p>
              <a:p>
                <a:pPr algn="ctr"/>
                <a:r>
                  <a:rPr lang="en-US" sz="1500" dirty="0">
                    <a:latin typeface="Calibri"/>
                    <a:cs typeface="Calibri"/>
                  </a:rPr>
                  <a:t>[black number]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304800" y="15236279"/>
              <a:ext cx="3962401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900" b="0" dirty="0">
                  <a:latin typeface="Calibri"/>
                  <a:cs typeface="Calibri"/>
                </a:rPr>
                <a:t>Targets always in different </a:t>
              </a:r>
              <a:r>
                <a:rPr lang="en-US" sz="1900" b="0" dirty="0" smtClean="0">
                  <a:latin typeface="Calibri"/>
                  <a:cs typeface="Calibri"/>
                </a:rPr>
                <a:t>hemifields</a:t>
              </a:r>
              <a:endParaRPr lang="en-US" sz="1900" b="0" dirty="0">
                <a:latin typeface="Calibri"/>
                <a:cs typeface="Calibri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76200" y="15773400"/>
            <a:ext cx="7010400" cy="630918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dirty="0" smtClean="0">
                <a:latin typeface="Calibri"/>
                <a:cs typeface="Calibri"/>
              </a:rPr>
              <a:t>RSVP stimuli were identical for both tasks</a:t>
            </a:r>
            <a:r>
              <a:rPr lang="en-US" sz="2800" baseline="30000" dirty="0" smtClean="0">
                <a:latin typeface="Calibri"/>
                <a:cs typeface="Calibri"/>
              </a:rPr>
              <a:t>1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335001" y="8438371"/>
            <a:ext cx="3809999" cy="477029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Sync Judgment: </a:t>
            </a:r>
            <a:r>
              <a:rPr lang="en-US" b="0" dirty="0" smtClean="0">
                <a:latin typeface="Calibri"/>
                <a:cs typeface="Calibri"/>
              </a:rPr>
              <a:t>Same time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3335001" y="5873891"/>
            <a:ext cx="3809999" cy="477029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Order Judgment: </a:t>
            </a:r>
            <a:r>
              <a:rPr lang="en-US" b="0" dirty="0" smtClean="0">
                <a:latin typeface="Calibri"/>
                <a:cs typeface="Calibri"/>
              </a:rPr>
              <a:t>Letter 1st</a:t>
            </a:r>
            <a:endParaRPr lang="en-US" b="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3581406"/>
            <a:ext cx="6629400" cy="1514236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marL="342821" indent="-342821">
              <a:lnSpc>
                <a:spcPct val="110000"/>
              </a:lnSpc>
              <a:spcAft>
                <a:spcPts val="1799"/>
              </a:spcAft>
              <a:buFont typeface="Wingdings" charset="2"/>
              <a:buChar char="Ø"/>
            </a:pPr>
            <a:r>
              <a:rPr lang="en-US" sz="2800" b="0" dirty="0" smtClean="0">
                <a:latin typeface="Calibri"/>
                <a:cs typeface="Calibri"/>
              </a:rPr>
              <a:t>SJs and TOJs both depend on arrival-time differences, yet may rely on distinct boundaries in temporal decision space.</a:t>
            </a:r>
            <a:endParaRPr lang="en-US" sz="2800" b="0" dirty="0">
              <a:latin typeface="Calibri"/>
              <a:cs typeface="Calibri"/>
            </a:endParaRPr>
          </a:p>
        </p:txBody>
      </p:sp>
      <p:pic>
        <p:nvPicPr>
          <p:cNvPr id="100" name="Picture 9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152400"/>
            <a:ext cx="2057400" cy="2057400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52400"/>
            <a:ext cx="1785938" cy="20574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5374609" y="3733804"/>
            <a:ext cx="7238999" cy="6229373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marL="457094" indent="-457094">
              <a:lnSpc>
                <a:spcPct val="110000"/>
              </a:lnSpc>
              <a:spcAft>
                <a:spcPts val="1800"/>
              </a:spcAft>
              <a:buFont typeface="Wingdings" charset="2"/>
              <a:buChar char="Ø"/>
            </a:pPr>
            <a:r>
              <a:rPr lang="en-US" sz="2800" b="0" dirty="0" smtClean="0">
                <a:latin typeface="Calibri"/>
                <a:cs typeface="Calibri"/>
              </a:rPr>
              <a:t>Under identical retinal stimulation, SJs and TOJs exhibited distinct reaction time patterns, and temporal precision failed to exhibit transfer-of-training effects.</a:t>
            </a:r>
          </a:p>
          <a:p>
            <a:pPr marL="457094" indent="-457094">
              <a:lnSpc>
                <a:spcPct val="110000"/>
              </a:lnSpc>
              <a:spcAft>
                <a:spcPts val="1800"/>
              </a:spcAft>
              <a:buFont typeface="Wingdings" charset="2"/>
              <a:buChar char="Ø"/>
            </a:pPr>
            <a:endParaRPr lang="en-US" sz="2800" b="0" dirty="0" smtClean="0">
              <a:latin typeface="Calibri"/>
              <a:cs typeface="Calibri"/>
            </a:endParaRPr>
          </a:p>
          <a:p>
            <a:pPr marL="457094" indent="-457094">
              <a:lnSpc>
                <a:spcPct val="110000"/>
              </a:lnSpc>
              <a:spcAft>
                <a:spcPts val="1800"/>
              </a:spcAft>
              <a:buFont typeface="Wingdings" charset="2"/>
              <a:buChar char="Ø"/>
            </a:pPr>
            <a:r>
              <a:rPr lang="en-US" sz="2800" b="0" dirty="0" smtClean="0">
                <a:latin typeface="Calibri"/>
                <a:cs typeface="Calibri"/>
              </a:rPr>
              <a:t>The results demonstrate distinct decision-related and/or “read-out” factors</a:t>
            </a:r>
            <a:r>
              <a:rPr lang="en-US" sz="2800" baseline="30000" dirty="0">
                <a:latin typeface="Calibri"/>
                <a:cs typeface="Calibri"/>
              </a:rPr>
              <a:t>2</a:t>
            </a:r>
            <a:r>
              <a:rPr lang="en-US" sz="2800" b="0" dirty="0" smtClean="0">
                <a:latin typeface="Calibri"/>
                <a:cs typeface="Calibri"/>
              </a:rPr>
              <a:t> – rather than stimulus-driven neural factors – set the limit on SJ and TOJ performance.</a:t>
            </a:r>
            <a:endParaRPr lang="en-US" sz="2800" dirty="0" smtClean="0">
              <a:latin typeface="Calibri"/>
              <a:cs typeface="Calibri"/>
            </a:endParaRPr>
          </a:p>
          <a:p>
            <a:pPr marL="457094" indent="-457094">
              <a:lnSpc>
                <a:spcPct val="110000"/>
              </a:lnSpc>
              <a:spcAft>
                <a:spcPts val="1800"/>
              </a:spcAft>
              <a:buFont typeface="Wingdings" charset="2"/>
              <a:buChar char="Ø"/>
            </a:pPr>
            <a:endParaRPr lang="en-US" sz="2800" b="0" dirty="0" smtClean="0">
              <a:latin typeface="Calibri"/>
              <a:cs typeface="Calibri"/>
            </a:endParaRPr>
          </a:p>
          <a:p>
            <a:pPr marL="457094" indent="-457094">
              <a:lnSpc>
                <a:spcPct val="110000"/>
              </a:lnSpc>
              <a:spcAft>
                <a:spcPts val="1800"/>
              </a:spcAft>
              <a:buFont typeface="Wingdings" charset="2"/>
              <a:buChar char="Ø"/>
            </a:pPr>
            <a:endParaRPr lang="en-US" sz="2800" b="0" dirty="0">
              <a:latin typeface="Calibri"/>
              <a:cs typeface="Calibri"/>
            </a:endParaRPr>
          </a:p>
        </p:txBody>
      </p:sp>
      <p:sp>
        <p:nvSpPr>
          <p:cNvPr id="110" name="Line 145"/>
          <p:cNvSpPr>
            <a:spLocks noChangeShapeType="1"/>
          </p:cNvSpPr>
          <p:nvPr/>
        </p:nvSpPr>
        <p:spPr bwMode="auto">
          <a:xfrm>
            <a:off x="25069799" y="2326415"/>
            <a:ext cx="0" cy="14132786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lIns="91420" tIns="45708" rIns="91420" bIns="45708" anchor="ctr"/>
          <a:lstStyle/>
          <a:p>
            <a:endParaRPr lang="en-US" dirty="0"/>
          </a:p>
        </p:txBody>
      </p:sp>
      <p:grpSp>
        <p:nvGrpSpPr>
          <p:cNvPr id="245" name="Group 244"/>
          <p:cNvGrpSpPr/>
          <p:nvPr/>
        </p:nvGrpSpPr>
        <p:grpSpPr>
          <a:xfrm>
            <a:off x="10496555" y="10287000"/>
            <a:ext cx="5556244" cy="1752600"/>
            <a:chOff x="9296400" y="12649200"/>
            <a:chExt cx="5556244" cy="1752600"/>
          </a:xfrm>
        </p:grpSpPr>
        <p:sp>
          <p:nvSpPr>
            <p:cNvPr id="252" name="TextBox 251"/>
            <p:cNvSpPr txBox="1"/>
            <p:nvPr/>
          </p:nvSpPr>
          <p:spPr>
            <a:xfrm>
              <a:off x="9513637" y="12649200"/>
              <a:ext cx="886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 smtClean="0">
                  <a:latin typeface="Calibri"/>
                  <a:cs typeface="Calibri"/>
                </a:rPr>
                <a:t>Day 1</a:t>
              </a:r>
              <a:endParaRPr lang="en-US" sz="2400" b="0" dirty="0">
                <a:latin typeface="Calibri"/>
                <a:cs typeface="Calibri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1320392" y="12649200"/>
              <a:ext cx="13960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 smtClean="0">
                  <a:latin typeface="Calibri"/>
                  <a:cs typeface="Calibri"/>
                </a:rPr>
                <a:t>Days 2 - 5</a:t>
              </a:r>
              <a:endParaRPr lang="en-US" sz="2400" b="0" dirty="0">
                <a:latin typeface="Calibri"/>
                <a:cs typeface="Calibri"/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13704637" y="12649200"/>
              <a:ext cx="886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 smtClean="0">
                  <a:latin typeface="Calibri"/>
                  <a:cs typeface="Calibri"/>
                </a:rPr>
                <a:t>Day 6</a:t>
              </a:r>
              <a:endParaRPr lang="en-US" sz="2400" b="0" dirty="0">
                <a:latin typeface="Calibri"/>
                <a:cs typeface="Calibri"/>
              </a:endParaRPr>
            </a:p>
          </p:txBody>
        </p:sp>
        <p:grpSp>
          <p:nvGrpSpPr>
            <p:cNvPr id="244" name="Group 243"/>
            <p:cNvGrpSpPr/>
            <p:nvPr/>
          </p:nvGrpSpPr>
          <p:grpSpPr>
            <a:xfrm>
              <a:off x="9296400" y="13182600"/>
              <a:ext cx="5556244" cy="1219200"/>
              <a:chOff x="9220200" y="12496800"/>
              <a:chExt cx="5556244" cy="1219200"/>
            </a:xfrm>
          </p:grpSpPr>
          <p:grpSp>
            <p:nvGrpSpPr>
              <p:cNvPr id="239" name="Group 238"/>
              <p:cNvGrpSpPr/>
              <p:nvPr/>
            </p:nvGrpSpPr>
            <p:grpSpPr>
              <a:xfrm>
                <a:off x="9220200" y="12496800"/>
                <a:ext cx="1316736" cy="1219200"/>
                <a:chOff x="9220200" y="12496800"/>
                <a:chExt cx="1316736" cy="1219200"/>
              </a:xfrm>
            </p:grpSpPr>
            <p:sp>
              <p:nvSpPr>
                <p:cNvPr id="251" name="Rectangle 250"/>
                <p:cNvSpPr/>
                <p:nvPr/>
              </p:nvSpPr>
              <p:spPr bwMode="auto">
                <a:xfrm>
                  <a:off x="9220200" y="12496800"/>
                  <a:ext cx="1316736" cy="121920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9234326" y="12690902"/>
                  <a:ext cx="1288484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400" b="0" dirty="0" smtClean="0">
                      <a:solidFill>
                        <a:srgbClr val="008EEF"/>
                      </a:solidFill>
                      <a:latin typeface="Calibri"/>
                      <a:cs typeface="Calibri"/>
                    </a:rPr>
                    <a:t>Pre-train</a:t>
                  </a:r>
                </a:p>
                <a:p>
                  <a:pPr algn="ctr"/>
                  <a:r>
                    <a:rPr lang="en-US" sz="2400" b="0" dirty="0" smtClean="0">
                      <a:solidFill>
                        <a:srgbClr val="008EEF"/>
                      </a:solidFill>
                      <a:latin typeface="Calibri"/>
                      <a:cs typeface="Calibri"/>
                    </a:rPr>
                    <a:t>TOJ</a:t>
                  </a:r>
                  <a:endParaRPr lang="en-US" sz="2400" b="0" dirty="0">
                    <a:solidFill>
                      <a:srgbClr val="008EEF"/>
                    </a:solidFill>
                    <a:latin typeface="Calibri"/>
                    <a:cs typeface="Calibri"/>
                  </a:endParaRPr>
                </a:p>
              </p:txBody>
            </p:sp>
          </p:grpSp>
          <p:grpSp>
            <p:nvGrpSpPr>
              <p:cNvPr id="240" name="Group 239"/>
              <p:cNvGrpSpPr/>
              <p:nvPr/>
            </p:nvGrpSpPr>
            <p:grpSpPr>
              <a:xfrm>
                <a:off x="10761134" y="12496800"/>
                <a:ext cx="2362200" cy="1219200"/>
                <a:chOff x="10761134" y="12496800"/>
                <a:chExt cx="2362200" cy="1219200"/>
              </a:xfrm>
            </p:grpSpPr>
            <p:sp>
              <p:nvSpPr>
                <p:cNvPr id="129" name="Rectangle 128"/>
                <p:cNvSpPr/>
                <p:nvPr/>
              </p:nvSpPr>
              <p:spPr bwMode="auto">
                <a:xfrm>
                  <a:off x="10761134" y="12496800"/>
                  <a:ext cx="2362200" cy="121920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11188212" y="12875568"/>
                  <a:ext cx="150804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400" b="0" dirty="0" smtClean="0">
                      <a:solidFill>
                        <a:srgbClr val="53C06D"/>
                      </a:solidFill>
                      <a:latin typeface="Calibri"/>
                      <a:cs typeface="Calibri"/>
                    </a:rPr>
                    <a:t>SJ Training</a:t>
                  </a:r>
                  <a:endParaRPr lang="en-US" sz="2400" b="0" dirty="0">
                    <a:solidFill>
                      <a:srgbClr val="53C06D"/>
                    </a:solidFill>
                    <a:latin typeface="Calibri"/>
                    <a:cs typeface="Calibri"/>
                  </a:endParaRPr>
                </a:p>
              </p:txBody>
            </p:sp>
          </p:grpSp>
          <p:grpSp>
            <p:nvGrpSpPr>
              <p:cNvPr id="241" name="Group 240"/>
              <p:cNvGrpSpPr/>
              <p:nvPr/>
            </p:nvGrpSpPr>
            <p:grpSpPr>
              <a:xfrm>
                <a:off x="13362625" y="12496800"/>
                <a:ext cx="1413819" cy="1219200"/>
                <a:chOff x="13362625" y="12496800"/>
                <a:chExt cx="1413819" cy="1219200"/>
              </a:xfrm>
            </p:grpSpPr>
            <p:sp>
              <p:nvSpPr>
                <p:cNvPr id="132" name="Rectangle 131"/>
                <p:cNvSpPr/>
                <p:nvPr/>
              </p:nvSpPr>
              <p:spPr bwMode="auto">
                <a:xfrm>
                  <a:off x="13412312" y="12496800"/>
                  <a:ext cx="1314445" cy="1219200"/>
                </a:xfrm>
                <a:prstGeom prst="rect">
                  <a:avLst/>
                </a:pr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4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  <p:sp>
              <p:nvSpPr>
                <p:cNvPr id="136" name="TextBox 135"/>
                <p:cNvSpPr txBox="1"/>
                <p:nvPr/>
              </p:nvSpPr>
              <p:spPr>
                <a:xfrm>
                  <a:off x="13362625" y="12690902"/>
                  <a:ext cx="141381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2400" b="0" dirty="0" smtClean="0">
                      <a:solidFill>
                        <a:srgbClr val="008EEF"/>
                      </a:solidFill>
                      <a:latin typeface="Calibri"/>
                      <a:cs typeface="Calibri"/>
                    </a:rPr>
                    <a:t>Post-train</a:t>
                  </a:r>
                </a:p>
                <a:p>
                  <a:pPr algn="ctr"/>
                  <a:r>
                    <a:rPr lang="en-US" sz="2400" b="0" dirty="0" smtClean="0">
                      <a:solidFill>
                        <a:srgbClr val="008EEF"/>
                      </a:solidFill>
                      <a:latin typeface="Calibri"/>
                      <a:cs typeface="Calibri"/>
                    </a:rPr>
                    <a:t>TOJ</a:t>
                  </a:r>
                  <a:endParaRPr lang="en-US" sz="2400" b="0" dirty="0">
                    <a:solidFill>
                      <a:srgbClr val="008EEF"/>
                    </a:solidFill>
                    <a:latin typeface="Calibri"/>
                    <a:cs typeface="Calibri"/>
                  </a:endParaRPr>
                </a:p>
              </p:txBody>
            </p:sp>
          </p:grpSp>
        </p:grpSp>
      </p:grpSp>
      <p:sp>
        <p:nvSpPr>
          <p:cNvPr id="238" name="TextBox 237"/>
          <p:cNvSpPr txBox="1"/>
          <p:nvPr/>
        </p:nvSpPr>
        <p:spPr>
          <a:xfrm>
            <a:off x="11658600" y="9525000"/>
            <a:ext cx="317566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/>
                <a:cs typeface="Calibri"/>
              </a:rPr>
              <a:t>Training schedule</a:t>
            </a:r>
            <a:endParaRPr lang="en-US" sz="3200" dirty="0">
              <a:latin typeface="Calibri"/>
              <a:cs typeface="Calibri"/>
            </a:endParaRPr>
          </a:p>
        </p:txBody>
      </p:sp>
      <p:grpSp>
        <p:nvGrpSpPr>
          <p:cNvPr id="2055" name="Group 2054"/>
          <p:cNvGrpSpPr/>
          <p:nvPr/>
        </p:nvGrpSpPr>
        <p:grpSpPr>
          <a:xfrm>
            <a:off x="14249400" y="4114800"/>
            <a:ext cx="1981200" cy="1702720"/>
            <a:chOff x="14097000" y="4621880"/>
            <a:chExt cx="1981200" cy="1702720"/>
          </a:xfrm>
        </p:grpSpPr>
        <p:sp>
          <p:nvSpPr>
            <p:cNvPr id="85" name="Rectangle 84"/>
            <p:cNvSpPr/>
            <p:nvPr/>
          </p:nvSpPr>
          <p:spPr bwMode="auto">
            <a:xfrm>
              <a:off x="14249400" y="4621880"/>
              <a:ext cx="871488" cy="675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defTabSz="914188"/>
              <a:endParaRPr lang="en-US" sz="1900">
                <a:latin typeface="Times New Roman" pitchFamily="18" charset="0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14283952" y="4724400"/>
              <a:ext cx="347142" cy="384696"/>
            </a:xfrm>
            <a:prstGeom prst="rect">
              <a:avLst/>
            </a:prstGeom>
          </p:spPr>
          <p:txBody>
            <a:bodyPr wrap="none" lIns="91420" tIns="45708" rIns="91420" bIns="45708">
              <a:spAutoFit/>
            </a:bodyPr>
            <a:lstStyle/>
            <a:p>
              <a:pPr algn="ctr"/>
              <a:r>
                <a:rPr lang="en-US" sz="1900" dirty="0">
                  <a:latin typeface="Helvetica"/>
                  <a:cs typeface="Helvetica"/>
                </a:rPr>
                <a:t>E</a:t>
              </a: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4726144" y="4724400"/>
              <a:ext cx="364162" cy="384696"/>
            </a:xfrm>
            <a:prstGeom prst="rect">
              <a:avLst/>
            </a:prstGeom>
          </p:spPr>
          <p:txBody>
            <a:bodyPr wrap="none" lIns="91420" tIns="45708" rIns="91420" bIns="45708">
              <a:spAutoFit/>
            </a:bodyPr>
            <a:lstStyle/>
            <a:p>
              <a:pPr algn="ctr"/>
              <a:r>
                <a:rPr lang="en-US" sz="1900" dirty="0">
                  <a:solidFill>
                    <a:srgbClr val="FF0000"/>
                  </a:solidFill>
                  <a:latin typeface="Helvetica"/>
                  <a:cs typeface="Helvetica"/>
                </a:rPr>
                <a:t>D</a:t>
              </a: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4541372" y="4778261"/>
              <a:ext cx="274494" cy="276975"/>
            </a:xfrm>
            <a:prstGeom prst="rect">
              <a:avLst/>
            </a:prstGeom>
          </p:spPr>
          <p:txBody>
            <a:bodyPr wrap="none" lIns="91420" tIns="45708" rIns="91420" bIns="45708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+</a:t>
              </a: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4728056" y="5100538"/>
              <a:ext cx="871488" cy="675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defTabSz="914188"/>
              <a:endParaRPr lang="en-US" sz="1900">
                <a:latin typeface="Times New Roman" pitchFamily="18" charset="0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15039149" y="5257800"/>
              <a:ext cx="274494" cy="276975"/>
            </a:xfrm>
            <a:prstGeom prst="rect">
              <a:avLst/>
            </a:prstGeom>
          </p:spPr>
          <p:txBody>
            <a:bodyPr wrap="none" lIns="91420" tIns="45708" rIns="91420" bIns="45708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+</a:t>
              </a: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15206712" y="5579194"/>
              <a:ext cx="871488" cy="675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defTabSz="914188"/>
              <a:endParaRPr lang="en-US" sz="1900">
                <a:latin typeface="Times New Roman" pitchFamily="18" charset="0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5254761" y="5715000"/>
              <a:ext cx="320176" cy="3847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900" dirty="0">
                  <a:latin typeface="Helvetica"/>
                  <a:cs typeface="Helvetica"/>
                </a:rPr>
                <a:t>3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5685224" y="5715000"/>
              <a:ext cx="360627" cy="3847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900" dirty="0">
                  <a:latin typeface="Helvetica"/>
                  <a:cs typeface="Helvetica"/>
                </a:rPr>
                <a:t>N</a:t>
              </a: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15492813" y="5768861"/>
              <a:ext cx="27453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+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14097000" y="5410200"/>
              <a:ext cx="990600" cy="914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6" name="TextBox 245"/>
            <p:cNvSpPr txBox="1"/>
            <p:nvPr/>
          </p:nvSpPr>
          <p:spPr>
            <a:xfrm>
              <a:off x="14097000" y="5867400"/>
              <a:ext cx="4774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 smtClean="0">
                  <a:latin typeface="Calibri"/>
                  <a:cs typeface="Calibri"/>
                </a:rPr>
                <a:t>time</a:t>
              </a:r>
              <a:endParaRPr lang="en-US" sz="1200" b="0" dirty="0">
                <a:latin typeface="Calibri"/>
                <a:cs typeface="Calibri"/>
              </a:endParaRP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14249401" y="6788287"/>
            <a:ext cx="1981199" cy="1638252"/>
            <a:chOff x="14097000" y="8050880"/>
            <a:chExt cx="1981199" cy="1638252"/>
          </a:xfrm>
        </p:grpSpPr>
        <p:sp>
          <p:nvSpPr>
            <p:cNvPr id="15" name="Rectangle 14"/>
            <p:cNvSpPr/>
            <p:nvPr/>
          </p:nvSpPr>
          <p:spPr bwMode="auto">
            <a:xfrm>
              <a:off x="14249402" y="8050880"/>
              <a:ext cx="871488" cy="675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defTabSz="914188"/>
              <a:endParaRPr lang="en-US" sz="1900">
                <a:latin typeface="Times New Roman" pitchFamily="18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275427" y="8153400"/>
              <a:ext cx="364202" cy="38472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900" dirty="0">
                  <a:solidFill>
                    <a:srgbClr val="FF0000"/>
                  </a:solidFill>
                  <a:latin typeface="Helvetica"/>
                  <a:cs typeface="Helvetica"/>
                </a:rPr>
                <a:t>D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748127" y="8153400"/>
              <a:ext cx="320176" cy="384721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900" dirty="0">
                  <a:latin typeface="Helvetica"/>
                  <a:cs typeface="Helvetica"/>
                </a:rPr>
                <a:t>3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14556611" y="8207261"/>
              <a:ext cx="274534" cy="276999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+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14728055" y="8534727"/>
              <a:ext cx="871488" cy="675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defTabSz="914188"/>
              <a:endParaRPr lang="en-US" sz="1900">
                <a:latin typeface="Times New Roman" pitchFamily="18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039148" y="8686800"/>
              <a:ext cx="274494" cy="276975"/>
            </a:xfrm>
            <a:prstGeom prst="rect">
              <a:avLst/>
            </a:prstGeom>
            <a:ln>
              <a:noFill/>
            </a:ln>
          </p:spPr>
          <p:txBody>
            <a:bodyPr wrap="none" lIns="91420" tIns="45708" rIns="91420" bIns="45708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+</a:t>
              </a: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15206711" y="9013383"/>
              <a:ext cx="871488" cy="6757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defTabSz="914188"/>
              <a:endParaRPr lang="en-US" sz="1900">
                <a:latin typeface="Times New Roman" pitchFamily="18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5234533" y="9144000"/>
              <a:ext cx="360627" cy="3847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900" dirty="0">
                  <a:latin typeface="Helvetica"/>
                  <a:cs typeface="Helvetica"/>
                </a:rPr>
                <a:t>N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5691943" y="9144000"/>
              <a:ext cx="347183" cy="3847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900" dirty="0">
                  <a:latin typeface="Helvetica"/>
                  <a:cs typeface="Helvetica"/>
                </a:rPr>
                <a:t>E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5506284" y="9174326"/>
              <a:ext cx="27453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>
                  <a:latin typeface="Helvetica"/>
                  <a:cs typeface="Helvetica"/>
                </a:rPr>
                <a:t>+</a:t>
              </a:r>
            </a:p>
          </p:txBody>
        </p:sp>
        <p:cxnSp>
          <p:nvCxnSpPr>
            <p:cNvPr id="103" name="Straight Arrow Connector 102"/>
            <p:cNvCxnSpPr/>
            <p:nvPr/>
          </p:nvCxnSpPr>
          <p:spPr bwMode="auto">
            <a:xfrm>
              <a:off x="14097000" y="8763000"/>
              <a:ext cx="990600" cy="914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33" name="TextBox 132"/>
            <p:cNvSpPr txBox="1"/>
            <p:nvPr/>
          </p:nvSpPr>
          <p:spPr>
            <a:xfrm>
              <a:off x="14097000" y="9296400"/>
              <a:ext cx="4774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 smtClean="0">
                  <a:latin typeface="Calibri"/>
                  <a:cs typeface="Calibri"/>
                </a:rPr>
                <a:t>time</a:t>
              </a:r>
              <a:endParaRPr lang="en-US" sz="1200" b="0" dirty="0">
                <a:latin typeface="Calibri"/>
                <a:cs typeface="Calibri"/>
              </a:endParaRPr>
            </a:p>
          </p:txBody>
        </p:sp>
      </p:grpSp>
      <p:grpSp>
        <p:nvGrpSpPr>
          <p:cNvPr id="2076" name="Group 2075"/>
          <p:cNvGrpSpPr/>
          <p:nvPr/>
        </p:nvGrpSpPr>
        <p:grpSpPr>
          <a:xfrm>
            <a:off x="457200" y="10896600"/>
            <a:ext cx="5181600" cy="4648200"/>
            <a:chOff x="685800" y="11353800"/>
            <a:chExt cx="5181600" cy="4648200"/>
          </a:xfrm>
        </p:grpSpPr>
        <p:cxnSp>
          <p:nvCxnSpPr>
            <p:cNvPr id="148" name="Straight Arrow Connector 147"/>
            <p:cNvCxnSpPr/>
            <p:nvPr/>
          </p:nvCxnSpPr>
          <p:spPr bwMode="auto">
            <a:xfrm>
              <a:off x="685800" y="12573000"/>
              <a:ext cx="3505200" cy="3200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9" name="TextBox 148"/>
            <p:cNvSpPr txBox="1"/>
            <p:nvPr/>
          </p:nvSpPr>
          <p:spPr>
            <a:xfrm>
              <a:off x="838200" y="13335000"/>
              <a:ext cx="5461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>
                  <a:latin typeface="Calibri"/>
                  <a:cs typeface="Calibri"/>
                </a:rPr>
                <a:t>T</a:t>
              </a:r>
              <a:r>
                <a:rPr lang="en-US" sz="1400" b="0" dirty="0" smtClean="0">
                  <a:latin typeface="Calibri"/>
                  <a:cs typeface="Calibri"/>
                </a:rPr>
                <a:t>ime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grpSp>
          <p:nvGrpSpPr>
            <p:cNvPr id="174" name="Group 173"/>
            <p:cNvGrpSpPr/>
            <p:nvPr/>
          </p:nvGrpSpPr>
          <p:grpSpPr>
            <a:xfrm>
              <a:off x="847824" y="11353800"/>
              <a:ext cx="871488" cy="675749"/>
              <a:chOff x="3450456" y="11451458"/>
              <a:chExt cx="871488" cy="675749"/>
            </a:xfrm>
          </p:grpSpPr>
          <p:sp>
            <p:nvSpPr>
              <p:cNvPr id="175" name="Rectangle 174"/>
              <p:cNvSpPr/>
              <p:nvPr/>
            </p:nvSpPr>
            <p:spPr bwMode="auto">
              <a:xfrm>
                <a:off x="3450456" y="11451458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3761549" y="11608720"/>
                <a:ext cx="274494" cy="276975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2073" name="Group 2072"/>
            <p:cNvGrpSpPr/>
            <p:nvPr/>
          </p:nvGrpSpPr>
          <p:grpSpPr>
            <a:xfrm>
              <a:off x="1308723" y="11785600"/>
              <a:ext cx="871488" cy="675749"/>
              <a:chOff x="1308723" y="11785600"/>
              <a:chExt cx="871488" cy="675749"/>
            </a:xfrm>
          </p:grpSpPr>
          <p:sp>
            <p:nvSpPr>
              <p:cNvPr id="164" name="Rectangle 163"/>
              <p:cNvSpPr/>
              <p:nvPr/>
            </p:nvSpPr>
            <p:spPr bwMode="auto">
              <a:xfrm>
                <a:off x="1308723" y="11785600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1334759" y="11887200"/>
                <a:ext cx="364202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 smtClean="0">
                    <a:latin typeface="Helvetica"/>
                    <a:cs typeface="Helvetica"/>
                  </a:rPr>
                  <a:t>X</a:t>
                </a:r>
                <a:endParaRPr lang="en-US" sz="1900" dirty="0">
                  <a:latin typeface="Helvetica"/>
                  <a:cs typeface="Helvetica"/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1787235" y="11887200"/>
                <a:ext cx="360627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 smtClean="0">
                    <a:latin typeface="Helvetica"/>
                    <a:cs typeface="Helvetica"/>
                  </a:rPr>
                  <a:t>R</a:t>
                </a:r>
                <a:endParaRPr lang="en-US" sz="1900" dirty="0">
                  <a:latin typeface="Helvetica"/>
                  <a:cs typeface="Helvetica"/>
                </a:endParaRPr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1594824" y="11941061"/>
                <a:ext cx="27453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>
              <a:off x="1769622" y="12217400"/>
              <a:ext cx="871488" cy="675749"/>
              <a:chOff x="3450456" y="11451458"/>
              <a:chExt cx="871488" cy="675749"/>
            </a:xfrm>
          </p:grpSpPr>
          <p:sp>
            <p:nvSpPr>
              <p:cNvPr id="172" name="Rectangle 171"/>
              <p:cNvSpPr/>
              <p:nvPr/>
            </p:nvSpPr>
            <p:spPr bwMode="auto">
              <a:xfrm>
                <a:off x="3450456" y="11451458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3761549" y="11608720"/>
                <a:ext cx="274494" cy="276975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2063" name="Group 2062"/>
            <p:cNvGrpSpPr/>
            <p:nvPr/>
          </p:nvGrpSpPr>
          <p:grpSpPr>
            <a:xfrm>
              <a:off x="2230521" y="12649200"/>
              <a:ext cx="871488" cy="675749"/>
              <a:chOff x="2971800" y="10972800"/>
              <a:chExt cx="871488" cy="675749"/>
            </a:xfrm>
          </p:grpSpPr>
          <p:sp>
            <p:nvSpPr>
              <p:cNvPr id="138" name="Rectangle 137"/>
              <p:cNvSpPr/>
              <p:nvPr/>
            </p:nvSpPr>
            <p:spPr bwMode="auto">
              <a:xfrm>
                <a:off x="2971800" y="10972800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3006352" y="11075320"/>
                <a:ext cx="347142" cy="384696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900" dirty="0">
                    <a:latin typeface="Helvetica"/>
                    <a:cs typeface="Helvetica"/>
                  </a:rPr>
                  <a:t>E</a:t>
                </a: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3448544" y="11075320"/>
                <a:ext cx="364162" cy="384696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900" dirty="0">
                    <a:solidFill>
                      <a:srgbClr val="FF0000"/>
                    </a:solidFill>
                    <a:latin typeface="Helvetica"/>
                    <a:cs typeface="Helvetica"/>
                  </a:rPr>
                  <a:t>D</a:t>
                </a: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3263772" y="11129181"/>
                <a:ext cx="274494" cy="276975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168" name="Group 167"/>
            <p:cNvGrpSpPr/>
            <p:nvPr/>
          </p:nvGrpSpPr>
          <p:grpSpPr>
            <a:xfrm>
              <a:off x="2691420" y="13081000"/>
              <a:ext cx="871488" cy="675749"/>
              <a:chOff x="3450456" y="11451458"/>
              <a:chExt cx="871488" cy="675749"/>
            </a:xfrm>
          </p:grpSpPr>
          <p:sp>
            <p:nvSpPr>
              <p:cNvPr id="169" name="Rectangle 168"/>
              <p:cNvSpPr/>
              <p:nvPr/>
            </p:nvSpPr>
            <p:spPr bwMode="auto">
              <a:xfrm>
                <a:off x="3450456" y="11451458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3761549" y="11608720"/>
                <a:ext cx="274494" cy="276975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2072" name="Group 2071"/>
            <p:cNvGrpSpPr/>
            <p:nvPr/>
          </p:nvGrpSpPr>
          <p:grpSpPr>
            <a:xfrm>
              <a:off x="3152319" y="13512800"/>
              <a:ext cx="871488" cy="675749"/>
              <a:chOff x="3152319" y="13512800"/>
              <a:chExt cx="871488" cy="675749"/>
            </a:xfrm>
          </p:grpSpPr>
          <p:sp>
            <p:nvSpPr>
              <p:cNvPr id="159" name="Rectangle 158"/>
              <p:cNvSpPr/>
              <p:nvPr/>
            </p:nvSpPr>
            <p:spPr bwMode="auto">
              <a:xfrm>
                <a:off x="3152319" y="13512800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3180143" y="13636079"/>
                <a:ext cx="360627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 smtClean="0">
                    <a:latin typeface="Helvetica"/>
                    <a:cs typeface="Helvetica"/>
                  </a:rPr>
                  <a:t>C</a:t>
                </a:r>
                <a:endParaRPr lang="en-US" sz="1900" dirty="0">
                  <a:latin typeface="Helvetica"/>
                  <a:cs typeface="Helvetica"/>
                </a:endParaRPr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3630831" y="13636079"/>
                <a:ext cx="360627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 smtClean="0">
                    <a:latin typeface="Helvetica"/>
                    <a:cs typeface="Helvetica"/>
                  </a:rPr>
                  <a:t>E</a:t>
                </a:r>
                <a:endParaRPr lang="en-US" sz="1900" dirty="0">
                  <a:latin typeface="Helvetica"/>
                  <a:cs typeface="Helvetica"/>
                </a:endParaRPr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3438420" y="13689940"/>
                <a:ext cx="27453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3613218" y="13944600"/>
              <a:ext cx="871488" cy="675749"/>
              <a:chOff x="3450456" y="11451458"/>
              <a:chExt cx="871488" cy="675749"/>
            </a:xfrm>
          </p:grpSpPr>
          <p:sp>
            <p:nvSpPr>
              <p:cNvPr id="151" name="Rectangle 150"/>
              <p:cNvSpPr/>
              <p:nvPr/>
            </p:nvSpPr>
            <p:spPr bwMode="auto">
              <a:xfrm>
                <a:off x="3450456" y="11451458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3761549" y="11608720"/>
                <a:ext cx="274494" cy="276975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2071" name="Group 2070"/>
            <p:cNvGrpSpPr/>
            <p:nvPr/>
          </p:nvGrpSpPr>
          <p:grpSpPr>
            <a:xfrm>
              <a:off x="4074117" y="14376400"/>
              <a:ext cx="871488" cy="675749"/>
              <a:chOff x="4074117" y="14376400"/>
              <a:chExt cx="871488" cy="675749"/>
            </a:xfrm>
          </p:grpSpPr>
          <p:sp>
            <p:nvSpPr>
              <p:cNvPr id="144" name="Rectangle 143"/>
              <p:cNvSpPr/>
              <p:nvPr/>
            </p:nvSpPr>
            <p:spPr bwMode="auto">
              <a:xfrm>
                <a:off x="4074117" y="14376400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4122166" y="14478000"/>
                <a:ext cx="320176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>
                    <a:latin typeface="Helvetica"/>
                    <a:cs typeface="Helvetica"/>
                  </a:rPr>
                  <a:t>3</a:t>
                </a: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4552629" y="14478000"/>
                <a:ext cx="360627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>
                    <a:latin typeface="Helvetica"/>
                    <a:cs typeface="Helvetica"/>
                  </a:rPr>
                  <a:t>N</a:t>
                </a:r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4360218" y="14531861"/>
                <a:ext cx="27453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2057" name="Group 2056"/>
            <p:cNvGrpSpPr/>
            <p:nvPr/>
          </p:nvGrpSpPr>
          <p:grpSpPr>
            <a:xfrm>
              <a:off x="4535016" y="14808200"/>
              <a:ext cx="871488" cy="675749"/>
              <a:chOff x="3450456" y="11451458"/>
              <a:chExt cx="871488" cy="675749"/>
            </a:xfrm>
          </p:grpSpPr>
          <p:sp>
            <p:nvSpPr>
              <p:cNvPr id="142" name="Rectangle 141"/>
              <p:cNvSpPr/>
              <p:nvPr/>
            </p:nvSpPr>
            <p:spPr bwMode="auto">
              <a:xfrm>
                <a:off x="3450456" y="11451458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3761549" y="11608720"/>
                <a:ext cx="274494" cy="276975"/>
              </a:xfrm>
              <a:prstGeom prst="rect">
                <a:avLst/>
              </a:prstGeom>
            </p:spPr>
            <p:txBody>
              <a:bodyPr wrap="none" lIns="91420" tIns="45708" rIns="91420" bIns="45708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grpSp>
          <p:nvGrpSpPr>
            <p:cNvPr id="2070" name="Group 2069"/>
            <p:cNvGrpSpPr/>
            <p:nvPr/>
          </p:nvGrpSpPr>
          <p:grpSpPr>
            <a:xfrm>
              <a:off x="4995912" y="15240000"/>
              <a:ext cx="871488" cy="675749"/>
              <a:chOff x="4995912" y="15240000"/>
              <a:chExt cx="871488" cy="675749"/>
            </a:xfrm>
          </p:grpSpPr>
          <p:sp>
            <p:nvSpPr>
              <p:cNvPr id="154" name="Rectangle 153"/>
              <p:cNvSpPr/>
              <p:nvPr/>
            </p:nvSpPr>
            <p:spPr bwMode="auto">
              <a:xfrm>
                <a:off x="4995912" y="15240000"/>
                <a:ext cx="871488" cy="675749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bg1">
                    <a:lumMod val="6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20" tIns="45708" rIns="91420" bIns="45708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914188"/>
                <a:endParaRPr lang="en-US" sz="1900">
                  <a:latin typeface="Times New Roman" pitchFamily="18" charset="0"/>
                </a:endParaRPr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5021948" y="15316200"/>
                <a:ext cx="364202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 smtClean="0">
                    <a:latin typeface="Helvetica"/>
                    <a:cs typeface="Helvetica"/>
                  </a:rPr>
                  <a:t>Y</a:t>
                </a:r>
                <a:endParaRPr lang="en-US" sz="1900" dirty="0">
                  <a:latin typeface="Helvetica"/>
                  <a:cs typeface="Helvetica"/>
                </a:endParaRPr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5474424" y="15316200"/>
                <a:ext cx="360627" cy="3847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900" dirty="0" smtClean="0">
                    <a:latin typeface="Helvetica"/>
                    <a:cs typeface="Helvetica"/>
                  </a:rPr>
                  <a:t>P</a:t>
                </a:r>
                <a:endParaRPr lang="en-US" sz="1900" dirty="0">
                  <a:latin typeface="Helvetica"/>
                  <a:cs typeface="Helvetica"/>
                </a:endParaRPr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5282013" y="15370061"/>
                <a:ext cx="274534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200" dirty="0">
                    <a:latin typeface="Helvetica"/>
                    <a:cs typeface="Helvetica"/>
                  </a:rPr>
                  <a:t>+</a:t>
                </a:r>
              </a:p>
            </p:txBody>
          </p:sp>
        </p:grpSp>
        <p:sp>
          <p:nvSpPr>
            <p:cNvPr id="2069" name="TextBox 2068"/>
            <p:cNvSpPr txBox="1"/>
            <p:nvPr/>
          </p:nvSpPr>
          <p:spPr>
            <a:xfrm>
              <a:off x="685800" y="12192000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1143000" y="12646223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1600200" y="13030200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2514600" y="13941623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2971800" y="14325600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2057400" y="13487400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3429000" y="14782800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3951117" y="15240000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4408317" y="15694223"/>
              <a:ext cx="620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 smtClean="0">
                  <a:latin typeface="Calibri"/>
                  <a:cs typeface="Calibri"/>
                </a:rPr>
                <a:t>67 </a:t>
              </a:r>
              <a:r>
                <a:rPr lang="en-US" sz="1400" b="0" dirty="0" err="1" smtClean="0">
                  <a:latin typeface="Calibri"/>
                  <a:cs typeface="Calibri"/>
                </a:rPr>
                <a:t>ms</a:t>
              </a:r>
              <a:endParaRPr lang="en-US" sz="1400" b="0" dirty="0">
                <a:latin typeface="Calibri"/>
                <a:cs typeface="Calibri"/>
              </a:endParaRPr>
            </a:p>
          </p:txBody>
        </p:sp>
      </p:grpSp>
      <p:cxnSp>
        <p:nvCxnSpPr>
          <p:cNvPr id="33" name="Straight Connector 32"/>
          <p:cNvCxnSpPr/>
          <p:nvPr/>
        </p:nvCxnSpPr>
        <p:spPr bwMode="auto">
          <a:xfrm>
            <a:off x="20955000" y="556260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72551" y="203395"/>
            <a:ext cx="2057400" cy="2057400"/>
          </a:xfrm>
          <a:prstGeom prst="rect">
            <a:avLst/>
          </a:prstGeom>
        </p:spPr>
      </p:pic>
      <p:sp>
        <p:nvSpPr>
          <p:cNvPr id="153" name="TextBox 152"/>
          <p:cNvSpPr txBox="1"/>
          <p:nvPr/>
        </p:nvSpPr>
        <p:spPr>
          <a:xfrm>
            <a:off x="19876191" y="3505200"/>
            <a:ext cx="261481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/>
                <a:cs typeface="Calibri"/>
              </a:rPr>
              <a:t>Reaction Time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19453700" y="8305800"/>
            <a:ext cx="345980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/>
                <a:cs typeface="Calibri"/>
              </a:rPr>
              <a:t>Temporal Precision</a:t>
            </a:r>
            <a:endParaRPr lang="en-US" sz="3200" dirty="0">
              <a:latin typeface="Calibri"/>
              <a:cs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16707" y="9050727"/>
            <a:ext cx="5000090" cy="3648714"/>
          </a:xfrm>
          <a:prstGeom prst="rect">
            <a:avLst/>
          </a:prstGeom>
        </p:spPr>
      </p:pic>
      <p:grpSp>
        <p:nvGrpSpPr>
          <p:cNvPr id="180" name="Group 179"/>
          <p:cNvGrpSpPr/>
          <p:nvPr/>
        </p:nvGrpSpPr>
        <p:grpSpPr>
          <a:xfrm>
            <a:off x="10498669" y="13693913"/>
            <a:ext cx="5554130" cy="1219200"/>
            <a:chOff x="9203269" y="12496800"/>
            <a:chExt cx="5554130" cy="1219200"/>
          </a:xfrm>
        </p:grpSpPr>
        <p:grpSp>
          <p:nvGrpSpPr>
            <p:cNvPr id="181" name="Group 180"/>
            <p:cNvGrpSpPr/>
            <p:nvPr/>
          </p:nvGrpSpPr>
          <p:grpSpPr>
            <a:xfrm>
              <a:off x="9203269" y="12496800"/>
              <a:ext cx="1316736" cy="1219200"/>
              <a:chOff x="9203269" y="12496800"/>
              <a:chExt cx="1316736" cy="1219200"/>
            </a:xfrm>
          </p:grpSpPr>
          <p:sp>
            <p:nvSpPr>
              <p:cNvPr id="196" name="Rectangle 195"/>
              <p:cNvSpPr/>
              <p:nvPr/>
            </p:nvSpPr>
            <p:spPr bwMode="auto">
              <a:xfrm>
                <a:off x="9203269" y="12496800"/>
                <a:ext cx="1316736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97" name="TextBox 196"/>
              <p:cNvSpPr txBox="1"/>
              <p:nvPr/>
            </p:nvSpPr>
            <p:spPr>
              <a:xfrm>
                <a:off x="9217395" y="12690902"/>
                <a:ext cx="128848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53C06D"/>
                    </a:solidFill>
                    <a:latin typeface="Calibri"/>
                    <a:cs typeface="Calibri"/>
                  </a:rPr>
                  <a:t>Pre-train</a:t>
                </a:r>
              </a:p>
              <a:p>
                <a:pPr algn="ctr"/>
                <a:r>
                  <a:rPr lang="en-US" sz="2400" b="0" dirty="0" smtClean="0">
                    <a:solidFill>
                      <a:srgbClr val="53C06D"/>
                    </a:solidFill>
                    <a:latin typeface="Calibri"/>
                    <a:cs typeface="Calibri"/>
                  </a:rPr>
                  <a:t>SJ</a:t>
                </a:r>
                <a:endParaRPr lang="en-US" sz="2400" b="0" dirty="0">
                  <a:solidFill>
                    <a:srgbClr val="53C06D"/>
                  </a:solidFill>
                  <a:latin typeface="Calibri"/>
                  <a:cs typeface="Calibri"/>
                </a:endParaRPr>
              </a:p>
            </p:txBody>
          </p:sp>
        </p:grpSp>
        <p:grpSp>
          <p:nvGrpSpPr>
            <p:cNvPr id="190" name="Group 189"/>
            <p:cNvGrpSpPr/>
            <p:nvPr/>
          </p:nvGrpSpPr>
          <p:grpSpPr>
            <a:xfrm>
              <a:off x="10744200" y="12496800"/>
              <a:ext cx="2362200" cy="1219200"/>
              <a:chOff x="10744200" y="12496800"/>
              <a:chExt cx="2362200" cy="1219200"/>
            </a:xfrm>
          </p:grpSpPr>
          <p:sp>
            <p:nvSpPr>
              <p:cNvPr id="194" name="Rectangle 193"/>
              <p:cNvSpPr/>
              <p:nvPr/>
            </p:nvSpPr>
            <p:spPr bwMode="auto">
              <a:xfrm>
                <a:off x="10744200" y="12496800"/>
                <a:ext cx="2362200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95" name="TextBox 194"/>
              <p:cNvSpPr txBox="1"/>
              <p:nvPr/>
            </p:nvSpPr>
            <p:spPr>
              <a:xfrm>
                <a:off x="11065104" y="12875568"/>
                <a:ext cx="17203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008EEF"/>
                    </a:solidFill>
                    <a:latin typeface="Calibri"/>
                    <a:cs typeface="Calibri"/>
                  </a:rPr>
                  <a:t>TOJ Training</a:t>
                </a:r>
                <a:endParaRPr lang="en-US" sz="2400" b="0" dirty="0">
                  <a:solidFill>
                    <a:srgbClr val="008EEF"/>
                  </a:solidFill>
                  <a:latin typeface="Calibri"/>
                  <a:cs typeface="Calibri"/>
                </a:endParaRPr>
              </a:p>
            </p:txBody>
          </p:sp>
        </p:grpSp>
        <p:grpSp>
          <p:nvGrpSpPr>
            <p:cNvPr id="191" name="Group 190"/>
            <p:cNvGrpSpPr/>
            <p:nvPr/>
          </p:nvGrpSpPr>
          <p:grpSpPr>
            <a:xfrm>
              <a:off x="13343580" y="12496800"/>
              <a:ext cx="1413819" cy="1219200"/>
              <a:chOff x="13343580" y="12496800"/>
              <a:chExt cx="1413819" cy="1219200"/>
            </a:xfrm>
          </p:grpSpPr>
          <p:sp>
            <p:nvSpPr>
              <p:cNvPr id="192" name="Rectangle 191"/>
              <p:cNvSpPr/>
              <p:nvPr/>
            </p:nvSpPr>
            <p:spPr bwMode="auto">
              <a:xfrm>
                <a:off x="13392121" y="12496800"/>
                <a:ext cx="1316736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13343580" y="12690902"/>
                <a:ext cx="141381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53C06D"/>
                    </a:solidFill>
                    <a:latin typeface="Calibri"/>
                    <a:cs typeface="Calibri"/>
                  </a:rPr>
                  <a:t>Post-train</a:t>
                </a:r>
              </a:p>
              <a:p>
                <a:pPr algn="ctr"/>
                <a:r>
                  <a:rPr lang="en-US" sz="2400" b="0" dirty="0" smtClean="0">
                    <a:solidFill>
                      <a:srgbClr val="53C06D"/>
                    </a:solidFill>
                    <a:latin typeface="Calibri"/>
                    <a:cs typeface="Calibri"/>
                  </a:rPr>
                  <a:t>SJ</a:t>
                </a:r>
                <a:endParaRPr lang="en-US" sz="2400" b="0" dirty="0">
                  <a:solidFill>
                    <a:srgbClr val="53C06D"/>
                  </a:solidFill>
                  <a:latin typeface="Calibri"/>
                  <a:cs typeface="Calibri"/>
                </a:endParaRPr>
              </a:p>
            </p:txBody>
          </p:sp>
        </p:grpSp>
      </p:grpSp>
      <p:sp>
        <p:nvSpPr>
          <p:cNvPr id="11" name="Rectangle 10"/>
          <p:cNvSpPr/>
          <p:nvPr/>
        </p:nvSpPr>
        <p:spPr>
          <a:xfrm>
            <a:off x="7971598" y="11022031"/>
            <a:ext cx="24136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rgbClr val="53C06D"/>
                </a:solidFill>
                <a:latin typeface="Calibri"/>
                <a:cs typeface="Calibri"/>
              </a:rPr>
              <a:t>SJ Training Group</a:t>
            </a:r>
          </a:p>
          <a:p>
            <a:pPr algn="ctr"/>
            <a:r>
              <a:rPr lang="en-US" sz="2400" dirty="0" smtClean="0">
                <a:solidFill>
                  <a:srgbClr val="53C06D"/>
                </a:solidFill>
                <a:latin typeface="Calibri"/>
              </a:rPr>
              <a:t>n = 9</a:t>
            </a:r>
            <a:endParaRPr lang="en-US" dirty="0">
              <a:solidFill>
                <a:srgbClr val="53C06D"/>
              </a:solidFill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7814012" y="13934925"/>
            <a:ext cx="26286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rgbClr val="008EEF"/>
                </a:solidFill>
                <a:latin typeface="Calibri"/>
                <a:cs typeface="Calibri"/>
              </a:rPr>
              <a:t>TOJ Training Group</a:t>
            </a:r>
          </a:p>
          <a:p>
            <a:pPr algn="ctr"/>
            <a:r>
              <a:rPr lang="en-US" sz="2400" dirty="0" smtClean="0">
                <a:solidFill>
                  <a:srgbClr val="008EEF"/>
                </a:solidFill>
                <a:latin typeface="Calibri"/>
              </a:rPr>
              <a:t>n = 11</a:t>
            </a:r>
            <a:endParaRPr lang="en-US" dirty="0">
              <a:solidFill>
                <a:srgbClr val="008EEF"/>
              </a:solidFill>
            </a:endParaRPr>
          </a:p>
        </p:txBody>
      </p:sp>
      <p:grpSp>
        <p:nvGrpSpPr>
          <p:cNvPr id="199" name="Group 198"/>
          <p:cNvGrpSpPr/>
          <p:nvPr/>
        </p:nvGrpSpPr>
        <p:grpSpPr>
          <a:xfrm>
            <a:off x="10497469" y="12141200"/>
            <a:ext cx="5507736" cy="1219200"/>
            <a:chOff x="9237134" y="12496800"/>
            <a:chExt cx="5507736" cy="1219200"/>
          </a:xfrm>
        </p:grpSpPr>
        <p:grpSp>
          <p:nvGrpSpPr>
            <p:cNvPr id="200" name="Group 199"/>
            <p:cNvGrpSpPr/>
            <p:nvPr/>
          </p:nvGrpSpPr>
          <p:grpSpPr>
            <a:xfrm>
              <a:off x="9237134" y="12496800"/>
              <a:ext cx="1316736" cy="1219200"/>
              <a:chOff x="9237134" y="12496800"/>
              <a:chExt cx="1316736" cy="1219200"/>
            </a:xfrm>
          </p:grpSpPr>
          <p:sp>
            <p:nvSpPr>
              <p:cNvPr id="207" name="Rectangle 206"/>
              <p:cNvSpPr/>
              <p:nvPr/>
            </p:nvSpPr>
            <p:spPr bwMode="auto">
              <a:xfrm>
                <a:off x="9237134" y="12496800"/>
                <a:ext cx="1316736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9568532" y="12875568"/>
                <a:ext cx="6365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008EEF"/>
                    </a:solidFill>
                    <a:latin typeface="Calibri"/>
                    <a:cs typeface="Calibri"/>
                  </a:rPr>
                  <a:t>TOJ</a:t>
                </a:r>
                <a:endParaRPr lang="en-US" sz="2400" b="0" dirty="0">
                  <a:solidFill>
                    <a:srgbClr val="008EEF"/>
                  </a:solidFill>
                  <a:latin typeface="Calibri"/>
                  <a:cs typeface="Calibri"/>
                </a:endParaRPr>
              </a:p>
            </p:txBody>
          </p:sp>
        </p:grpSp>
        <p:grpSp>
          <p:nvGrpSpPr>
            <p:cNvPr id="202" name="Group 201"/>
            <p:cNvGrpSpPr/>
            <p:nvPr/>
          </p:nvGrpSpPr>
          <p:grpSpPr>
            <a:xfrm>
              <a:off x="13428134" y="12496800"/>
              <a:ext cx="1316736" cy="1219200"/>
              <a:chOff x="13428134" y="12496800"/>
              <a:chExt cx="1316736" cy="1219200"/>
            </a:xfrm>
          </p:grpSpPr>
          <p:sp>
            <p:nvSpPr>
              <p:cNvPr id="203" name="Rectangle 202"/>
              <p:cNvSpPr/>
              <p:nvPr/>
            </p:nvSpPr>
            <p:spPr bwMode="auto">
              <a:xfrm>
                <a:off x="13428134" y="12496800"/>
                <a:ext cx="1316736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04" name="TextBox 203"/>
              <p:cNvSpPr txBox="1"/>
              <p:nvPr/>
            </p:nvSpPr>
            <p:spPr>
              <a:xfrm>
                <a:off x="13768221" y="12875568"/>
                <a:ext cx="6365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008EEF"/>
                    </a:solidFill>
                    <a:latin typeface="Calibri"/>
                    <a:cs typeface="Calibri"/>
                  </a:rPr>
                  <a:t>TOJ</a:t>
                </a:r>
                <a:endParaRPr lang="en-US" sz="2400" b="0" dirty="0">
                  <a:solidFill>
                    <a:srgbClr val="008EEF"/>
                  </a:solidFill>
                  <a:latin typeface="Calibri"/>
                  <a:cs typeface="Calibri"/>
                </a:endParaRPr>
              </a:p>
            </p:txBody>
          </p:sp>
        </p:grpSp>
      </p:grpSp>
      <p:sp>
        <p:nvSpPr>
          <p:cNvPr id="209" name="Rectangle 208"/>
          <p:cNvSpPr/>
          <p:nvPr/>
        </p:nvSpPr>
        <p:spPr>
          <a:xfrm>
            <a:off x="7865362" y="12344400"/>
            <a:ext cx="25382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rgbClr val="008EEF"/>
                </a:solidFill>
                <a:latin typeface="Calibri"/>
              </a:rPr>
              <a:t>TOJ Control Group</a:t>
            </a:r>
          </a:p>
          <a:p>
            <a:pPr algn="ctr"/>
            <a:r>
              <a:rPr lang="en-US" sz="2400" dirty="0" smtClean="0">
                <a:solidFill>
                  <a:srgbClr val="008EEF"/>
                </a:solidFill>
                <a:latin typeface="Calibri"/>
              </a:rPr>
              <a:t>n = 9</a:t>
            </a:r>
            <a:endParaRPr lang="en-US" dirty="0">
              <a:solidFill>
                <a:srgbClr val="008EEF"/>
              </a:solidFill>
            </a:endParaRPr>
          </a:p>
        </p:txBody>
      </p:sp>
      <p:grpSp>
        <p:nvGrpSpPr>
          <p:cNvPr id="210" name="Group 209"/>
          <p:cNvGrpSpPr/>
          <p:nvPr/>
        </p:nvGrpSpPr>
        <p:grpSpPr>
          <a:xfrm>
            <a:off x="10495157" y="15011400"/>
            <a:ext cx="5507736" cy="1219200"/>
            <a:chOff x="9211733" y="12496800"/>
            <a:chExt cx="5507736" cy="1219200"/>
          </a:xfrm>
        </p:grpSpPr>
        <p:grpSp>
          <p:nvGrpSpPr>
            <p:cNvPr id="211" name="Group 210"/>
            <p:cNvGrpSpPr/>
            <p:nvPr/>
          </p:nvGrpSpPr>
          <p:grpSpPr>
            <a:xfrm>
              <a:off x="9211733" y="12496800"/>
              <a:ext cx="1316736" cy="1219200"/>
              <a:chOff x="9211733" y="12496800"/>
              <a:chExt cx="1316736" cy="1219200"/>
            </a:xfrm>
          </p:grpSpPr>
          <p:sp>
            <p:nvSpPr>
              <p:cNvPr id="218" name="Rectangle 217"/>
              <p:cNvSpPr/>
              <p:nvPr/>
            </p:nvSpPr>
            <p:spPr bwMode="auto">
              <a:xfrm>
                <a:off x="9211733" y="12496800"/>
                <a:ext cx="1316736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19" name="TextBox 218"/>
              <p:cNvSpPr txBox="1"/>
              <p:nvPr/>
            </p:nvSpPr>
            <p:spPr>
              <a:xfrm>
                <a:off x="9659018" y="12875568"/>
                <a:ext cx="4221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53C06D"/>
                    </a:solidFill>
                    <a:latin typeface="Calibri"/>
                    <a:cs typeface="Calibri"/>
                  </a:rPr>
                  <a:t>SJ</a:t>
                </a:r>
                <a:endParaRPr lang="en-US" sz="2400" b="0" dirty="0">
                  <a:solidFill>
                    <a:srgbClr val="53C06D"/>
                  </a:solidFill>
                  <a:latin typeface="Calibri"/>
                  <a:cs typeface="Calibri"/>
                </a:endParaRPr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>
              <a:off x="13402733" y="12496800"/>
              <a:ext cx="1316736" cy="1219200"/>
              <a:chOff x="13402733" y="12496800"/>
              <a:chExt cx="1316736" cy="1219200"/>
            </a:xfrm>
          </p:grpSpPr>
          <p:sp>
            <p:nvSpPr>
              <p:cNvPr id="214" name="Rectangle 213"/>
              <p:cNvSpPr/>
              <p:nvPr/>
            </p:nvSpPr>
            <p:spPr bwMode="auto">
              <a:xfrm>
                <a:off x="13402733" y="12496800"/>
                <a:ext cx="1316736" cy="121920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13850018" y="12875568"/>
                <a:ext cx="4221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b="0" dirty="0" smtClean="0">
                    <a:solidFill>
                      <a:srgbClr val="53C06D"/>
                    </a:solidFill>
                    <a:latin typeface="Calibri"/>
                    <a:cs typeface="Calibri"/>
                  </a:rPr>
                  <a:t>SJ</a:t>
                </a:r>
                <a:endParaRPr lang="en-US" sz="2400" b="0" dirty="0">
                  <a:solidFill>
                    <a:srgbClr val="53C06D"/>
                  </a:solidFill>
                  <a:latin typeface="Calibri"/>
                  <a:cs typeface="Calibri"/>
                </a:endParaRPr>
              </a:p>
            </p:txBody>
          </p:sp>
        </p:grpSp>
      </p:grpSp>
      <p:sp>
        <p:nvSpPr>
          <p:cNvPr id="220" name="Rectangle 219"/>
          <p:cNvSpPr/>
          <p:nvPr/>
        </p:nvSpPr>
        <p:spPr>
          <a:xfrm>
            <a:off x="7952888" y="15296850"/>
            <a:ext cx="23231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>
                <a:solidFill>
                  <a:srgbClr val="53C06D"/>
                </a:solidFill>
                <a:latin typeface="Calibri"/>
                <a:cs typeface="Calibri"/>
              </a:rPr>
              <a:t>SJ Control Group</a:t>
            </a:r>
          </a:p>
          <a:p>
            <a:pPr algn="ctr"/>
            <a:r>
              <a:rPr lang="en-US" sz="2400" dirty="0" smtClean="0">
                <a:solidFill>
                  <a:srgbClr val="53C06D"/>
                </a:solidFill>
                <a:latin typeface="Calibri"/>
              </a:rPr>
              <a:t>n = 10</a:t>
            </a:r>
            <a:endParaRPr lang="en-US" dirty="0">
              <a:solidFill>
                <a:srgbClr val="53C06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0" y="9490714"/>
            <a:ext cx="7315200" cy="244849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0" y="13324903"/>
            <a:ext cx="7315200" cy="2448497"/>
          </a:xfrm>
          <a:prstGeom prst="rect">
            <a:avLst/>
          </a:prstGeom>
        </p:spPr>
      </p:pic>
      <p:sp>
        <p:nvSpPr>
          <p:cNvPr id="221" name="Rectangle 220"/>
          <p:cNvSpPr/>
          <p:nvPr/>
        </p:nvSpPr>
        <p:spPr>
          <a:xfrm>
            <a:off x="19061254" y="4995266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b="0" dirty="0" smtClean="0">
                <a:latin typeface="Calibri"/>
              </a:rPr>
              <a:t>n = 47</a:t>
            </a:r>
            <a:endParaRPr lang="en-US" sz="1800" dirty="0"/>
          </a:p>
        </p:txBody>
      </p:sp>
      <p:sp>
        <p:nvSpPr>
          <p:cNvPr id="222" name="Rectangle 221"/>
          <p:cNvSpPr/>
          <p:nvPr/>
        </p:nvSpPr>
        <p:spPr>
          <a:xfrm>
            <a:off x="18671810" y="9001951"/>
            <a:ext cx="5023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0" dirty="0" smtClean="0">
                <a:solidFill>
                  <a:srgbClr val="53C06D"/>
                </a:solidFill>
                <a:latin typeface="Calibri"/>
                <a:cs typeface="Calibri"/>
              </a:rPr>
              <a:t>SJ Training Group </a:t>
            </a:r>
            <a:r>
              <a:rPr lang="en-US" sz="2400" b="0" dirty="0" smtClean="0">
                <a:latin typeface="Calibri"/>
                <a:cs typeface="Calibri"/>
              </a:rPr>
              <a:t>&amp;</a:t>
            </a:r>
            <a:r>
              <a:rPr lang="en-US" sz="2400" b="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400" b="0" dirty="0" smtClean="0">
                <a:solidFill>
                  <a:srgbClr val="008EEF"/>
                </a:solidFill>
                <a:latin typeface="Calibri"/>
                <a:cs typeface="Calibri"/>
              </a:rPr>
              <a:t>TOJ Control Group</a:t>
            </a:r>
            <a:endParaRPr lang="en-US" dirty="0">
              <a:solidFill>
                <a:srgbClr val="008EEF"/>
              </a:solidFill>
            </a:endParaRPr>
          </a:p>
        </p:txBody>
      </p:sp>
      <p:sp>
        <p:nvSpPr>
          <p:cNvPr id="223" name="Rectangle 222"/>
          <p:cNvSpPr/>
          <p:nvPr/>
        </p:nvSpPr>
        <p:spPr>
          <a:xfrm>
            <a:off x="18671810" y="12797135"/>
            <a:ext cx="5023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0" dirty="0" smtClean="0">
                <a:solidFill>
                  <a:srgbClr val="008EEF"/>
                </a:solidFill>
                <a:latin typeface="Calibri"/>
                <a:cs typeface="Calibri"/>
              </a:rPr>
              <a:t>TOJ Training Group </a:t>
            </a:r>
            <a:r>
              <a:rPr lang="en-US" sz="2400" b="0" dirty="0" smtClean="0">
                <a:latin typeface="Calibri"/>
                <a:cs typeface="Calibri"/>
              </a:rPr>
              <a:t>&amp;</a:t>
            </a:r>
            <a:r>
              <a:rPr lang="en-US" sz="2400" b="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2400" b="0" dirty="0" smtClean="0">
                <a:solidFill>
                  <a:srgbClr val="53C06D"/>
                </a:solidFill>
                <a:latin typeface="Calibri"/>
                <a:cs typeface="Calibri"/>
              </a:rPr>
              <a:t>SJ Control Group</a:t>
            </a:r>
            <a:endParaRPr lang="en-US" dirty="0">
              <a:solidFill>
                <a:srgbClr val="53C06D"/>
              </a:solidFill>
            </a:endParaRPr>
          </a:p>
        </p:txBody>
      </p:sp>
      <p:sp>
        <p:nvSpPr>
          <p:cNvPr id="177" name="Text Box 622"/>
          <p:cNvSpPr txBox="1">
            <a:spLocks noChangeArrowheads="1"/>
          </p:cNvSpPr>
          <p:nvPr/>
        </p:nvSpPr>
        <p:spPr bwMode="auto">
          <a:xfrm>
            <a:off x="330200" y="2438400"/>
            <a:ext cx="6705601" cy="954083"/>
          </a:xfrm>
          <a:prstGeom prst="rect">
            <a:avLst/>
          </a:prstGeom>
          <a:gradFill>
            <a:gsLst>
              <a:gs pos="0">
                <a:srgbClr val="000090"/>
              </a:gs>
              <a:gs pos="100000">
                <a:srgbClr val="3366FF"/>
              </a:gs>
            </a:gsLst>
          </a:gradFill>
          <a:ln>
            <a:noFill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20" tIns="45708" rIns="91420" bIns="45708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sz="600" b="0" dirty="0">
              <a:solidFill>
                <a:schemeClr val="accent3"/>
              </a:solidFill>
              <a:latin typeface="Helvetica" pitchFamily="-111" charset="0"/>
            </a:endParaRPr>
          </a:p>
          <a:p>
            <a:pPr algn="ctr"/>
            <a:r>
              <a:rPr lang="en-US" sz="4400" b="0" dirty="0" smtClean="0">
                <a:solidFill>
                  <a:schemeClr val="accent3"/>
                </a:solidFill>
                <a:latin typeface="Calibri"/>
                <a:cs typeface="Calibri"/>
              </a:rPr>
              <a:t>Introduction</a:t>
            </a:r>
          </a:p>
          <a:p>
            <a:pPr algn="ctr"/>
            <a:endParaRPr lang="en-US" sz="600" b="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sp>
        <p:nvSpPr>
          <p:cNvPr id="178" name="Text Box 622"/>
          <p:cNvSpPr txBox="1">
            <a:spLocks noChangeArrowheads="1"/>
          </p:cNvSpPr>
          <p:nvPr/>
        </p:nvSpPr>
        <p:spPr bwMode="auto">
          <a:xfrm>
            <a:off x="304800" y="9517305"/>
            <a:ext cx="6705601" cy="954083"/>
          </a:xfrm>
          <a:prstGeom prst="rect">
            <a:avLst/>
          </a:prstGeom>
          <a:gradFill>
            <a:gsLst>
              <a:gs pos="0">
                <a:srgbClr val="000090"/>
              </a:gs>
              <a:gs pos="100000">
                <a:srgbClr val="3366FF"/>
              </a:gs>
            </a:gsLst>
          </a:gradFill>
          <a:ln>
            <a:noFill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20" tIns="45708" rIns="91420" bIns="45708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sz="600" b="0" dirty="0">
              <a:solidFill>
                <a:schemeClr val="accent3"/>
              </a:solidFill>
              <a:latin typeface="Helvetica" pitchFamily="-111" charset="0"/>
            </a:endParaRPr>
          </a:p>
          <a:p>
            <a:pPr algn="ctr"/>
            <a:r>
              <a:rPr lang="en-US" sz="4400" b="0" dirty="0" smtClean="0">
                <a:solidFill>
                  <a:schemeClr val="accent3"/>
                </a:solidFill>
                <a:latin typeface="Calibri"/>
                <a:cs typeface="Calibri"/>
              </a:rPr>
              <a:t>RSVP Stream</a:t>
            </a:r>
          </a:p>
          <a:p>
            <a:pPr algn="ctr"/>
            <a:endParaRPr lang="en-US" sz="600" b="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sp>
        <p:nvSpPr>
          <p:cNvPr id="201" name="Text Box 622"/>
          <p:cNvSpPr txBox="1">
            <a:spLocks noChangeArrowheads="1"/>
          </p:cNvSpPr>
          <p:nvPr/>
        </p:nvSpPr>
        <p:spPr bwMode="auto">
          <a:xfrm>
            <a:off x="17475200" y="2438400"/>
            <a:ext cx="7391400" cy="954083"/>
          </a:xfrm>
          <a:prstGeom prst="rect">
            <a:avLst/>
          </a:prstGeom>
          <a:gradFill>
            <a:gsLst>
              <a:gs pos="0">
                <a:srgbClr val="000090"/>
              </a:gs>
              <a:gs pos="100000">
                <a:srgbClr val="3366FF"/>
              </a:gs>
            </a:gsLst>
          </a:gradFill>
          <a:ln>
            <a:noFill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20" tIns="45708" rIns="91420" bIns="45708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sz="600" b="0" dirty="0">
              <a:solidFill>
                <a:schemeClr val="accent3"/>
              </a:solidFill>
              <a:latin typeface="Helvetica" pitchFamily="-111" charset="0"/>
            </a:endParaRPr>
          </a:p>
          <a:p>
            <a:pPr algn="ctr"/>
            <a:r>
              <a:rPr lang="en-US" sz="4400" b="0" dirty="0" smtClean="0">
                <a:solidFill>
                  <a:schemeClr val="accent3"/>
                </a:solidFill>
                <a:latin typeface="Calibri"/>
                <a:cs typeface="Calibri"/>
              </a:rPr>
              <a:t>Results</a:t>
            </a:r>
          </a:p>
          <a:p>
            <a:pPr algn="ctr"/>
            <a:endParaRPr lang="en-US" sz="600" b="0" dirty="0" smtClean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sp>
        <p:nvSpPr>
          <p:cNvPr id="205" name="Text Box 622"/>
          <p:cNvSpPr txBox="1">
            <a:spLocks noChangeArrowheads="1"/>
          </p:cNvSpPr>
          <p:nvPr/>
        </p:nvSpPr>
        <p:spPr bwMode="auto">
          <a:xfrm>
            <a:off x="25298400" y="2438400"/>
            <a:ext cx="7391400" cy="954083"/>
          </a:xfrm>
          <a:prstGeom prst="rect">
            <a:avLst/>
          </a:prstGeom>
          <a:gradFill>
            <a:gsLst>
              <a:gs pos="0">
                <a:srgbClr val="000090"/>
              </a:gs>
              <a:gs pos="100000">
                <a:srgbClr val="3366FF"/>
              </a:gs>
            </a:gsLst>
          </a:gradFill>
          <a:ln>
            <a:noFill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20" tIns="45708" rIns="91420" bIns="45708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sz="600" b="0" dirty="0">
              <a:solidFill>
                <a:schemeClr val="accent3"/>
              </a:solidFill>
              <a:latin typeface="Helvetica" pitchFamily="-111" charset="0"/>
            </a:endParaRPr>
          </a:p>
          <a:p>
            <a:pPr algn="ctr"/>
            <a:r>
              <a:rPr lang="en-US" sz="4400" b="0" dirty="0" smtClean="0">
                <a:solidFill>
                  <a:schemeClr val="accent3"/>
                </a:solidFill>
                <a:latin typeface="Calibri"/>
                <a:cs typeface="Calibri"/>
              </a:rPr>
              <a:t>Discussion</a:t>
            </a:r>
          </a:p>
          <a:p>
            <a:pPr algn="ctr"/>
            <a:endParaRPr lang="en-US" sz="600" b="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sp>
        <p:nvSpPr>
          <p:cNvPr id="206" name="Text Box 622"/>
          <p:cNvSpPr txBox="1">
            <a:spLocks noChangeArrowheads="1"/>
          </p:cNvSpPr>
          <p:nvPr/>
        </p:nvSpPr>
        <p:spPr bwMode="auto">
          <a:xfrm>
            <a:off x="25298400" y="13455411"/>
            <a:ext cx="7391400" cy="954083"/>
          </a:xfrm>
          <a:prstGeom prst="rect">
            <a:avLst/>
          </a:prstGeom>
          <a:gradFill>
            <a:gsLst>
              <a:gs pos="0">
                <a:srgbClr val="000090"/>
              </a:gs>
              <a:gs pos="100000">
                <a:srgbClr val="3366FF"/>
              </a:gs>
            </a:gsLst>
          </a:gradFill>
          <a:ln>
            <a:noFill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20" tIns="45708" rIns="91420" bIns="45708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sz="600" b="0" dirty="0">
              <a:solidFill>
                <a:schemeClr val="accent3"/>
              </a:solidFill>
              <a:latin typeface="Helvetica" pitchFamily="-111" charset="0"/>
            </a:endParaRPr>
          </a:p>
          <a:p>
            <a:pPr algn="ctr"/>
            <a:r>
              <a:rPr lang="en-US" sz="4400" b="0" dirty="0" smtClean="0">
                <a:solidFill>
                  <a:schemeClr val="accent3"/>
                </a:solidFill>
                <a:latin typeface="Calibri"/>
                <a:cs typeface="Calibri"/>
              </a:rPr>
              <a:t>References</a:t>
            </a:r>
          </a:p>
          <a:p>
            <a:pPr algn="ctr"/>
            <a:endParaRPr lang="en-US" sz="600" b="0" dirty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pic>
        <p:nvPicPr>
          <p:cNvPr id="24" name="Picture 23" descr="boundaries.png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86400"/>
            <a:ext cx="5443728" cy="3502152"/>
          </a:xfrm>
          <a:prstGeom prst="rect">
            <a:avLst/>
          </a:prstGeom>
        </p:spPr>
      </p:pic>
      <p:sp>
        <p:nvSpPr>
          <p:cNvPr id="212" name="Text Box 622"/>
          <p:cNvSpPr txBox="1">
            <a:spLocks noChangeArrowheads="1"/>
          </p:cNvSpPr>
          <p:nvPr/>
        </p:nvSpPr>
        <p:spPr bwMode="auto">
          <a:xfrm>
            <a:off x="7416800" y="2446095"/>
            <a:ext cx="9677400" cy="954083"/>
          </a:xfrm>
          <a:prstGeom prst="rect">
            <a:avLst/>
          </a:prstGeom>
          <a:gradFill>
            <a:gsLst>
              <a:gs pos="0">
                <a:srgbClr val="000090"/>
              </a:gs>
              <a:gs pos="100000">
                <a:srgbClr val="3366FF"/>
              </a:gs>
            </a:gsLst>
          </a:gradFill>
          <a:ln>
            <a:noFill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91420" tIns="45708" rIns="91420" bIns="45708"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11" charset="0"/>
                <a:ea typeface="ＭＳ Ｐゴシック" pitchFamily="-111" charset="-128"/>
              </a:defRPr>
            </a:lvl9pPr>
          </a:lstStyle>
          <a:p>
            <a:pPr algn="ctr"/>
            <a:endParaRPr lang="en-US" sz="600" b="0" dirty="0">
              <a:solidFill>
                <a:schemeClr val="accent3"/>
              </a:solidFill>
              <a:latin typeface="Helvetica" pitchFamily="-111" charset="0"/>
            </a:endParaRPr>
          </a:p>
          <a:p>
            <a:pPr algn="ctr"/>
            <a:r>
              <a:rPr lang="en-US" sz="4400" b="0" dirty="0" smtClean="0">
                <a:solidFill>
                  <a:schemeClr val="accent3"/>
                </a:solidFill>
                <a:latin typeface="Calibri"/>
                <a:cs typeface="Calibri"/>
              </a:rPr>
              <a:t>Method</a:t>
            </a:r>
          </a:p>
          <a:p>
            <a:pPr algn="ctr"/>
            <a:endParaRPr lang="en-US" sz="600" b="0" dirty="0" smtClean="0">
              <a:solidFill>
                <a:schemeClr val="accent3"/>
              </a:solidFill>
              <a:latin typeface="Calibri"/>
              <a:cs typeface="Calibri"/>
            </a:endParaRPr>
          </a:p>
        </p:txBody>
      </p:sp>
      <p:grpSp>
        <p:nvGrpSpPr>
          <p:cNvPr id="2048" name="Group 2047"/>
          <p:cNvGrpSpPr/>
          <p:nvPr/>
        </p:nvGrpSpPr>
        <p:grpSpPr>
          <a:xfrm>
            <a:off x="17551400" y="4343400"/>
            <a:ext cx="3353131" cy="3200400"/>
            <a:chOff x="17551400" y="4343400"/>
            <a:chExt cx="3353131" cy="32004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51400" y="4343400"/>
              <a:ext cx="3353131" cy="320040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auto">
            <a:xfrm>
              <a:off x="19900814" y="4870450"/>
              <a:ext cx="435862" cy="2237232"/>
            </a:xfrm>
            <a:prstGeom prst="rect">
              <a:avLst/>
            </a:prstGeom>
            <a:solidFill>
              <a:srgbClr val="008EEF"/>
            </a:solidFill>
            <a:ln w="9525" cap="flat" cmpd="sng" algn="ctr">
              <a:solidFill>
                <a:srgbClr val="008EE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8527184" y="6239933"/>
              <a:ext cx="435862" cy="865632"/>
            </a:xfrm>
            <a:prstGeom prst="rect">
              <a:avLst/>
            </a:prstGeom>
            <a:solidFill>
              <a:srgbClr val="53C06D"/>
            </a:solidFill>
            <a:ln w="9525" cap="flat" cmpd="sng" algn="ctr">
              <a:solidFill>
                <a:srgbClr val="53C06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0838" y="4343400"/>
            <a:ext cx="3114162" cy="3200400"/>
          </a:xfrm>
          <a:prstGeom prst="rect">
            <a:avLst/>
          </a:prstGeom>
        </p:spPr>
      </p:pic>
      <p:sp>
        <p:nvSpPr>
          <p:cNvPr id="179" name="TextBox 178"/>
          <p:cNvSpPr txBox="1"/>
          <p:nvPr/>
        </p:nvSpPr>
        <p:spPr>
          <a:xfrm>
            <a:off x="29150524" y="10217525"/>
            <a:ext cx="1801029" cy="477029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r>
              <a:rPr lang="en-US" b="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“Read-Out”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25603201" y="11667199"/>
            <a:ext cx="2531246" cy="861750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algn="ctr"/>
            <a:r>
              <a:rPr lang="en-US" b="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Stimulus-Driven Neural Units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5088445" y="9152070"/>
            <a:ext cx="2531246" cy="861750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algn="ctr"/>
            <a:r>
              <a:rPr lang="en-US" b="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Decision-Related</a:t>
            </a:r>
          </a:p>
          <a:p>
            <a:pPr algn="ctr"/>
            <a:r>
              <a:rPr lang="en-US" b="0" dirty="0" smtClean="0">
                <a:solidFill>
                  <a:schemeClr val="bg1">
                    <a:lumMod val="50000"/>
                  </a:schemeClr>
                </a:solidFill>
                <a:latin typeface="Calibri"/>
                <a:cs typeface="Calibri"/>
              </a:rPr>
              <a:t>Neural Units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18683849" y="4378511"/>
            <a:ext cx="1347355" cy="477029"/>
          </a:xfrm>
          <a:prstGeom prst="rect">
            <a:avLst/>
          </a:prstGeom>
          <a:noFill/>
        </p:spPr>
        <p:txBody>
          <a:bodyPr wrap="square" lIns="91420" tIns="45708" rIns="91420" bIns="45708" rtlCol="0">
            <a:spAutoFit/>
          </a:bodyPr>
          <a:lstStyle/>
          <a:p>
            <a:pPr algn="ctr"/>
            <a:r>
              <a:rPr lang="en-US" b="0" dirty="0" smtClean="0">
                <a:solidFill>
                  <a:schemeClr val="bg1">
                    <a:lumMod val="75000"/>
                  </a:schemeClr>
                </a:solidFill>
                <a:latin typeface="Calibri"/>
                <a:cs typeface="Calibri"/>
              </a:rPr>
              <a:t>n = 47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12403</TotalTime>
  <Words>336</Words>
  <Application>Microsoft Office PowerPoint</Application>
  <PresentationFormat>Custom</PresentationFormat>
  <Paragraphs>123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Calibri</vt:lpstr>
      <vt:lpstr>Helvetica</vt:lpstr>
      <vt:lpstr>Times</vt:lpstr>
      <vt:lpstr>Times New Roman</vt:lpstr>
      <vt:lpstr>Wingdings</vt:lpstr>
      <vt:lpstr>Blank</vt:lpstr>
      <vt:lpstr>PowerPoint Presentation</vt:lpstr>
    </vt:vector>
  </TitlesOfParts>
  <Company>Denison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Nestor Matthews</dc:creator>
  <cp:lastModifiedBy>Windows User</cp:lastModifiedBy>
  <cp:revision>880</cp:revision>
  <cp:lastPrinted>2014-05-12T21:59:11Z</cp:lastPrinted>
  <dcterms:created xsi:type="dcterms:W3CDTF">2011-07-22T23:37:25Z</dcterms:created>
  <dcterms:modified xsi:type="dcterms:W3CDTF">2015-05-08T22:44:26Z</dcterms:modified>
</cp:coreProperties>
</file>