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2918400" cy="16459200"/>
  <p:notesSz cx="32461200" cy="51206400"/>
  <p:defaultTextStyle>
    <a:defPPr>
      <a:defRPr lang="en-US"/>
    </a:defPPr>
    <a:lvl1pPr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1pPr>
    <a:lvl2pPr marL="457094"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2pPr>
    <a:lvl3pPr marL="914188"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3pPr>
    <a:lvl4pPr marL="1371279"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4pPr>
    <a:lvl5pPr marL="1828373"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5pPr>
    <a:lvl6pPr marL="2285467" algn="l" defTabSz="914188" rtl="0" eaLnBrk="1" latinLnBrk="0" hangingPunct="1">
      <a:defRPr sz="2500" b="1" kern="1200">
        <a:solidFill>
          <a:schemeClr val="tx1"/>
        </a:solidFill>
        <a:latin typeface="Times New Roman" pitchFamily="-111" charset="0"/>
        <a:ea typeface="ＭＳ Ｐゴシック" pitchFamily="-111" charset="-128"/>
        <a:cs typeface="+mn-cs"/>
      </a:defRPr>
    </a:lvl6pPr>
    <a:lvl7pPr marL="2742561" algn="l" defTabSz="914188" rtl="0" eaLnBrk="1" latinLnBrk="0" hangingPunct="1">
      <a:defRPr sz="2500" b="1" kern="1200">
        <a:solidFill>
          <a:schemeClr val="tx1"/>
        </a:solidFill>
        <a:latin typeface="Times New Roman" pitchFamily="-111" charset="0"/>
        <a:ea typeface="ＭＳ Ｐゴシック" pitchFamily="-111" charset="-128"/>
        <a:cs typeface="+mn-cs"/>
      </a:defRPr>
    </a:lvl7pPr>
    <a:lvl8pPr marL="3199655" algn="l" defTabSz="914188" rtl="0" eaLnBrk="1" latinLnBrk="0" hangingPunct="1">
      <a:defRPr sz="2500" b="1" kern="1200">
        <a:solidFill>
          <a:schemeClr val="tx1"/>
        </a:solidFill>
        <a:latin typeface="Times New Roman" pitchFamily="-111" charset="0"/>
        <a:ea typeface="ＭＳ Ｐゴシック" pitchFamily="-111" charset="-128"/>
        <a:cs typeface="+mn-cs"/>
      </a:defRPr>
    </a:lvl8pPr>
    <a:lvl9pPr marL="3656746" algn="l" defTabSz="914188" rtl="0" eaLnBrk="1" latinLnBrk="0" hangingPunct="1">
      <a:defRPr sz="2500" b="1" kern="1200">
        <a:solidFill>
          <a:schemeClr val="tx1"/>
        </a:solidFill>
        <a:latin typeface="Times New Roman" pitchFamily="-111" charset="0"/>
        <a:ea typeface="ＭＳ Ｐゴシック" pitchFamily="-111" charset="-128"/>
        <a:cs typeface="+mn-cs"/>
      </a:defRPr>
    </a:lvl9pPr>
  </p:defaultTextStyle>
  <p:extLst>
    <p:ext uri="{EFAFB233-063F-42B5-8137-9DF3F51BA10A}">
      <p15:sldGuideLst xmlns:p15="http://schemas.microsoft.com/office/powerpoint/2012/main">
        <p15:guide id="1" orient="horz" pos="518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C06D"/>
    <a:srgbClr val="008EEF"/>
    <a:srgbClr val="0000FF"/>
    <a:srgbClr val="C31C02"/>
    <a:srgbClr val="DADAFA"/>
    <a:srgbClr val="242A8D"/>
    <a:srgbClr val="5E438D"/>
    <a:srgbClr val="22093C"/>
    <a:srgbClr val="371060"/>
    <a:srgbClr val="611E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9836" autoAdjust="0"/>
  </p:normalViewPr>
  <p:slideViewPr>
    <p:cSldViewPr>
      <p:cViewPr varScale="1">
        <p:scale>
          <a:sx n="49" d="100"/>
          <a:sy n="49" d="100"/>
        </p:scale>
        <p:origin x="342" y="90"/>
      </p:cViewPr>
      <p:guideLst>
        <p:guide orient="horz" pos="518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3268663"/>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sz="quarter" idx="1"/>
          </p:nvPr>
        </p:nvSpPr>
        <p:spPr>
          <a:xfrm>
            <a:off x="18386425" y="0"/>
            <a:ext cx="14066838" cy="3268663"/>
          </a:xfrm>
          <a:prstGeom prst="rect">
            <a:avLst/>
          </a:prstGeom>
        </p:spPr>
        <p:txBody>
          <a:bodyPr vert="horz" lIns="91440" tIns="45720" rIns="91440" bIns="45720" rtlCol="0"/>
          <a:lstStyle>
            <a:lvl1pPr algn="r">
              <a:defRPr sz="1200"/>
            </a:lvl1pPr>
          </a:lstStyle>
          <a:p>
            <a:pPr>
              <a:defRPr/>
            </a:pPr>
            <a:fld id="{319D2FC3-F0A0-419C-99E4-9429E6020A83}" type="datetimeFigureOut">
              <a:rPr lang="en-US"/>
              <a:pPr>
                <a:defRPr/>
              </a:pPr>
              <a:t>5/10/2016</a:t>
            </a:fld>
            <a:endParaRPr lang="en-US" dirty="0"/>
          </a:p>
        </p:txBody>
      </p:sp>
      <p:sp>
        <p:nvSpPr>
          <p:cNvPr id="4" name="Footer Placeholder 3"/>
          <p:cNvSpPr>
            <a:spLocks noGrp="1"/>
          </p:cNvSpPr>
          <p:nvPr>
            <p:ph type="ftr" sz="quarter" idx="2"/>
          </p:nvPr>
        </p:nvSpPr>
        <p:spPr>
          <a:xfrm>
            <a:off x="0" y="62099825"/>
            <a:ext cx="14066838" cy="3268663"/>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18386425" y="62099825"/>
            <a:ext cx="14066838" cy="3268663"/>
          </a:xfrm>
          <a:prstGeom prst="rect">
            <a:avLst/>
          </a:prstGeom>
        </p:spPr>
        <p:txBody>
          <a:bodyPr vert="horz" lIns="91440" tIns="45720" rIns="91440" bIns="45720" rtlCol="0" anchor="b"/>
          <a:lstStyle>
            <a:lvl1pPr algn="r">
              <a:defRPr sz="1200"/>
            </a:lvl1pPr>
          </a:lstStyle>
          <a:p>
            <a:pPr>
              <a:defRPr/>
            </a:pPr>
            <a:fld id="{E14412EC-F137-439D-93A6-12AC48EA7B6B}" type="slidenum">
              <a:rPr lang="en-US"/>
              <a:pPr>
                <a:defRPr/>
              </a:pPr>
              <a:t>‹#›</a:t>
            </a:fld>
            <a:endParaRPr lang="en-US" dirty="0"/>
          </a:p>
        </p:txBody>
      </p:sp>
    </p:spTree>
    <p:extLst>
      <p:ext uri="{BB962C8B-B14F-4D97-AF65-F5344CB8AC3E}">
        <p14:creationId xmlns:p14="http://schemas.microsoft.com/office/powerpoint/2010/main" val="37500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256063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18386425" y="0"/>
            <a:ext cx="14066838" cy="2560638"/>
          </a:xfrm>
          <a:prstGeom prst="rect">
            <a:avLst/>
          </a:prstGeom>
        </p:spPr>
        <p:txBody>
          <a:bodyPr vert="horz" lIns="91440" tIns="45720" rIns="91440" bIns="45720" rtlCol="0"/>
          <a:lstStyle>
            <a:lvl1pPr algn="r">
              <a:defRPr sz="1200"/>
            </a:lvl1pPr>
          </a:lstStyle>
          <a:p>
            <a:pPr>
              <a:defRPr/>
            </a:pPr>
            <a:fld id="{9909EAEC-A523-4F17-A3AE-FC60F46B8C30}" type="datetimeFigureOut">
              <a:rPr lang="en-US"/>
              <a:pPr>
                <a:defRPr/>
              </a:pPr>
              <a:t>5/10/2016</a:t>
            </a:fld>
            <a:endParaRPr lang="en-US" dirty="0"/>
          </a:p>
        </p:txBody>
      </p:sp>
      <p:sp>
        <p:nvSpPr>
          <p:cNvPr id="4" name="Slide Image Placeholder 3"/>
          <p:cNvSpPr>
            <a:spLocks noGrp="1" noRot="1" noChangeAspect="1"/>
          </p:cNvSpPr>
          <p:nvPr>
            <p:ph type="sldImg" idx="2"/>
          </p:nvPr>
        </p:nvSpPr>
        <p:spPr>
          <a:xfrm>
            <a:off x="-2971800" y="3840163"/>
            <a:ext cx="38404800" cy="192024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3246438" y="24323675"/>
            <a:ext cx="25968325" cy="230425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48637825"/>
            <a:ext cx="14066838" cy="255905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18386425" y="48637825"/>
            <a:ext cx="14066838" cy="2559050"/>
          </a:xfrm>
          <a:prstGeom prst="rect">
            <a:avLst/>
          </a:prstGeom>
        </p:spPr>
        <p:txBody>
          <a:bodyPr vert="horz" lIns="91440" tIns="45720" rIns="91440" bIns="45720" rtlCol="0" anchor="b"/>
          <a:lstStyle>
            <a:lvl1pPr algn="r">
              <a:defRPr sz="1200"/>
            </a:lvl1pPr>
          </a:lstStyle>
          <a:p>
            <a:pPr>
              <a:defRPr/>
            </a:pPr>
            <a:fld id="{F0266A29-77F3-40DD-96B5-9486F113E884}" type="slidenum">
              <a:rPr lang="en-US"/>
              <a:pPr>
                <a:defRPr/>
              </a:pPr>
              <a:t>‹#›</a:t>
            </a:fld>
            <a:endParaRPr lang="en-US" dirty="0"/>
          </a:p>
        </p:txBody>
      </p:sp>
    </p:spTree>
    <p:extLst>
      <p:ext uri="{BB962C8B-B14F-4D97-AF65-F5344CB8AC3E}">
        <p14:creationId xmlns:p14="http://schemas.microsoft.com/office/powerpoint/2010/main" val="5378224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094" algn="l" rtl="0" eaLnBrk="0" fontAlgn="base" hangingPunct="0">
      <a:spcBef>
        <a:spcPct val="30000"/>
      </a:spcBef>
      <a:spcAft>
        <a:spcPct val="0"/>
      </a:spcAft>
      <a:defRPr sz="1200" kern="1200">
        <a:solidFill>
          <a:schemeClr val="tx1"/>
        </a:solidFill>
        <a:latin typeface="+mn-lt"/>
        <a:ea typeface="+mn-ea"/>
        <a:cs typeface="+mn-cs"/>
      </a:defRPr>
    </a:lvl2pPr>
    <a:lvl3pPr marL="914188" algn="l" rtl="0" eaLnBrk="0" fontAlgn="base" hangingPunct="0">
      <a:spcBef>
        <a:spcPct val="30000"/>
      </a:spcBef>
      <a:spcAft>
        <a:spcPct val="0"/>
      </a:spcAft>
      <a:defRPr sz="1200" kern="1200">
        <a:solidFill>
          <a:schemeClr val="tx1"/>
        </a:solidFill>
        <a:latin typeface="+mn-lt"/>
        <a:ea typeface="+mn-ea"/>
        <a:cs typeface="+mn-cs"/>
      </a:defRPr>
    </a:lvl3pPr>
    <a:lvl4pPr marL="1371279" algn="l" rtl="0" eaLnBrk="0" fontAlgn="base" hangingPunct="0">
      <a:spcBef>
        <a:spcPct val="30000"/>
      </a:spcBef>
      <a:spcAft>
        <a:spcPct val="0"/>
      </a:spcAft>
      <a:defRPr sz="1200" kern="1200">
        <a:solidFill>
          <a:schemeClr val="tx1"/>
        </a:solidFill>
        <a:latin typeface="+mn-lt"/>
        <a:ea typeface="+mn-ea"/>
        <a:cs typeface="+mn-cs"/>
      </a:defRPr>
    </a:lvl4pPr>
    <a:lvl5pPr marL="1828373" algn="l" rtl="0" eaLnBrk="0" fontAlgn="base" hangingPunct="0">
      <a:spcBef>
        <a:spcPct val="30000"/>
      </a:spcBef>
      <a:spcAft>
        <a:spcPct val="0"/>
      </a:spcAft>
      <a:defRPr sz="1200" kern="1200">
        <a:solidFill>
          <a:schemeClr val="tx1"/>
        </a:solidFill>
        <a:latin typeface="+mn-lt"/>
        <a:ea typeface="+mn-ea"/>
        <a:cs typeface="+mn-cs"/>
      </a:defRPr>
    </a:lvl5pPr>
    <a:lvl6pPr marL="2285467" algn="l" defTabSz="914188" rtl="0" eaLnBrk="1" latinLnBrk="0" hangingPunct="1">
      <a:defRPr sz="1200" kern="1200">
        <a:solidFill>
          <a:schemeClr val="tx1"/>
        </a:solidFill>
        <a:latin typeface="+mn-lt"/>
        <a:ea typeface="+mn-ea"/>
        <a:cs typeface="+mn-cs"/>
      </a:defRPr>
    </a:lvl6pPr>
    <a:lvl7pPr marL="2742561" algn="l" defTabSz="914188" rtl="0" eaLnBrk="1" latinLnBrk="0" hangingPunct="1">
      <a:defRPr sz="1200" kern="1200">
        <a:solidFill>
          <a:schemeClr val="tx1"/>
        </a:solidFill>
        <a:latin typeface="+mn-lt"/>
        <a:ea typeface="+mn-ea"/>
        <a:cs typeface="+mn-cs"/>
      </a:defRPr>
    </a:lvl7pPr>
    <a:lvl8pPr marL="3199655" algn="l" defTabSz="914188" rtl="0" eaLnBrk="1" latinLnBrk="0" hangingPunct="1">
      <a:defRPr sz="1200" kern="1200">
        <a:solidFill>
          <a:schemeClr val="tx1"/>
        </a:solidFill>
        <a:latin typeface="+mn-lt"/>
        <a:ea typeface="+mn-ea"/>
        <a:cs typeface="+mn-cs"/>
      </a:defRPr>
    </a:lvl8pPr>
    <a:lvl9pPr marL="3656746" algn="l" defTabSz="91418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2971800" y="3840163"/>
            <a:ext cx="38404800" cy="192024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fld id="{8507B004-DE69-41F5-8C9C-1B065C0D852B}" type="slidenum">
              <a:rPr lang="en-US" sz="1200" smtClean="0"/>
              <a:pPr/>
              <a:t>1</a:t>
            </a:fld>
            <a:endParaRPr lang="en-US" sz="1200" dirty="0" smtClean="0"/>
          </a:p>
        </p:txBody>
      </p:sp>
    </p:spTree>
    <p:extLst>
      <p:ext uri="{BB962C8B-B14F-4D97-AF65-F5344CB8AC3E}">
        <p14:creationId xmlns:p14="http://schemas.microsoft.com/office/powerpoint/2010/main" val="2074288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9"/>
            <a:ext cx="27981274" cy="3527424"/>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35" y="9326566"/>
            <a:ext cx="23044151" cy="4206878"/>
          </a:xfrm>
        </p:spPr>
        <p:txBody>
          <a:bodyPr/>
          <a:lstStyle>
            <a:lvl1pPr marL="0" indent="0" algn="ctr">
              <a:buNone/>
              <a:defRPr/>
            </a:lvl1pPr>
            <a:lvl2pPr marL="457094" indent="0" algn="ctr">
              <a:buNone/>
              <a:defRPr/>
            </a:lvl2pPr>
            <a:lvl3pPr marL="914188" indent="0" algn="ctr">
              <a:buNone/>
              <a:defRPr/>
            </a:lvl3pPr>
            <a:lvl4pPr marL="1371279" indent="0" algn="ctr">
              <a:buNone/>
              <a:defRPr/>
            </a:lvl4pPr>
            <a:lvl5pPr marL="1828373" indent="0" algn="ctr">
              <a:buNone/>
              <a:defRPr/>
            </a:lvl5pPr>
            <a:lvl6pPr marL="2285467" indent="0" algn="ctr">
              <a:buNone/>
              <a:defRPr/>
            </a:lvl6pPr>
            <a:lvl7pPr marL="2742561" indent="0" algn="ctr">
              <a:buNone/>
              <a:defRPr/>
            </a:lvl7pPr>
            <a:lvl8pPr marL="3199655" indent="0" algn="ctr">
              <a:buNone/>
              <a:defRPr/>
            </a:lvl8pPr>
            <a:lvl9pPr marL="3656746"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EB438B2-00AF-49B7-A218-D35D524D7612}" type="slidenum">
              <a:rPr lang="en-US"/>
              <a:pPr>
                <a:defRPr/>
              </a:pPr>
              <a:t>‹#›</a:t>
            </a:fld>
            <a:endParaRPr lang="en-US" dirty="0"/>
          </a:p>
        </p:txBody>
      </p:sp>
    </p:spTree>
    <p:extLst>
      <p:ext uri="{BB962C8B-B14F-4D97-AF65-F5344CB8AC3E}">
        <p14:creationId xmlns:p14="http://schemas.microsoft.com/office/powerpoint/2010/main" val="178720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A5CFB52-81DB-4335-B4D2-629F99577A88}" type="slidenum">
              <a:rPr lang="en-US"/>
              <a:pPr>
                <a:defRPr/>
              </a:pPr>
              <a:t>‹#›</a:t>
            </a:fld>
            <a:endParaRPr lang="en-US" dirty="0"/>
          </a:p>
        </p:txBody>
      </p:sp>
    </p:spTree>
    <p:extLst>
      <p:ext uri="{BB962C8B-B14F-4D97-AF65-F5344CB8AC3E}">
        <p14:creationId xmlns:p14="http://schemas.microsoft.com/office/powerpoint/2010/main" val="258102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4" y="1463680"/>
            <a:ext cx="6994526" cy="131667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72" y="1463680"/>
            <a:ext cx="20834348" cy="131667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93F038-7078-4AA6-8A17-14AE90C1E990}" type="slidenum">
              <a:rPr lang="en-US"/>
              <a:pPr>
                <a:defRPr/>
              </a:pPr>
              <a:t>‹#›</a:t>
            </a:fld>
            <a:endParaRPr lang="en-US" dirty="0"/>
          </a:p>
        </p:txBody>
      </p:sp>
    </p:spTree>
    <p:extLst>
      <p:ext uri="{BB962C8B-B14F-4D97-AF65-F5344CB8AC3E}">
        <p14:creationId xmlns:p14="http://schemas.microsoft.com/office/powerpoint/2010/main" val="343636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749B7AC-3DD4-48FB-BBD6-5E107F616409}" type="slidenum">
              <a:rPr lang="en-US"/>
              <a:pPr>
                <a:defRPr/>
              </a:pPr>
              <a:t>‹#›</a:t>
            </a:fld>
            <a:endParaRPr lang="en-US" dirty="0"/>
          </a:p>
        </p:txBody>
      </p:sp>
    </p:spTree>
    <p:extLst>
      <p:ext uri="{BB962C8B-B14F-4D97-AF65-F5344CB8AC3E}">
        <p14:creationId xmlns:p14="http://schemas.microsoft.com/office/powerpoint/2010/main" val="291206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0575928"/>
            <a:ext cx="27981274" cy="327025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6975478"/>
            <a:ext cx="27981274" cy="3600451"/>
          </a:xfrm>
        </p:spPr>
        <p:txBody>
          <a:bodyPr anchor="b"/>
          <a:lstStyle>
            <a:lvl1pPr marL="0" indent="0">
              <a:buNone/>
              <a:defRPr sz="1900"/>
            </a:lvl1pPr>
            <a:lvl2pPr marL="457094" indent="0">
              <a:buNone/>
              <a:defRPr sz="1900"/>
            </a:lvl2pPr>
            <a:lvl3pPr marL="914188" indent="0">
              <a:buNone/>
              <a:defRPr sz="1500"/>
            </a:lvl3pPr>
            <a:lvl4pPr marL="1371279" indent="0">
              <a:buNone/>
              <a:defRPr sz="1500"/>
            </a:lvl4pPr>
            <a:lvl5pPr marL="1828373" indent="0">
              <a:buNone/>
              <a:defRPr sz="1500"/>
            </a:lvl5pPr>
            <a:lvl6pPr marL="2285467" indent="0">
              <a:buNone/>
              <a:defRPr sz="1500"/>
            </a:lvl6pPr>
            <a:lvl7pPr marL="2742561" indent="0">
              <a:buNone/>
              <a:defRPr sz="1500"/>
            </a:lvl7pPr>
            <a:lvl8pPr marL="3199655" indent="0">
              <a:buNone/>
              <a:defRPr sz="1500"/>
            </a:lvl8pPr>
            <a:lvl9pPr marL="3656746" indent="0">
              <a:buNone/>
              <a:defRPr sz="15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1D678B-AD55-4B25-ACB8-C1ED37F21C66}" type="slidenum">
              <a:rPr lang="en-US"/>
              <a:pPr>
                <a:defRPr/>
              </a:pPr>
              <a:t>‹#›</a:t>
            </a:fld>
            <a:endParaRPr lang="en-US" dirty="0"/>
          </a:p>
        </p:txBody>
      </p:sp>
    </p:spTree>
    <p:extLst>
      <p:ext uri="{BB962C8B-B14F-4D97-AF65-F5344CB8AC3E}">
        <p14:creationId xmlns:p14="http://schemas.microsoft.com/office/powerpoint/2010/main" val="204459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8" y="4754563"/>
            <a:ext cx="13914436" cy="9875837"/>
          </a:xfrm>
        </p:spPr>
        <p:txBody>
          <a:bodyPr/>
          <a:lstStyle>
            <a:lvl1pPr>
              <a:defRPr sz="2800"/>
            </a:lvl1pPr>
            <a:lvl2pPr>
              <a:defRPr sz="25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1" y="4754563"/>
            <a:ext cx="13914439" cy="9875837"/>
          </a:xfrm>
        </p:spPr>
        <p:txBody>
          <a:bodyPr/>
          <a:lstStyle>
            <a:lvl1pPr>
              <a:defRPr sz="2800"/>
            </a:lvl1pPr>
            <a:lvl2pPr>
              <a:defRPr sz="25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787A83B-12A6-426B-8EF3-9A0150068680}" type="slidenum">
              <a:rPr lang="en-US"/>
              <a:pPr>
                <a:defRPr/>
              </a:pPr>
              <a:t>‹#›</a:t>
            </a:fld>
            <a:endParaRPr lang="en-US" dirty="0"/>
          </a:p>
        </p:txBody>
      </p:sp>
    </p:spTree>
    <p:extLst>
      <p:ext uri="{BB962C8B-B14F-4D97-AF65-F5344CB8AC3E}">
        <p14:creationId xmlns:p14="http://schemas.microsoft.com/office/powerpoint/2010/main" val="99597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7" y="658812"/>
            <a:ext cx="29625926"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7" y="3684590"/>
            <a:ext cx="14544677" cy="1535112"/>
          </a:xfrm>
        </p:spPr>
        <p:txBody>
          <a:bodyPr anchor="b"/>
          <a:lstStyle>
            <a:lvl1pPr marL="0" indent="0">
              <a:buNone/>
              <a:defRPr sz="2500" b="1"/>
            </a:lvl1pPr>
            <a:lvl2pPr marL="457094" indent="0">
              <a:buNone/>
              <a:defRPr sz="1900" b="1"/>
            </a:lvl2pPr>
            <a:lvl3pPr marL="914188" indent="0">
              <a:buNone/>
              <a:defRPr sz="1900" b="1"/>
            </a:lvl3pPr>
            <a:lvl4pPr marL="1371279" indent="0">
              <a:buNone/>
              <a:defRPr sz="1500" b="1"/>
            </a:lvl4pPr>
            <a:lvl5pPr marL="1828373" indent="0">
              <a:buNone/>
              <a:defRPr sz="1500" b="1"/>
            </a:lvl5pPr>
            <a:lvl6pPr marL="2285467" indent="0">
              <a:buNone/>
              <a:defRPr sz="1500" b="1"/>
            </a:lvl6pPr>
            <a:lvl7pPr marL="2742561" indent="0">
              <a:buNone/>
              <a:defRPr sz="1500" b="1"/>
            </a:lvl7pPr>
            <a:lvl8pPr marL="3199655" indent="0">
              <a:buNone/>
              <a:defRPr sz="1500" b="1"/>
            </a:lvl8pPr>
            <a:lvl9pPr marL="3656746"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1646237" y="5219702"/>
            <a:ext cx="14544677" cy="9483725"/>
          </a:xfrm>
        </p:spPr>
        <p:txBody>
          <a:bodyPr/>
          <a:lstStyle>
            <a:lvl1pPr>
              <a:defRPr sz="2500"/>
            </a:lvl1pPr>
            <a:lvl2pPr>
              <a:defRPr sz="19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32" y="3684590"/>
            <a:ext cx="14549440" cy="1535112"/>
          </a:xfrm>
        </p:spPr>
        <p:txBody>
          <a:bodyPr anchor="b"/>
          <a:lstStyle>
            <a:lvl1pPr marL="0" indent="0">
              <a:buNone/>
              <a:defRPr sz="2500" b="1"/>
            </a:lvl1pPr>
            <a:lvl2pPr marL="457094" indent="0">
              <a:buNone/>
              <a:defRPr sz="1900" b="1"/>
            </a:lvl2pPr>
            <a:lvl3pPr marL="914188" indent="0">
              <a:buNone/>
              <a:defRPr sz="1900" b="1"/>
            </a:lvl3pPr>
            <a:lvl4pPr marL="1371279" indent="0">
              <a:buNone/>
              <a:defRPr sz="1500" b="1"/>
            </a:lvl4pPr>
            <a:lvl5pPr marL="1828373" indent="0">
              <a:buNone/>
              <a:defRPr sz="1500" b="1"/>
            </a:lvl5pPr>
            <a:lvl6pPr marL="2285467" indent="0">
              <a:buNone/>
              <a:defRPr sz="1500" b="1"/>
            </a:lvl6pPr>
            <a:lvl7pPr marL="2742561" indent="0">
              <a:buNone/>
              <a:defRPr sz="1500" b="1"/>
            </a:lvl7pPr>
            <a:lvl8pPr marL="3199655" indent="0">
              <a:buNone/>
              <a:defRPr sz="1500" b="1"/>
            </a:lvl8pPr>
            <a:lvl9pPr marL="3656746"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16722732" y="5219702"/>
            <a:ext cx="14549440" cy="9483725"/>
          </a:xfrm>
        </p:spPr>
        <p:txBody>
          <a:bodyPr/>
          <a:lstStyle>
            <a:lvl1pPr>
              <a:defRPr sz="2500"/>
            </a:lvl1pPr>
            <a:lvl2pPr>
              <a:defRPr sz="19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53A9948-CB09-49F8-BC6B-05AA15C64E39}" type="slidenum">
              <a:rPr lang="en-US"/>
              <a:pPr>
                <a:defRPr/>
              </a:pPr>
              <a:t>‹#›</a:t>
            </a:fld>
            <a:endParaRPr lang="en-US" dirty="0"/>
          </a:p>
        </p:txBody>
      </p:sp>
    </p:spTree>
    <p:extLst>
      <p:ext uri="{BB962C8B-B14F-4D97-AF65-F5344CB8AC3E}">
        <p14:creationId xmlns:p14="http://schemas.microsoft.com/office/powerpoint/2010/main" val="362271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ED6A0C0-51AE-4F1E-A5F5-B818A2F57273}" type="slidenum">
              <a:rPr lang="en-US"/>
              <a:pPr>
                <a:defRPr/>
              </a:pPr>
              <a:t>‹#›</a:t>
            </a:fld>
            <a:endParaRPr lang="en-US" dirty="0"/>
          </a:p>
        </p:txBody>
      </p:sp>
    </p:spTree>
    <p:extLst>
      <p:ext uri="{BB962C8B-B14F-4D97-AF65-F5344CB8AC3E}">
        <p14:creationId xmlns:p14="http://schemas.microsoft.com/office/powerpoint/2010/main" val="3641633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1B925E9-1ACA-4939-A9BA-2D3C72770450}" type="slidenum">
              <a:rPr lang="en-US"/>
              <a:pPr>
                <a:defRPr/>
              </a:pPr>
              <a:t>‹#›</a:t>
            </a:fld>
            <a:endParaRPr lang="en-US" dirty="0"/>
          </a:p>
        </p:txBody>
      </p:sp>
    </p:spTree>
    <p:extLst>
      <p:ext uri="{BB962C8B-B14F-4D97-AF65-F5344CB8AC3E}">
        <p14:creationId xmlns:p14="http://schemas.microsoft.com/office/powerpoint/2010/main" val="3133346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46" y="655639"/>
            <a:ext cx="10829927" cy="2789237"/>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12869863" y="655645"/>
            <a:ext cx="18402300" cy="14047788"/>
          </a:xfrm>
        </p:spPr>
        <p:txBody>
          <a:bodyPr/>
          <a:lstStyle>
            <a:lvl1pPr>
              <a:defRPr sz="3100"/>
            </a:lvl1pPr>
            <a:lvl2pPr>
              <a:defRPr sz="28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46" y="3444880"/>
            <a:ext cx="10829927" cy="11258551"/>
          </a:xfrm>
        </p:spPr>
        <p:txBody>
          <a:bodyPr/>
          <a:lstStyle>
            <a:lvl1pPr marL="0" indent="0">
              <a:buNone/>
              <a:defRPr sz="1500"/>
            </a:lvl1pPr>
            <a:lvl2pPr marL="457094" indent="0">
              <a:buNone/>
              <a:defRPr sz="1200"/>
            </a:lvl2pPr>
            <a:lvl3pPr marL="914188" indent="0">
              <a:buNone/>
              <a:defRPr sz="900"/>
            </a:lvl3pPr>
            <a:lvl4pPr marL="1371279" indent="0">
              <a:buNone/>
              <a:defRPr sz="900"/>
            </a:lvl4pPr>
            <a:lvl5pPr marL="1828373" indent="0">
              <a:buNone/>
              <a:defRPr sz="900"/>
            </a:lvl5pPr>
            <a:lvl6pPr marL="2285467" indent="0">
              <a:buNone/>
              <a:defRPr sz="900"/>
            </a:lvl6pPr>
            <a:lvl7pPr marL="2742561" indent="0">
              <a:buNone/>
              <a:defRPr sz="900"/>
            </a:lvl7pPr>
            <a:lvl8pPr marL="3199655" indent="0">
              <a:buNone/>
              <a:defRPr sz="900"/>
            </a:lvl8pPr>
            <a:lvl9pPr marL="365674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9963BC2-A280-429C-BCA0-CB57E1BE6EF8}" type="slidenum">
              <a:rPr lang="en-US"/>
              <a:pPr>
                <a:defRPr/>
              </a:pPr>
              <a:t>‹#›</a:t>
            </a:fld>
            <a:endParaRPr lang="en-US" dirty="0"/>
          </a:p>
        </p:txBody>
      </p:sp>
    </p:spTree>
    <p:extLst>
      <p:ext uri="{BB962C8B-B14F-4D97-AF65-F5344CB8AC3E}">
        <p14:creationId xmlns:p14="http://schemas.microsoft.com/office/powerpoint/2010/main" val="39462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599" y="11522079"/>
            <a:ext cx="19751674" cy="135889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6451599" y="1470026"/>
            <a:ext cx="19751674" cy="9875842"/>
          </a:xfrm>
        </p:spPr>
        <p:txBody>
          <a:bodyPr/>
          <a:lstStyle>
            <a:lvl1pPr marL="0" indent="0">
              <a:buNone/>
              <a:defRPr sz="3100"/>
            </a:lvl1pPr>
            <a:lvl2pPr marL="457094" indent="0">
              <a:buNone/>
              <a:defRPr sz="2800"/>
            </a:lvl2pPr>
            <a:lvl3pPr marL="914188" indent="0">
              <a:buNone/>
              <a:defRPr sz="2500"/>
            </a:lvl3pPr>
            <a:lvl4pPr marL="1371279" indent="0">
              <a:buNone/>
              <a:defRPr sz="1900"/>
            </a:lvl4pPr>
            <a:lvl5pPr marL="1828373" indent="0">
              <a:buNone/>
              <a:defRPr sz="1900"/>
            </a:lvl5pPr>
            <a:lvl6pPr marL="2285467" indent="0">
              <a:buNone/>
              <a:defRPr sz="1900"/>
            </a:lvl6pPr>
            <a:lvl7pPr marL="2742561" indent="0">
              <a:buNone/>
              <a:defRPr sz="1900"/>
            </a:lvl7pPr>
            <a:lvl8pPr marL="3199655" indent="0">
              <a:buNone/>
              <a:defRPr sz="1900"/>
            </a:lvl8pPr>
            <a:lvl9pPr marL="3656746" indent="0">
              <a:buNone/>
              <a:defRPr sz="1900"/>
            </a:lvl9pPr>
          </a:lstStyle>
          <a:p>
            <a:pPr lvl="0"/>
            <a:endParaRPr lang="en-US" noProof="0" dirty="0" smtClean="0"/>
          </a:p>
        </p:txBody>
      </p:sp>
      <p:sp>
        <p:nvSpPr>
          <p:cNvPr id="4" name="Text Placeholder 3"/>
          <p:cNvSpPr>
            <a:spLocks noGrp="1"/>
          </p:cNvSpPr>
          <p:nvPr>
            <p:ph type="body" sz="half" idx="2"/>
          </p:nvPr>
        </p:nvSpPr>
        <p:spPr>
          <a:xfrm>
            <a:off x="6451599" y="12880979"/>
            <a:ext cx="19751674" cy="1931988"/>
          </a:xfrm>
        </p:spPr>
        <p:txBody>
          <a:bodyPr/>
          <a:lstStyle>
            <a:lvl1pPr marL="0" indent="0">
              <a:buNone/>
              <a:defRPr sz="1500"/>
            </a:lvl1pPr>
            <a:lvl2pPr marL="457094" indent="0">
              <a:buNone/>
              <a:defRPr sz="1200"/>
            </a:lvl2pPr>
            <a:lvl3pPr marL="914188" indent="0">
              <a:buNone/>
              <a:defRPr sz="900"/>
            </a:lvl3pPr>
            <a:lvl4pPr marL="1371279" indent="0">
              <a:buNone/>
              <a:defRPr sz="900"/>
            </a:lvl4pPr>
            <a:lvl5pPr marL="1828373" indent="0">
              <a:buNone/>
              <a:defRPr sz="900"/>
            </a:lvl5pPr>
            <a:lvl6pPr marL="2285467" indent="0">
              <a:buNone/>
              <a:defRPr sz="900"/>
            </a:lvl6pPr>
            <a:lvl7pPr marL="2742561" indent="0">
              <a:buNone/>
              <a:defRPr sz="900"/>
            </a:lvl7pPr>
            <a:lvl8pPr marL="3199655" indent="0">
              <a:buNone/>
              <a:defRPr sz="900"/>
            </a:lvl8pPr>
            <a:lvl9pPr marL="365674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69B90EC-362C-4053-A901-87B21CEBE28A}" type="slidenum">
              <a:rPr lang="en-US"/>
              <a:pPr>
                <a:defRPr/>
              </a:pPr>
              <a:t>‹#›</a:t>
            </a:fld>
            <a:endParaRPr lang="en-US" dirty="0"/>
          </a:p>
        </p:txBody>
      </p:sp>
    </p:spTree>
    <p:extLst>
      <p:ext uri="{BB962C8B-B14F-4D97-AF65-F5344CB8AC3E}">
        <p14:creationId xmlns:p14="http://schemas.microsoft.com/office/powerpoint/2010/main" val="1044921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1463678"/>
            <a:ext cx="27981274"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282092" tIns="141044" rIns="282092" bIns="14104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4754563"/>
            <a:ext cx="27981274" cy="9875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282092" tIns="141044" rIns="282092" bIns="1410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14995529"/>
            <a:ext cx="6858000"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defRPr sz="4300" b="0">
                <a:latin typeface="Times" pitchFamily="-111" charset="0"/>
              </a:defRPr>
            </a:lvl1pPr>
          </a:lstStyle>
          <a:p>
            <a:pPr>
              <a:defRPr/>
            </a:pPr>
            <a:endParaRPr lang="en-US" dirty="0"/>
          </a:p>
        </p:txBody>
      </p:sp>
      <p:sp>
        <p:nvSpPr>
          <p:cNvPr id="1029" name="Rectangle 5"/>
          <p:cNvSpPr>
            <a:spLocks noGrp="1" noChangeArrowheads="1"/>
          </p:cNvSpPr>
          <p:nvPr>
            <p:ph type="ftr" sz="quarter" idx="3"/>
          </p:nvPr>
        </p:nvSpPr>
        <p:spPr bwMode="auto">
          <a:xfrm>
            <a:off x="11247437" y="14995529"/>
            <a:ext cx="10423526"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lgn="ctr">
              <a:defRPr sz="4300" b="0">
                <a:latin typeface="Times" pitchFamily="-111" charset="0"/>
              </a:defRPr>
            </a:lvl1pPr>
          </a:lstStyle>
          <a:p>
            <a:pPr>
              <a:defRPr/>
            </a:pPr>
            <a:endParaRPr lang="en-US" dirty="0"/>
          </a:p>
        </p:txBody>
      </p:sp>
      <p:sp>
        <p:nvSpPr>
          <p:cNvPr id="1030" name="Rectangle 6"/>
          <p:cNvSpPr>
            <a:spLocks noGrp="1" noChangeArrowheads="1"/>
          </p:cNvSpPr>
          <p:nvPr>
            <p:ph type="sldNum" sz="quarter" idx="4"/>
          </p:nvPr>
        </p:nvSpPr>
        <p:spPr bwMode="auto">
          <a:xfrm>
            <a:off x="23591837" y="14995529"/>
            <a:ext cx="6858000"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lgn="r">
              <a:defRPr sz="4300" b="0">
                <a:latin typeface="Times" pitchFamily="-111" charset="0"/>
              </a:defRPr>
            </a:lvl1pPr>
          </a:lstStyle>
          <a:p>
            <a:pPr>
              <a:defRPr/>
            </a:pPr>
            <a:fld id="{BA628BAF-0112-4FCA-8967-FADACD43FAC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0330" rtl="0" eaLnBrk="0" fontAlgn="base" hangingPunct="0">
        <a:spcBef>
          <a:spcPct val="0"/>
        </a:spcBef>
        <a:spcAft>
          <a:spcPct val="0"/>
        </a:spcAft>
        <a:defRPr sz="13600">
          <a:solidFill>
            <a:schemeClr val="tx2"/>
          </a:solidFill>
          <a:latin typeface="+mj-lt"/>
          <a:ea typeface="ＭＳ Ｐゴシック" pitchFamily="-111" charset="-128"/>
          <a:cs typeface="+mj-cs"/>
        </a:defRPr>
      </a:lvl1pPr>
      <a:lvl2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2pPr>
      <a:lvl3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3pPr>
      <a:lvl4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4pPr>
      <a:lvl5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5pPr>
      <a:lvl6pPr marL="457094" algn="ctr" defTabSz="2820330" rtl="0" fontAlgn="base">
        <a:spcBef>
          <a:spcPct val="0"/>
        </a:spcBef>
        <a:spcAft>
          <a:spcPct val="0"/>
        </a:spcAft>
        <a:defRPr sz="13600">
          <a:solidFill>
            <a:schemeClr val="tx2"/>
          </a:solidFill>
          <a:latin typeface="Times" pitchFamily="18" charset="0"/>
        </a:defRPr>
      </a:lvl6pPr>
      <a:lvl7pPr marL="914188" algn="ctr" defTabSz="2820330" rtl="0" fontAlgn="base">
        <a:spcBef>
          <a:spcPct val="0"/>
        </a:spcBef>
        <a:spcAft>
          <a:spcPct val="0"/>
        </a:spcAft>
        <a:defRPr sz="13600">
          <a:solidFill>
            <a:schemeClr val="tx2"/>
          </a:solidFill>
          <a:latin typeface="Times" pitchFamily="18" charset="0"/>
        </a:defRPr>
      </a:lvl7pPr>
      <a:lvl8pPr marL="1371279" algn="ctr" defTabSz="2820330" rtl="0" fontAlgn="base">
        <a:spcBef>
          <a:spcPct val="0"/>
        </a:spcBef>
        <a:spcAft>
          <a:spcPct val="0"/>
        </a:spcAft>
        <a:defRPr sz="13600">
          <a:solidFill>
            <a:schemeClr val="tx2"/>
          </a:solidFill>
          <a:latin typeface="Times" pitchFamily="18" charset="0"/>
        </a:defRPr>
      </a:lvl8pPr>
      <a:lvl9pPr marL="1828373" algn="ctr" defTabSz="2820330" rtl="0" fontAlgn="base">
        <a:spcBef>
          <a:spcPct val="0"/>
        </a:spcBef>
        <a:spcAft>
          <a:spcPct val="0"/>
        </a:spcAft>
        <a:defRPr sz="13600">
          <a:solidFill>
            <a:schemeClr val="tx2"/>
          </a:solidFill>
          <a:latin typeface="Times" pitchFamily="18" charset="0"/>
        </a:defRPr>
      </a:lvl9pPr>
    </p:titleStyle>
    <p:bodyStyle>
      <a:lvl1pPr marL="1058617" indent="-1058617" algn="l" defTabSz="2820330" rtl="0" eaLnBrk="0" fontAlgn="base" hangingPunct="0">
        <a:spcBef>
          <a:spcPct val="20000"/>
        </a:spcBef>
        <a:spcAft>
          <a:spcPct val="0"/>
        </a:spcAft>
        <a:buChar char="•"/>
        <a:defRPr sz="9900">
          <a:solidFill>
            <a:schemeClr val="tx1"/>
          </a:solidFill>
          <a:latin typeface="+mn-lt"/>
          <a:ea typeface="ＭＳ Ｐゴシック" pitchFamily="-111" charset="-128"/>
          <a:cs typeface="+mn-cs"/>
        </a:defRPr>
      </a:lvl1pPr>
      <a:lvl2pPr marL="2291814" indent="-880856" algn="l" defTabSz="2820330" rtl="0" eaLnBrk="0" fontAlgn="base" hangingPunct="0">
        <a:spcBef>
          <a:spcPct val="20000"/>
        </a:spcBef>
        <a:spcAft>
          <a:spcPct val="0"/>
        </a:spcAft>
        <a:buChar char="–"/>
        <a:defRPr sz="8600">
          <a:solidFill>
            <a:schemeClr val="tx1"/>
          </a:solidFill>
          <a:latin typeface="+mn-lt"/>
          <a:ea typeface="ＭＳ Ｐゴシック" pitchFamily="-111" charset="-128"/>
        </a:defRPr>
      </a:lvl2pPr>
      <a:lvl3pPr marL="3526603" indent="-706274" algn="l" defTabSz="2820330" rtl="0" eaLnBrk="0" fontAlgn="base" hangingPunct="0">
        <a:spcBef>
          <a:spcPct val="20000"/>
        </a:spcBef>
        <a:spcAft>
          <a:spcPct val="0"/>
        </a:spcAft>
        <a:buChar char="•"/>
        <a:defRPr sz="7400">
          <a:solidFill>
            <a:schemeClr val="tx1"/>
          </a:solidFill>
          <a:latin typeface="+mn-lt"/>
          <a:ea typeface="ＭＳ Ｐゴシック" pitchFamily="-111" charset="-128"/>
        </a:defRPr>
      </a:lvl3pPr>
      <a:lvl4pPr marL="4935975" indent="-704684" algn="l" defTabSz="2820330" rtl="0" eaLnBrk="0" fontAlgn="base" hangingPunct="0">
        <a:spcBef>
          <a:spcPct val="20000"/>
        </a:spcBef>
        <a:spcAft>
          <a:spcPct val="0"/>
        </a:spcAft>
        <a:buChar char="–"/>
        <a:defRPr sz="6200">
          <a:solidFill>
            <a:schemeClr val="tx1"/>
          </a:solidFill>
          <a:latin typeface="+mn-lt"/>
          <a:ea typeface="ＭＳ Ｐゴシック" pitchFamily="-111" charset="-128"/>
        </a:defRPr>
      </a:lvl4pPr>
      <a:lvl5pPr marL="6346933" indent="-704684" algn="l" defTabSz="2820330" rtl="0" eaLnBrk="0" fontAlgn="base" hangingPunct="0">
        <a:spcBef>
          <a:spcPct val="20000"/>
        </a:spcBef>
        <a:spcAft>
          <a:spcPct val="0"/>
        </a:spcAft>
        <a:buChar char="»"/>
        <a:defRPr sz="6200">
          <a:solidFill>
            <a:schemeClr val="tx1"/>
          </a:solidFill>
          <a:latin typeface="+mn-lt"/>
          <a:ea typeface="ＭＳ Ｐゴシック" pitchFamily="-111" charset="-128"/>
        </a:defRPr>
      </a:lvl5pPr>
      <a:lvl6pPr marL="6804027" indent="-704684" algn="l" defTabSz="2820330" rtl="0" fontAlgn="base">
        <a:spcBef>
          <a:spcPct val="20000"/>
        </a:spcBef>
        <a:spcAft>
          <a:spcPct val="0"/>
        </a:spcAft>
        <a:buChar char="»"/>
        <a:defRPr sz="6200">
          <a:solidFill>
            <a:schemeClr val="tx1"/>
          </a:solidFill>
          <a:latin typeface="+mn-lt"/>
        </a:defRPr>
      </a:lvl6pPr>
      <a:lvl7pPr marL="7261118" indent="-704684" algn="l" defTabSz="2820330" rtl="0" fontAlgn="base">
        <a:spcBef>
          <a:spcPct val="20000"/>
        </a:spcBef>
        <a:spcAft>
          <a:spcPct val="0"/>
        </a:spcAft>
        <a:buChar char="»"/>
        <a:defRPr sz="6200">
          <a:solidFill>
            <a:schemeClr val="tx1"/>
          </a:solidFill>
          <a:latin typeface="+mn-lt"/>
        </a:defRPr>
      </a:lvl7pPr>
      <a:lvl8pPr marL="7718212" indent="-704684" algn="l" defTabSz="2820330" rtl="0" fontAlgn="base">
        <a:spcBef>
          <a:spcPct val="20000"/>
        </a:spcBef>
        <a:spcAft>
          <a:spcPct val="0"/>
        </a:spcAft>
        <a:buChar char="»"/>
        <a:defRPr sz="6200">
          <a:solidFill>
            <a:schemeClr val="tx1"/>
          </a:solidFill>
          <a:latin typeface="+mn-lt"/>
        </a:defRPr>
      </a:lvl8pPr>
      <a:lvl9pPr marL="8175306" indent="-704684" algn="l" defTabSz="2820330" rtl="0" fontAlgn="base">
        <a:spcBef>
          <a:spcPct val="20000"/>
        </a:spcBef>
        <a:spcAft>
          <a:spcPct val="0"/>
        </a:spcAft>
        <a:buChar char="»"/>
        <a:defRPr sz="6200">
          <a:solidFill>
            <a:schemeClr val="tx1"/>
          </a:solidFill>
          <a:latin typeface="+mn-lt"/>
        </a:defRPr>
      </a:lvl9pPr>
    </p:bodyStyle>
    <p:otherStyle>
      <a:defPPr>
        <a:defRPr lang="en-US"/>
      </a:defPPr>
      <a:lvl1pPr marL="0" algn="l" defTabSz="914188" rtl="0" eaLnBrk="1" latinLnBrk="0" hangingPunct="1">
        <a:defRPr sz="1900" kern="1200">
          <a:solidFill>
            <a:schemeClr val="tx1"/>
          </a:solidFill>
          <a:latin typeface="+mn-lt"/>
          <a:ea typeface="+mn-ea"/>
          <a:cs typeface="+mn-cs"/>
        </a:defRPr>
      </a:lvl1pPr>
      <a:lvl2pPr marL="457094" algn="l" defTabSz="914188" rtl="0" eaLnBrk="1" latinLnBrk="0" hangingPunct="1">
        <a:defRPr sz="1900" kern="1200">
          <a:solidFill>
            <a:schemeClr val="tx1"/>
          </a:solidFill>
          <a:latin typeface="+mn-lt"/>
          <a:ea typeface="+mn-ea"/>
          <a:cs typeface="+mn-cs"/>
        </a:defRPr>
      </a:lvl2pPr>
      <a:lvl3pPr marL="914188" algn="l" defTabSz="914188" rtl="0" eaLnBrk="1" latinLnBrk="0" hangingPunct="1">
        <a:defRPr sz="1900" kern="1200">
          <a:solidFill>
            <a:schemeClr val="tx1"/>
          </a:solidFill>
          <a:latin typeface="+mn-lt"/>
          <a:ea typeface="+mn-ea"/>
          <a:cs typeface="+mn-cs"/>
        </a:defRPr>
      </a:lvl3pPr>
      <a:lvl4pPr marL="1371279" algn="l" defTabSz="914188" rtl="0" eaLnBrk="1" latinLnBrk="0" hangingPunct="1">
        <a:defRPr sz="1900" kern="1200">
          <a:solidFill>
            <a:schemeClr val="tx1"/>
          </a:solidFill>
          <a:latin typeface="+mn-lt"/>
          <a:ea typeface="+mn-ea"/>
          <a:cs typeface="+mn-cs"/>
        </a:defRPr>
      </a:lvl4pPr>
      <a:lvl5pPr marL="1828373" algn="l" defTabSz="914188" rtl="0" eaLnBrk="1" latinLnBrk="0" hangingPunct="1">
        <a:defRPr sz="1900" kern="1200">
          <a:solidFill>
            <a:schemeClr val="tx1"/>
          </a:solidFill>
          <a:latin typeface="+mn-lt"/>
          <a:ea typeface="+mn-ea"/>
          <a:cs typeface="+mn-cs"/>
        </a:defRPr>
      </a:lvl5pPr>
      <a:lvl6pPr marL="2285467" algn="l" defTabSz="914188" rtl="0" eaLnBrk="1" latinLnBrk="0" hangingPunct="1">
        <a:defRPr sz="1900" kern="1200">
          <a:solidFill>
            <a:schemeClr val="tx1"/>
          </a:solidFill>
          <a:latin typeface="+mn-lt"/>
          <a:ea typeface="+mn-ea"/>
          <a:cs typeface="+mn-cs"/>
        </a:defRPr>
      </a:lvl6pPr>
      <a:lvl7pPr marL="2742561" algn="l" defTabSz="914188" rtl="0" eaLnBrk="1" latinLnBrk="0" hangingPunct="1">
        <a:defRPr sz="1900" kern="1200">
          <a:solidFill>
            <a:schemeClr val="tx1"/>
          </a:solidFill>
          <a:latin typeface="+mn-lt"/>
          <a:ea typeface="+mn-ea"/>
          <a:cs typeface="+mn-cs"/>
        </a:defRPr>
      </a:lvl7pPr>
      <a:lvl8pPr marL="3199655" algn="l" defTabSz="914188" rtl="0" eaLnBrk="1" latinLnBrk="0" hangingPunct="1">
        <a:defRPr sz="1900" kern="1200">
          <a:solidFill>
            <a:schemeClr val="tx1"/>
          </a:solidFill>
          <a:latin typeface="+mn-lt"/>
          <a:ea typeface="+mn-ea"/>
          <a:cs typeface="+mn-cs"/>
        </a:defRPr>
      </a:lvl8pPr>
      <a:lvl9pPr marL="3656746" algn="l" defTabSz="914188"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TextBox 19"/>
          <p:cNvSpPr txBox="1"/>
          <p:nvPr/>
        </p:nvSpPr>
        <p:spPr>
          <a:xfrm>
            <a:off x="24841200" y="3581400"/>
            <a:ext cx="7836679" cy="7189636"/>
          </a:xfrm>
          <a:prstGeom prst="rect">
            <a:avLst/>
          </a:prstGeom>
          <a:noFill/>
        </p:spPr>
        <p:txBody>
          <a:bodyPr wrap="square" lIns="91420" tIns="45708" rIns="91420" bIns="45708" rtlCol="0">
            <a:spAutoFit/>
          </a:bodyPr>
          <a:lstStyle/>
          <a:p>
            <a:pPr marL="457094" indent="-457094">
              <a:lnSpc>
                <a:spcPct val="110000"/>
              </a:lnSpc>
              <a:spcAft>
                <a:spcPts val="1800"/>
              </a:spcAft>
              <a:buFont typeface="Wingdings" charset="2"/>
              <a:buChar char="Ø"/>
            </a:pPr>
            <a:r>
              <a:rPr lang="en-US" sz="2800" b="0" dirty="0" smtClean="0">
                <a:latin typeface="Calibri"/>
                <a:cs typeface="Calibri"/>
              </a:rPr>
              <a:t>Combining radial and rotational motion impaired radial speed discrimination significantly more than rotational speed discrimination. This differential impairment occurred across signal strengths, and also after controlling for either “masked” and “unmasked” performance levels.</a:t>
            </a:r>
            <a:endParaRPr lang="en-US" sz="2800" b="0" dirty="0" smtClean="0">
              <a:latin typeface="Calibri"/>
              <a:cs typeface="Calibri"/>
            </a:endParaRPr>
          </a:p>
          <a:p>
            <a:pPr marL="457094" indent="-457094">
              <a:lnSpc>
                <a:spcPct val="110000"/>
              </a:lnSpc>
              <a:spcAft>
                <a:spcPts val="1800"/>
              </a:spcAft>
              <a:buFont typeface="Wingdings" charset="2"/>
              <a:buChar char="Ø"/>
            </a:pPr>
            <a:r>
              <a:rPr lang="en-US" sz="2800" b="0" dirty="0" smtClean="0">
                <a:latin typeface="Calibri"/>
                <a:cs typeface="Calibri"/>
              </a:rPr>
              <a:t>The results from our plaid stimuli extend those from prior random-dot studies that also showed distinctions </a:t>
            </a:r>
            <a:r>
              <a:rPr lang="en-US" sz="2800" b="0" dirty="0">
                <a:latin typeface="Calibri"/>
                <a:cs typeface="Calibri"/>
              </a:rPr>
              <a:t>between </a:t>
            </a:r>
            <a:r>
              <a:rPr lang="en-US" sz="2800" b="0" dirty="0" smtClean="0">
                <a:latin typeface="Calibri"/>
                <a:cs typeface="Calibri"/>
              </a:rPr>
              <a:t>these MST-mediated (</a:t>
            </a:r>
            <a:r>
              <a:rPr lang="en-US" sz="2800" b="0" dirty="0" smtClean="0">
                <a:latin typeface="Calibri"/>
                <a:cs typeface="Calibri"/>
              </a:rPr>
              <a:t>radial versus rotational) motion judgments [4-9]. </a:t>
            </a:r>
          </a:p>
          <a:p>
            <a:pPr marL="457094" indent="-457094">
              <a:lnSpc>
                <a:spcPct val="110000"/>
              </a:lnSpc>
              <a:spcAft>
                <a:spcPts val="1800"/>
              </a:spcAft>
              <a:buFont typeface="Wingdings" charset="2"/>
              <a:buChar char="Ø"/>
            </a:pPr>
            <a:r>
              <a:rPr lang="en-US" sz="2800" b="0" dirty="0" smtClean="0">
                <a:latin typeface="Calibri"/>
                <a:cs typeface="Calibri"/>
              </a:rPr>
              <a:t>Future experiments are needed to determine whether the present task effects reflect local speed differences, which can influence radial and rotational speed judgments [10-13].</a:t>
            </a:r>
            <a:endParaRPr lang="en-US" sz="2800" b="0" dirty="0">
              <a:latin typeface="Calibri"/>
              <a:cs typeface="Calibri"/>
            </a:endParaRPr>
          </a:p>
        </p:txBody>
      </p:sp>
      <p:sp>
        <p:nvSpPr>
          <p:cNvPr id="2050" name="Line 68"/>
          <p:cNvSpPr>
            <a:spLocks noChangeShapeType="1"/>
          </p:cNvSpPr>
          <p:nvPr/>
        </p:nvSpPr>
        <p:spPr bwMode="auto">
          <a:xfrm>
            <a:off x="0" y="2326414"/>
            <a:ext cx="32918400" cy="0"/>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sp>
        <p:nvSpPr>
          <p:cNvPr id="2051" name="Line 70"/>
          <p:cNvSpPr>
            <a:spLocks noChangeShapeType="1"/>
          </p:cNvSpPr>
          <p:nvPr/>
        </p:nvSpPr>
        <p:spPr bwMode="auto">
          <a:xfrm>
            <a:off x="8077200" y="2326413"/>
            <a:ext cx="0" cy="14132791"/>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sp>
        <p:nvSpPr>
          <p:cNvPr id="2052" name="Rectangle 77"/>
          <p:cNvSpPr>
            <a:spLocks noChangeArrowheads="1"/>
          </p:cNvSpPr>
          <p:nvPr/>
        </p:nvSpPr>
        <p:spPr bwMode="auto">
          <a:xfrm>
            <a:off x="2857500" y="4"/>
            <a:ext cx="27203400" cy="1015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20" tIns="45708" rIns="91420" bIns="45708">
            <a:spAutoFit/>
          </a:bodyPr>
          <a:lstStyle/>
          <a:p>
            <a:pPr algn="ctr"/>
            <a:r>
              <a:rPr lang="en-US" sz="6000" dirty="0">
                <a:latin typeface="Calibri"/>
                <a:cs typeface="Calibri"/>
              </a:rPr>
              <a:t>A Comparison of Radial and Rotational Plaid Speed Judgments </a:t>
            </a:r>
          </a:p>
        </p:txBody>
      </p:sp>
      <p:sp>
        <p:nvSpPr>
          <p:cNvPr id="2053" name="Text Box 80"/>
          <p:cNvSpPr txBox="1">
            <a:spLocks noChangeArrowheads="1"/>
          </p:cNvSpPr>
          <p:nvPr/>
        </p:nvSpPr>
        <p:spPr bwMode="auto">
          <a:xfrm>
            <a:off x="3733797" y="990603"/>
            <a:ext cx="25295890" cy="7540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4300" b="0" dirty="0" smtClean="0">
                <a:solidFill>
                  <a:srgbClr val="000000"/>
                </a:solidFill>
                <a:latin typeface="Calibri"/>
                <a:cs typeface="Calibri"/>
              </a:rPr>
              <a:t>Nestor Matthews</a:t>
            </a:r>
            <a:r>
              <a:rPr lang="en-US" sz="4300" b="0" baseline="30000" dirty="0" smtClean="0">
                <a:solidFill>
                  <a:srgbClr val="000000"/>
                </a:solidFill>
                <a:latin typeface="Calibri"/>
                <a:cs typeface="Calibri"/>
              </a:rPr>
              <a:t>1</a:t>
            </a:r>
            <a:r>
              <a:rPr lang="en-US" sz="4300" b="0" dirty="0">
                <a:solidFill>
                  <a:srgbClr val="000000"/>
                </a:solidFill>
                <a:latin typeface="Calibri"/>
                <a:cs typeface="Calibri"/>
              </a:rPr>
              <a:t>, Leslie </a:t>
            </a:r>
            <a:r>
              <a:rPr lang="en-US" sz="4300" b="0" dirty="0" smtClean="0">
                <a:solidFill>
                  <a:srgbClr val="000000"/>
                </a:solidFill>
                <a:latin typeface="Calibri"/>
                <a:cs typeface="Calibri"/>
              </a:rPr>
              <a:t>Welch</a:t>
            </a:r>
            <a:r>
              <a:rPr lang="en-US" sz="4300" b="0" baseline="30000" dirty="0" smtClean="0">
                <a:solidFill>
                  <a:srgbClr val="000000"/>
                </a:solidFill>
                <a:latin typeface="Calibri"/>
                <a:cs typeface="Calibri"/>
              </a:rPr>
              <a:t>2</a:t>
            </a:r>
            <a:r>
              <a:rPr lang="en-US" sz="4300" b="0" dirty="0" smtClean="0">
                <a:solidFill>
                  <a:srgbClr val="000000"/>
                </a:solidFill>
                <a:latin typeface="Calibri"/>
                <a:cs typeface="Calibri"/>
              </a:rPr>
              <a:t>, </a:t>
            </a:r>
            <a:r>
              <a:rPr lang="en-US" sz="4300" b="0" dirty="0">
                <a:solidFill>
                  <a:srgbClr val="000000"/>
                </a:solidFill>
                <a:latin typeface="Calibri"/>
                <a:cs typeface="Calibri"/>
              </a:rPr>
              <a:t>Allison </a:t>
            </a:r>
            <a:r>
              <a:rPr lang="en-US" sz="4300" b="0" dirty="0" smtClean="0">
                <a:solidFill>
                  <a:srgbClr val="000000"/>
                </a:solidFill>
                <a:latin typeface="Calibri"/>
                <a:cs typeface="Calibri"/>
              </a:rPr>
              <a:t>Murphy</a:t>
            </a:r>
            <a:r>
              <a:rPr lang="en-US" sz="4300" b="0" baseline="30000" dirty="0" smtClean="0">
                <a:solidFill>
                  <a:srgbClr val="000000"/>
                </a:solidFill>
                <a:latin typeface="Calibri"/>
                <a:cs typeface="Calibri"/>
              </a:rPr>
              <a:t>1</a:t>
            </a:r>
            <a:r>
              <a:rPr lang="en-US" sz="4300" b="0" dirty="0" smtClean="0">
                <a:solidFill>
                  <a:srgbClr val="000000"/>
                </a:solidFill>
                <a:latin typeface="Calibri"/>
                <a:cs typeface="Calibri"/>
              </a:rPr>
              <a:t>, Megan Puritz</a:t>
            </a:r>
            <a:r>
              <a:rPr lang="en-US" sz="4300" b="0" baseline="30000" dirty="0" smtClean="0">
                <a:solidFill>
                  <a:srgbClr val="000000"/>
                </a:solidFill>
                <a:latin typeface="Calibri"/>
                <a:cs typeface="Calibri"/>
              </a:rPr>
              <a:t>1</a:t>
            </a:r>
            <a:endParaRPr lang="en-US" b="0" baseline="30000" dirty="0">
              <a:solidFill>
                <a:srgbClr val="000000"/>
              </a:solidFill>
              <a:latin typeface="Calibri"/>
              <a:cs typeface="Calibri"/>
            </a:endParaRPr>
          </a:p>
        </p:txBody>
      </p:sp>
      <p:sp>
        <p:nvSpPr>
          <p:cNvPr id="2054" name="Text Box 81"/>
          <p:cNvSpPr txBox="1">
            <a:spLocks noChangeArrowheads="1"/>
          </p:cNvSpPr>
          <p:nvPr/>
        </p:nvSpPr>
        <p:spPr bwMode="auto">
          <a:xfrm>
            <a:off x="7968939" y="1752606"/>
            <a:ext cx="16825574" cy="5231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2800" b="0" baseline="30000" dirty="0" smtClean="0">
                <a:latin typeface="Calibri"/>
                <a:cs typeface="Calibri"/>
              </a:rPr>
              <a:t>1</a:t>
            </a:r>
            <a:r>
              <a:rPr lang="en-US" sz="2800" b="0" dirty="0" smtClean="0">
                <a:latin typeface="Calibri"/>
                <a:cs typeface="Calibri"/>
              </a:rPr>
              <a:t>Denison University </a:t>
            </a:r>
            <a:r>
              <a:rPr lang="en-US" sz="2800" b="0" dirty="0">
                <a:latin typeface="Calibri"/>
                <a:cs typeface="Calibri"/>
              </a:rPr>
              <a:t>- Department of </a:t>
            </a:r>
            <a:r>
              <a:rPr lang="en-US" sz="2800" b="0" dirty="0" smtClean="0">
                <a:latin typeface="Calibri"/>
                <a:cs typeface="Calibri"/>
              </a:rPr>
              <a:t>Psychology; </a:t>
            </a:r>
            <a:r>
              <a:rPr lang="en-US" sz="2800" b="0" baseline="30000" dirty="0" smtClean="0">
                <a:latin typeface="Calibri"/>
                <a:cs typeface="Calibri"/>
              </a:rPr>
              <a:t>2</a:t>
            </a:r>
            <a:r>
              <a:rPr lang="en-US" sz="2800" b="0" dirty="0" smtClean="0">
                <a:latin typeface="Calibri"/>
                <a:cs typeface="Calibri"/>
              </a:rPr>
              <a:t>Brown University - Cognitive, Linguistic &amp; Psychological Sciences </a:t>
            </a:r>
            <a:endParaRPr lang="en-US" sz="2800" b="0" baseline="30000" dirty="0">
              <a:latin typeface="Calibri"/>
              <a:cs typeface="Calibri"/>
            </a:endParaRPr>
          </a:p>
        </p:txBody>
      </p:sp>
      <p:sp>
        <p:nvSpPr>
          <p:cNvPr id="2066" name="Text Box 725"/>
          <p:cNvSpPr txBox="1">
            <a:spLocks noChangeArrowheads="1"/>
          </p:cNvSpPr>
          <p:nvPr/>
        </p:nvSpPr>
        <p:spPr bwMode="auto">
          <a:xfrm>
            <a:off x="26223762" y="12039600"/>
            <a:ext cx="5945167" cy="3572592"/>
          </a:xfrm>
          <a:prstGeom prst="rect">
            <a:avLst/>
          </a:prstGeom>
          <a:noFill/>
          <a:ln w="9525">
            <a:noFill/>
            <a:miter lim="800000"/>
            <a:headEnd/>
            <a:tailEnd/>
          </a:ln>
        </p:spPr>
        <p:txBody>
          <a:bodyPr lIns="91420" tIns="45708" rIns="91420" bIns="45708" numCol="1"/>
          <a:lstStyle/>
          <a:p>
            <a:pPr marL="342900" indent="-342900" algn="just">
              <a:buAutoNum type="arabicPeriod"/>
              <a:defRPr/>
            </a:pPr>
            <a:r>
              <a:rPr lang="en-US" sz="1800" b="0" dirty="0" smtClean="0">
                <a:solidFill>
                  <a:srgbClr val="000000"/>
                </a:solidFill>
                <a:latin typeface="Calibri"/>
                <a:cs typeface="Calibri"/>
              </a:rPr>
              <a:t>Tanaka &amp; Saito (1989).</a:t>
            </a:r>
            <a:r>
              <a:rPr lang="en-US" sz="1800" dirty="0" smtClean="0">
                <a:solidFill>
                  <a:srgbClr val="000000"/>
                </a:solidFill>
                <a:latin typeface="Calibri"/>
                <a:cs typeface="Calibri"/>
              </a:rPr>
              <a:t> </a:t>
            </a:r>
            <a:r>
              <a:rPr lang="en-US" sz="1800" dirty="0" smtClean="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2769351</a:t>
            </a:r>
          </a:p>
          <a:p>
            <a:pPr marL="342900" indent="-342900" algn="just">
              <a:buAutoNum type="arabicPeriod"/>
              <a:defRPr/>
            </a:pPr>
            <a:r>
              <a:rPr lang="en-US" sz="1800" b="0" dirty="0" smtClean="0">
                <a:solidFill>
                  <a:srgbClr val="000000"/>
                </a:solidFill>
                <a:latin typeface="Calibri"/>
                <a:cs typeface="Calibri"/>
              </a:rPr>
              <a:t>Duffy &amp; </a:t>
            </a:r>
            <a:r>
              <a:rPr lang="en-US" sz="1800" b="0" dirty="0" err="1" smtClean="0">
                <a:solidFill>
                  <a:srgbClr val="000000"/>
                </a:solidFill>
                <a:latin typeface="Calibri"/>
                <a:cs typeface="Calibri"/>
              </a:rPr>
              <a:t>Wurtz</a:t>
            </a:r>
            <a:r>
              <a:rPr lang="en-US" sz="1800" b="0" dirty="0" smtClean="0">
                <a:solidFill>
                  <a:srgbClr val="000000"/>
                </a:solidFill>
                <a:latin typeface="Calibri"/>
                <a:cs typeface="Calibri"/>
              </a:rPr>
              <a:t>  (1991a).</a:t>
            </a:r>
            <a:r>
              <a:rPr lang="en-US" sz="1800" dirty="0" smtClean="0">
                <a:solidFill>
                  <a:srgbClr val="000000"/>
                </a:solidFill>
                <a:latin typeface="Calibri"/>
                <a:cs typeface="Calibri"/>
              </a:rPr>
              <a:t> </a:t>
            </a:r>
            <a:r>
              <a:rPr lang="en-US" sz="1800" dirty="0" smtClean="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1875243</a:t>
            </a:r>
            <a:endParaRPr lang="en-US" sz="1800" dirty="0" smtClean="0">
              <a:solidFill>
                <a:srgbClr val="000000"/>
              </a:solidFill>
              <a:latin typeface="Calibri"/>
              <a:cs typeface="Calibri"/>
            </a:endParaRPr>
          </a:p>
          <a:p>
            <a:pPr marL="342900" indent="-342900" algn="just">
              <a:buFontTx/>
              <a:buAutoNum type="arabicPeriod"/>
              <a:defRPr/>
            </a:pPr>
            <a:r>
              <a:rPr lang="en-US" sz="1800" b="0" dirty="0">
                <a:solidFill>
                  <a:srgbClr val="000000"/>
                </a:solidFill>
                <a:latin typeface="Calibri"/>
                <a:cs typeface="Calibri"/>
              </a:rPr>
              <a:t>Duffy &amp; </a:t>
            </a:r>
            <a:r>
              <a:rPr lang="en-US" sz="1800" b="0" dirty="0" err="1">
                <a:solidFill>
                  <a:srgbClr val="000000"/>
                </a:solidFill>
                <a:latin typeface="Calibri"/>
                <a:cs typeface="Calibri"/>
              </a:rPr>
              <a:t>Wurtz</a:t>
            </a:r>
            <a:r>
              <a:rPr lang="en-US" sz="1800" b="0" dirty="0">
                <a:solidFill>
                  <a:srgbClr val="000000"/>
                </a:solidFill>
                <a:latin typeface="Calibri"/>
                <a:cs typeface="Calibri"/>
              </a:rPr>
              <a:t>  (</a:t>
            </a:r>
            <a:r>
              <a:rPr lang="en-US" sz="1800" b="0" dirty="0" smtClean="0">
                <a:solidFill>
                  <a:srgbClr val="000000"/>
                </a:solidFill>
                <a:latin typeface="Calibri"/>
                <a:cs typeface="Calibri"/>
              </a:rPr>
              <a:t>1991b).</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1875244</a:t>
            </a:r>
          </a:p>
          <a:p>
            <a:pPr marL="342900" indent="-342900" algn="just">
              <a:buAutoNum type="arabicPeriod"/>
              <a:defRPr/>
            </a:pPr>
            <a:r>
              <a:rPr lang="en-US" sz="1800" b="0" dirty="0" err="1" smtClean="0">
                <a:solidFill>
                  <a:srgbClr val="000000"/>
                </a:solidFill>
                <a:latin typeface="Calibri"/>
                <a:cs typeface="Calibri"/>
              </a:rPr>
              <a:t>Geesaman</a:t>
            </a:r>
            <a:r>
              <a:rPr lang="en-US" sz="1800" b="0" dirty="0" smtClean="0">
                <a:solidFill>
                  <a:srgbClr val="000000"/>
                </a:solidFill>
                <a:latin typeface="Calibri"/>
                <a:cs typeface="Calibri"/>
              </a:rPr>
              <a:t> &amp; Qian (1996). 	</a:t>
            </a:r>
            <a:r>
              <a:rPr lang="en-US" sz="1800" dirty="0" smtClean="0">
                <a:solidFill>
                  <a:srgbClr val="000000"/>
                </a:solidFill>
                <a:latin typeface="Calibri"/>
                <a:cs typeface="Calibri"/>
              </a:rPr>
              <a:t>PMID</a:t>
            </a:r>
            <a:r>
              <a:rPr lang="en-US" sz="1800" dirty="0">
                <a:solidFill>
                  <a:srgbClr val="000000"/>
                </a:solidFill>
                <a:latin typeface="Calibri"/>
                <a:cs typeface="Calibri"/>
              </a:rPr>
              <a:t>: 8944287</a:t>
            </a:r>
            <a:endParaRPr lang="en-US" sz="1800" dirty="0" smtClean="0">
              <a:solidFill>
                <a:srgbClr val="000000"/>
              </a:solidFill>
              <a:latin typeface="Calibri"/>
              <a:cs typeface="Calibri"/>
            </a:endParaRPr>
          </a:p>
          <a:p>
            <a:pPr marL="342900" indent="-342900" algn="just">
              <a:buAutoNum type="arabicPeriod"/>
              <a:defRPr/>
            </a:pPr>
            <a:r>
              <a:rPr lang="en-US" sz="1800" b="0" dirty="0" err="1" smtClean="0">
                <a:solidFill>
                  <a:srgbClr val="000000"/>
                </a:solidFill>
                <a:latin typeface="Calibri"/>
                <a:cs typeface="Calibri"/>
              </a:rPr>
              <a:t>Bex</a:t>
            </a:r>
            <a:r>
              <a:rPr lang="en-US" sz="1800" b="0" dirty="0" smtClean="0">
                <a:solidFill>
                  <a:srgbClr val="000000"/>
                </a:solidFill>
                <a:latin typeface="Calibri"/>
                <a:cs typeface="Calibri"/>
              </a:rPr>
              <a:t> &amp; </a:t>
            </a:r>
            <a:r>
              <a:rPr lang="en-US" sz="1800" b="0" dirty="0" err="1" smtClean="0">
                <a:solidFill>
                  <a:srgbClr val="000000"/>
                </a:solidFill>
                <a:latin typeface="Calibri"/>
                <a:cs typeface="Calibri"/>
              </a:rPr>
              <a:t>Makous</a:t>
            </a:r>
            <a:r>
              <a:rPr lang="en-US" sz="1800" b="0" dirty="0" smtClean="0">
                <a:solidFill>
                  <a:srgbClr val="000000"/>
                </a:solidFill>
                <a:latin typeface="Calibri"/>
                <a:cs typeface="Calibri"/>
              </a:rPr>
              <a:t> (1997).</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9425552</a:t>
            </a:r>
            <a:endParaRPr lang="en-US" sz="1800" dirty="0" smtClean="0">
              <a:solidFill>
                <a:srgbClr val="000000"/>
              </a:solidFill>
              <a:latin typeface="Calibri"/>
              <a:cs typeface="Calibri"/>
            </a:endParaRPr>
          </a:p>
          <a:p>
            <a:pPr marL="342900" indent="-342900" algn="just">
              <a:buAutoNum type="arabicPeriod"/>
              <a:defRPr/>
            </a:pPr>
            <a:r>
              <a:rPr lang="en-US" sz="1800" b="0" dirty="0" err="1" smtClean="0">
                <a:solidFill>
                  <a:srgbClr val="000000"/>
                </a:solidFill>
                <a:latin typeface="Calibri"/>
                <a:cs typeface="Calibri"/>
              </a:rPr>
              <a:t>Bex</a:t>
            </a:r>
            <a:r>
              <a:rPr lang="en-US" sz="1800" b="0" dirty="0" smtClean="0">
                <a:solidFill>
                  <a:srgbClr val="000000"/>
                </a:solidFill>
                <a:latin typeface="Calibri"/>
                <a:cs typeface="Calibri"/>
              </a:rPr>
              <a:t> et al., (1998).</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9536513</a:t>
            </a:r>
          </a:p>
          <a:p>
            <a:pPr marL="342900" indent="-342900" algn="just">
              <a:buAutoNum type="arabicPeriod"/>
              <a:defRPr/>
            </a:pPr>
            <a:r>
              <a:rPr lang="en-US" sz="1800" b="0" dirty="0" err="1" smtClean="0">
                <a:solidFill>
                  <a:srgbClr val="000000"/>
                </a:solidFill>
                <a:latin typeface="Calibri"/>
                <a:cs typeface="Calibri"/>
              </a:rPr>
              <a:t>Geesaman</a:t>
            </a:r>
            <a:r>
              <a:rPr lang="en-US" sz="1800" b="0" dirty="0" smtClean="0">
                <a:solidFill>
                  <a:srgbClr val="000000"/>
                </a:solidFill>
                <a:latin typeface="Calibri"/>
                <a:cs typeface="Calibri"/>
              </a:rPr>
              <a:t> &amp; Qian (1998).</a:t>
            </a:r>
            <a:r>
              <a:rPr lang="en-US" sz="1800" dirty="0" smtClean="0">
                <a:solidFill>
                  <a:srgbClr val="000000"/>
                </a:solidFill>
                <a:latin typeface="Calibri"/>
                <a:cs typeface="Calibri"/>
              </a:rPr>
              <a:t> 	PMID</a:t>
            </a:r>
            <a:r>
              <a:rPr lang="en-US" sz="1800" dirty="0">
                <a:solidFill>
                  <a:srgbClr val="000000"/>
                </a:solidFill>
                <a:latin typeface="Calibri"/>
                <a:cs typeface="Calibri"/>
              </a:rPr>
              <a:t>: 9666990</a:t>
            </a:r>
            <a:endParaRPr lang="en-US" sz="1800" dirty="0" smtClean="0">
              <a:solidFill>
                <a:srgbClr val="000000"/>
              </a:solidFill>
              <a:latin typeface="Calibri"/>
              <a:cs typeface="Calibri"/>
            </a:endParaRPr>
          </a:p>
          <a:p>
            <a:pPr marL="342900" indent="-342900" algn="just">
              <a:buAutoNum type="arabicPeriod"/>
              <a:defRPr/>
            </a:pPr>
            <a:r>
              <a:rPr lang="en-US" sz="1800" b="0" dirty="0" err="1" smtClean="0">
                <a:solidFill>
                  <a:srgbClr val="000000"/>
                </a:solidFill>
                <a:latin typeface="Calibri"/>
                <a:cs typeface="Calibri"/>
              </a:rPr>
              <a:t>Shirai</a:t>
            </a:r>
            <a:r>
              <a:rPr lang="en-US" sz="1800" b="0" dirty="0" smtClean="0">
                <a:solidFill>
                  <a:srgbClr val="000000"/>
                </a:solidFill>
                <a:latin typeface="Calibri"/>
                <a:cs typeface="Calibri"/>
              </a:rPr>
              <a:t> et al., (2006).</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17138275</a:t>
            </a:r>
          </a:p>
          <a:p>
            <a:pPr marL="342900" indent="-342900" algn="just">
              <a:buFontTx/>
              <a:buAutoNum type="arabicPeriod"/>
              <a:defRPr/>
            </a:pPr>
            <a:r>
              <a:rPr lang="en-US" sz="1800" b="0" dirty="0" smtClean="0">
                <a:solidFill>
                  <a:srgbClr val="000000"/>
                </a:solidFill>
                <a:latin typeface="Calibri"/>
                <a:cs typeface="Calibri"/>
              </a:rPr>
              <a:t>Xiao et al., (2006).</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16597350</a:t>
            </a:r>
          </a:p>
          <a:p>
            <a:pPr marL="342900" indent="-342900" algn="just">
              <a:buFontTx/>
              <a:buAutoNum type="arabicPeriod"/>
              <a:defRPr/>
            </a:pPr>
            <a:r>
              <a:rPr lang="en-US" sz="1800" b="0" dirty="0" err="1" smtClean="0">
                <a:solidFill>
                  <a:srgbClr val="000000"/>
                </a:solidFill>
                <a:latin typeface="Calibri"/>
                <a:cs typeface="Calibri"/>
              </a:rPr>
              <a:t>Werkhoven</a:t>
            </a:r>
            <a:r>
              <a:rPr lang="en-US" sz="1800" b="0" dirty="0" smtClean="0">
                <a:solidFill>
                  <a:srgbClr val="000000"/>
                </a:solidFill>
                <a:latin typeface="Calibri"/>
                <a:cs typeface="Calibri"/>
              </a:rPr>
              <a:t> et al., (1993). 	</a:t>
            </a:r>
            <a:r>
              <a:rPr lang="en-US" sz="1800" dirty="0" smtClean="0">
                <a:solidFill>
                  <a:srgbClr val="000000"/>
                </a:solidFill>
                <a:latin typeface="Calibri"/>
                <a:cs typeface="Calibri"/>
              </a:rPr>
              <a:t>PMID</a:t>
            </a:r>
            <a:r>
              <a:rPr lang="en-US" sz="1800" dirty="0">
                <a:solidFill>
                  <a:srgbClr val="000000"/>
                </a:solidFill>
                <a:latin typeface="Calibri"/>
                <a:cs typeface="Calibri"/>
              </a:rPr>
              <a:t>: </a:t>
            </a:r>
            <a:r>
              <a:rPr lang="en-US" sz="1800" dirty="0" smtClean="0">
                <a:solidFill>
                  <a:srgbClr val="000000"/>
                </a:solidFill>
                <a:latin typeface="Calibri"/>
                <a:cs typeface="Calibri"/>
              </a:rPr>
              <a:t>8474842</a:t>
            </a:r>
          </a:p>
          <a:p>
            <a:pPr marL="342900" indent="-342900" algn="just">
              <a:buFontTx/>
              <a:buAutoNum type="arabicPeriod"/>
              <a:defRPr/>
            </a:pPr>
            <a:r>
              <a:rPr lang="en-US" sz="1800" b="0" dirty="0" smtClean="0">
                <a:solidFill>
                  <a:srgbClr val="000000"/>
                </a:solidFill>
                <a:latin typeface="Calibri"/>
                <a:cs typeface="Calibri"/>
              </a:rPr>
              <a:t>Barraza &amp; </a:t>
            </a:r>
            <a:r>
              <a:rPr lang="en-US" sz="1800" b="0" dirty="0" err="1" smtClean="0">
                <a:solidFill>
                  <a:srgbClr val="000000"/>
                </a:solidFill>
                <a:latin typeface="Calibri"/>
                <a:cs typeface="Calibri"/>
              </a:rPr>
              <a:t>Grzywacz</a:t>
            </a:r>
            <a:r>
              <a:rPr lang="en-US" sz="1800" b="0" dirty="0" smtClean="0">
                <a:solidFill>
                  <a:srgbClr val="000000"/>
                </a:solidFill>
                <a:latin typeface="Calibri"/>
                <a:cs typeface="Calibri"/>
              </a:rPr>
              <a:t> (2002). </a:t>
            </a:r>
            <a:r>
              <a:rPr lang="en-US" sz="1800" b="0" dirty="0">
                <a:solidFill>
                  <a:srgbClr val="000000"/>
                </a:solidFill>
                <a:latin typeface="Calibri"/>
                <a:cs typeface="Calibri"/>
              </a:rPr>
              <a:t>	</a:t>
            </a:r>
            <a:r>
              <a:rPr lang="en-US" sz="1800" dirty="0">
                <a:solidFill>
                  <a:srgbClr val="000000"/>
                </a:solidFill>
                <a:latin typeface="Calibri"/>
                <a:cs typeface="Calibri"/>
              </a:rPr>
              <a:t>PMID: </a:t>
            </a:r>
            <a:r>
              <a:rPr lang="en-US" sz="1800" dirty="0" smtClean="0">
                <a:solidFill>
                  <a:srgbClr val="000000"/>
                </a:solidFill>
                <a:latin typeface="Calibri"/>
                <a:cs typeface="Calibri"/>
              </a:rPr>
              <a:t>12367744</a:t>
            </a:r>
          </a:p>
          <a:p>
            <a:pPr marL="342900" indent="-342900" algn="just">
              <a:buFontTx/>
              <a:buAutoNum type="arabicPeriod"/>
              <a:defRPr/>
            </a:pPr>
            <a:r>
              <a:rPr lang="en-US" sz="1800" b="0" dirty="0">
                <a:solidFill>
                  <a:srgbClr val="000000"/>
                </a:solidFill>
                <a:latin typeface="Calibri"/>
                <a:cs typeface="Calibri"/>
              </a:rPr>
              <a:t>Barraza &amp; </a:t>
            </a:r>
            <a:r>
              <a:rPr lang="en-US" sz="1800" b="0" dirty="0" err="1">
                <a:solidFill>
                  <a:srgbClr val="000000"/>
                </a:solidFill>
                <a:latin typeface="Calibri"/>
                <a:cs typeface="Calibri"/>
              </a:rPr>
              <a:t>Grzywacz</a:t>
            </a:r>
            <a:r>
              <a:rPr lang="en-US" sz="1800" b="0" dirty="0">
                <a:solidFill>
                  <a:srgbClr val="000000"/>
                </a:solidFill>
                <a:latin typeface="Calibri"/>
                <a:cs typeface="Calibri"/>
              </a:rPr>
              <a:t> (</a:t>
            </a:r>
            <a:r>
              <a:rPr lang="en-US" sz="1800" b="0" dirty="0" smtClean="0">
                <a:solidFill>
                  <a:srgbClr val="000000"/>
                </a:solidFill>
                <a:latin typeface="Calibri"/>
                <a:cs typeface="Calibri"/>
              </a:rPr>
              <a:t>2003). </a:t>
            </a:r>
            <a:r>
              <a:rPr lang="en-US" sz="1800" b="0" dirty="0">
                <a:solidFill>
                  <a:srgbClr val="000000"/>
                </a:solidFill>
                <a:latin typeface="Calibri"/>
                <a:cs typeface="Calibri"/>
              </a:rPr>
              <a:t>	</a:t>
            </a:r>
            <a:r>
              <a:rPr lang="en-US" sz="1800" dirty="0">
                <a:solidFill>
                  <a:srgbClr val="000000"/>
                </a:solidFill>
                <a:latin typeface="Calibri"/>
                <a:cs typeface="Calibri"/>
              </a:rPr>
              <a:t>PMID: </a:t>
            </a:r>
            <a:r>
              <a:rPr lang="en-US" sz="1800" dirty="0" smtClean="0">
                <a:solidFill>
                  <a:srgbClr val="000000"/>
                </a:solidFill>
                <a:latin typeface="Calibri"/>
                <a:cs typeface="Calibri"/>
              </a:rPr>
              <a:t>12868642</a:t>
            </a:r>
          </a:p>
          <a:p>
            <a:pPr marL="342900" indent="-342900" algn="just">
              <a:buFontTx/>
              <a:buAutoNum type="arabicPeriod"/>
              <a:defRPr/>
            </a:pPr>
            <a:r>
              <a:rPr lang="en-US" sz="1800" b="0" dirty="0" smtClean="0">
                <a:solidFill>
                  <a:srgbClr val="000000"/>
                </a:solidFill>
                <a:latin typeface="Calibri"/>
                <a:cs typeface="Calibri"/>
              </a:rPr>
              <a:t>Barraza </a:t>
            </a:r>
            <a:r>
              <a:rPr lang="en-US" sz="1800" b="0" dirty="0">
                <a:solidFill>
                  <a:srgbClr val="000000"/>
                </a:solidFill>
                <a:latin typeface="Calibri"/>
                <a:cs typeface="Calibri"/>
              </a:rPr>
              <a:t>&amp; </a:t>
            </a:r>
            <a:r>
              <a:rPr lang="en-US" sz="1800" b="0" dirty="0" err="1">
                <a:solidFill>
                  <a:srgbClr val="000000"/>
                </a:solidFill>
                <a:latin typeface="Calibri"/>
                <a:cs typeface="Calibri"/>
              </a:rPr>
              <a:t>Grzywacz</a:t>
            </a:r>
            <a:r>
              <a:rPr lang="en-US" sz="1800" b="0" dirty="0">
                <a:solidFill>
                  <a:srgbClr val="000000"/>
                </a:solidFill>
                <a:latin typeface="Calibri"/>
                <a:cs typeface="Calibri"/>
              </a:rPr>
              <a:t> (</a:t>
            </a:r>
            <a:r>
              <a:rPr lang="en-US" sz="1800" b="0" dirty="0" smtClean="0">
                <a:solidFill>
                  <a:srgbClr val="000000"/>
                </a:solidFill>
                <a:latin typeface="Calibri"/>
                <a:cs typeface="Calibri"/>
              </a:rPr>
              <a:t>2005). </a:t>
            </a:r>
            <a:r>
              <a:rPr lang="en-US" sz="1800" b="0" dirty="0">
                <a:solidFill>
                  <a:srgbClr val="000000"/>
                </a:solidFill>
                <a:latin typeface="Calibri"/>
                <a:cs typeface="Calibri"/>
              </a:rPr>
              <a:t>	</a:t>
            </a:r>
            <a:r>
              <a:rPr lang="en-US" sz="1800" dirty="0">
                <a:solidFill>
                  <a:srgbClr val="000000"/>
                </a:solidFill>
                <a:latin typeface="Calibri"/>
                <a:cs typeface="Calibri"/>
              </a:rPr>
              <a:t>PMID: 16023697</a:t>
            </a:r>
            <a:endParaRPr lang="en-US" sz="2000" b="0" dirty="0" smtClean="0">
              <a:solidFill>
                <a:srgbClr val="000000"/>
              </a:solidFill>
              <a:latin typeface="Calibri"/>
              <a:cs typeface="Calibri"/>
            </a:endParaRPr>
          </a:p>
          <a:p>
            <a:pPr algn="just">
              <a:defRPr/>
            </a:pPr>
            <a:endParaRPr lang="en-US" sz="2000" dirty="0">
              <a:solidFill>
                <a:srgbClr val="000000"/>
              </a:solidFill>
              <a:latin typeface="Calibri"/>
              <a:cs typeface="Calibri"/>
            </a:endParaRPr>
          </a:p>
          <a:p>
            <a:pPr marL="342900" indent="-342900" algn="just">
              <a:buFontTx/>
              <a:buAutoNum type="arabicPeriod"/>
              <a:defRPr/>
            </a:pPr>
            <a:endParaRPr lang="en-US" sz="1500" dirty="0">
              <a:solidFill>
                <a:srgbClr val="000000"/>
              </a:solidFill>
              <a:latin typeface="Calibri"/>
              <a:cs typeface="Calibri"/>
            </a:endParaRPr>
          </a:p>
          <a:p>
            <a:pPr marL="342900" indent="-342900" algn="just">
              <a:buAutoNum type="arabicPeriod"/>
              <a:defRPr/>
            </a:pPr>
            <a:endParaRPr lang="en-US" sz="1500" dirty="0">
              <a:solidFill>
                <a:srgbClr val="000000"/>
              </a:solidFill>
              <a:latin typeface="Calibri"/>
              <a:cs typeface="Calibri"/>
            </a:endParaRPr>
          </a:p>
        </p:txBody>
      </p:sp>
      <p:sp>
        <p:nvSpPr>
          <p:cNvPr id="74" name="Text Box 1634"/>
          <p:cNvSpPr txBox="1">
            <a:spLocks noChangeArrowheads="1"/>
          </p:cNvSpPr>
          <p:nvPr/>
        </p:nvSpPr>
        <p:spPr bwMode="auto">
          <a:xfrm>
            <a:off x="25670677" y="15936767"/>
            <a:ext cx="6612667" cy="323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1500" dirty="0">
                <a:solidFill>
                  <a:srgbClr val="000000"/>
                </a:solidFill>
                <a:latin typeface="Helvetica" pitchFamily="34" charset="0"/>
                <a:cs typeface="Helvetica" pitchFamily="34" charset="0"/>
              </a:rPr>
              <a:t>Poster: http://personal.denison.edu/~matthewsn/vss2016matthewsetal</a:t>
            </a:r>
          </a:p>
        </p:txBody>
      </p:sp>
      <p:sp>
        <p:nvSpPr>
          <p:cNvPr id="5" name="TextBox 4"/>
          <p:cNvSpPr txBox="1"/>
          <p:nvPr/>
        </p:nvSpPr>
        <p:spPr>
          <a:xfrm>
            <a:off x="31667298" y="152406"/>
            <a:ext cx="1255538" cy="861750"/>
          </a:xfrm>
          <a:prstGeom prst="rect">
            <a:avLst/>
          </a:prstGeom>
          <a:noFill/>
        </p:spPr>
        <p:txBody>
          <a:bodyPr wrap="none" lIns="91420" tIns="45708" rIns="91420" bIns="45708" rtlCol="0">
            <a:spAutoFit/>
          </a:bodyPr>
          <a:lstStyle/>
          <a:p>
            <a:pPr algn="ctr"/>
            <a:r>
              <a:rPr lang="en-US" b="0" dirty="0" smtClean="0">
                <a:latin typeface="Calibri"/>
                <a:cs typeface="Calibri"/>
              </a:rPr>
              <a:t>Poster #</a:t>
            </a:r>
          </a:p>
          <a:p>
            <a:pPr algn="ctr"/>
            <a:r>
              <a:rPr lang="en-US" b="0" dirty="0">
                <a:latin typeface="Calibri"/>
                <a:cs typeface="Calibri"/>
              </a:rPr>
              <a:t>36.4035</a:t>
            </a:r>
          </a:p>
        </p:txBody>
      </p:sp>
      <p:sp>
        <p:nvSpPr>
          <p:cNvPr id="3" name="TextBox 2"/>
          <p:cNvSpPr txBox="1"/>
          <p:nvPr/>
        </p:nvSpPr>
        <p:spPr>
          <a:xfrm>
            <a:off x="228599" y="3505200"/>
            <a:ext cx="7392421" cy="6253996"/>
          </a:xfrm>
          <a:prstGeom prst="rect">
            <a:avLst/>
          </a:prstGeom>
          <a:noFill/>
        </p:spPr>
        <p:txBody>
          <a:bodyPr wrap="square" lIns="91420" tIns="45708" rIns="91420" bIns="45708" rtlCol="0">
            <a:spAutoFit/>
          </a:bodyPr>
          <a:lstStyle/>
          <a:p>
            <a:pPr marL="342821" indent="-342821">
              <a:lnSpc>
                <a:spcPct val="110000"/>
              </a:lnSpc>
              <a:spcAft>
                <a:spcPts val="1799"/>
              </a:spcAft>
              <a:buFont typeface="Wingdings" charset="2"/>
              <a:buChar char="Ø"/>
            </a:pPr>
            <a:r>
              <a:rPr lang="en-US" sz="2800" b="0" dirty="0">
                <a:latin typeface="Calibri"/>
                <a:cs typeface="Calibri"/>
              </a:rPr>
              <a:t>The Medial Superior Temporal (MST) region of the primate visual system responds to both radial and rotational motion </a:t>
            </a:r>
            <a:r>
              <a:rPr lang="en-US" sz="2800" b="0" dirty="0" smtClean="0">
                <a:latin typeface="Calibri"/>
                <a:cs typeface="Calibri"/>
              </a:rPr>
              <a:t>[1-3]. Despite this shared MST activity, prior studies reveal differences between radial and rotational judgments of random dot stimuli [4-9]. Here, we used </a:t>
            </a:r>
            <a:r>
              <a:rPr lang="en-US" sz="2800" b="0" i="1" u="sng" dirty="0" smtClean="0">
                <a:latin typeface="Calibri"/>
                <a:cs typeface="Calibri"/>
              </a:rPr>
              <a:t>plaid stimuli</a:t>
            </a:r>
            <a:r>
              <a:rPr lang="en-US" sz="2800" b="0" i="1" dirty="0" smtClean="0">
                <a:latin typeface="Calibri"/>
                <a:cs typeface="Calibri"/>
              </a:rPr>
              <a:t> </a:t>
            </a:r>
            <a:r>
              <a:rPr lang="en-US" sz="2800" b="0" dirty="0" smtClean="0">
                <a:latin typeface="Calibri"/>
                <a:cs typeface="Calibri"/>
              </a:rPr>
              <a:t>to investigate differences between radial and rotational speed judgments. After pilot data revealed little or no effect for opposite motion directions</a:t>
            </a:r>
            <a:r>
              <a:rPr lang="en-US" sz="2800" b="0" dirty="0">
                <a:latin typeface="Calibri"/>
                <a:cs typeface="Calibri"/>
              </a:rPr>
              <a:t>, we investigated whether combining radial and rotational motion differentially affects </a:t>
            </a:r>
            <a:r>
              <a:rPr lang="en-US" sz="2800" b="0" dirty="0" smtClean="0">
                <a:latin typeface="Calibri"/>
                <a:cs typeface="Calibri"/>
              </a:rPr>
              <a:t>radial and rotational speed discrimination.  </a:t>
            </a:r>
            <a:endParaRPr lang="en-US" sz="2800" b="0" dirty="0">
              <a:latin typeface="Calibri"/>
              <a:cs typeface="Calibri"/>
            </a:endParaRPr>
          </a:p>
        </p:txBody>
      </p:sp>
      <p:pic>
        <p:nvPicPr>
          <p:cNvPr id="100" name="Picture 9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1" y="152400"/>
            <a:ext cx="2057400" cy="2057400"/>
          </a:xfrm>
          <a:prstGeom prst="rect">
            <a:avLst/>
          </a:prstGeom>
        </p:spPr>
      </p:pic>
      <p:pic>
        <p:nvPicPr>
          <p:cNvPr id="101" name="Picture 10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3200" y="152400"/>
            <a:ext cx="1785938" cy="2057400"/>
          </a:xfrm>
          <a:prstGeom prst="rect">
            <a:avLst/>
          </a:prstGeom>
        </p:spPr>
      </p:pic>
      <p:sp>
        <p:nvSpPr>
          <p:cNvPr id="110" name="Line 145"/>
          <p:cNvSpPr>
            <a:spLocks noChangeShapeType="1"/>
          </p:cNvSpPr>
          <p:nvPr/>
        </p:nvSpPr>
        <p:spPr bwMode="auto">
          <a:xfrm>
            <a:off x="24612600" y="2326415"/>
            <a:ext cx="0" cy="14132786"/>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cxnSp>
        <p:nvCxnSpPr>
          <p:cNvPr id="33" name="Straight Connector 32"/>
          <p:cNvCxnSpPr/>
          <p:nvPr/>
        </p:nvCxnSpPr>
        <p:spPr bwMode="auto">
          <a:xfrm>
            <a:off x="20955000" y="5562600"/>
            <a:ext cx="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 Box 622"/>
          <p:cNvSpPr txBox="1">
            <a:spLocks noChangeArrowheads="1"/>
          </p:cNvSpPr>
          <p:nvPr/>
        </p:nvSpPr>
        <p:spPr bwMode="auto">
          <a:xfrm>
            <a:off x="330200" y="2438400"/>
            <a:ext cx="6705601"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Introduction</a:t>
            </a:r>
          </a:p>
          <a:p>
            <a:pPr algn="ctr"/>
            <a:endParaRPr lang="en-US" sz="600" b="0" dirty="0">
              <a:solidFill>
                <a:schemeClr val="accent3"/>
              </a:solidFill>
              <a:latin typeface="Calibri"/>
              <a:cs typeface="Calibri"/>
            </a:endParaRPr>
          </a:p>
        </p:txBody>
      </p:sp>
      <p:sp>
        <p:nvSpPr>
          <p:cNvPr id="178" name="Text Box 622"/>
          <p:cNvSpPr txBox="1">
            <a:spLocks noChangeArrowheads="1"/>
          </p:cNvSpPr>
          <p:nvPr/>
        </p:nvSpPr>
        <p:spPr bwMode="auto">
          <a:xfrm>
            <a:off x="353429" y="9759196"/>
            <a:ext cx="6705601"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Method</a:t>
            </a:r>
          </a:p>
          <a:p>
            <a:pPr algn="ctr"/>
            <a:endParaRPr lang="en-US" sz="600" b="0" dirty="0">
              <a:solidFill>
                <a:schemeClr val="accent3"/>
              </a:solidFill>
              <a:latin typeface="Calibri"/>
              <a:cs typeface="Calibri"/>
            </a:endParaRPr>
          </a:p>
        </p:txBody>
      </p:sp>
      <p:sp>
        <p:nvSpPr>
          <p:cNvPr id="201" name="Text Box 622"/>
          <p:cNvSpPr txBox="1">
            <a:spLocks noChangeArrowheads="1"/>
          </p:cNvSpPr>
          <p:nvPr/>
        </p:nvSpPr>
        <p:spPr bwMode="auto">
          <a:xfrm>
            <a:off x="8915400" y="2460487"/>
            <a:ext cx="14802873"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Results</a:t>
            </a:r>
          </a:p>
          <a:p>
            <a:pPr algn="ctr"/>
            <a:endParaRPr lang="en-US" sz="600" b="0" dirty="0" smtClean="0">
              <a:solidFill>
                <a:schemeClr val="accent3"/>
              </a:solidFill>
              <a:latin typeface="Calibri"/>
              <a:cs typeface="Calibri"/>
            </a:endParaRPr>
          </a:p>
        </p:txBody>
      </p:sp>
      <p:sp>
        <p:nvSpPr>
          <p:cNvPr id="205" name="Text Box 622"/>
          <p:cNvSpPr txBox="1">
            <a:spLocks noChangeArrowheads="1"/>
          </p:cNvSpPr>
          <p:nvPr/>
        </p:nvSpPr>
        <p:spPr bwMode="auto">
          <a:xfrm>
            <a:off x="25298400" y="2438400"/>
            <a:ext cx="7391400"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Discussion</a:t>
            </a:r>
          </a:p>
          <a:p>
            <a:pPr algn="ctr"/>
            <a:endParaRPr lang="en-US" sz="600" b="0" dirty="0">
              <a:solidFill>
                <a:schemeClr val="accent3"/>
              </a:solidFill>
              <a:latin typeface="Calibri"/>
              <a:cs typeface="Calibri"/>
            </a:endParaRPr>
          </a:p>
        </p:txBody>
      </p:sp>
      <p:sp>
        <p:nvSpPr>
          <p:cNvPr id="206" name="Text Box 622"/>
          <p:cNvSpPr txBox="1">
            <a:spLocks noChangeArrowheads="1"/>
          </p:cNvSpPr>
          <p:nvPr/>
        </p:nvSpPr>
        <p:spPr bwMode="auto">
          <a:xfrm>
            <a:off x="25298400" y="10896600"/>
            <a:ext cx="7391400"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References</a:t>
            </a:r>
          </a:p>
          <a:p>
            <a:pPr algn="ctr"/>
            <a:endParaRPr lang="en-US" sz="600" b="0" dirty="0">
              <a:solidFill>
                <a:schemeClr val="accent3"/>
              </a:solidFill>
              <a:latin typeface="Calibri"/>
              <a:cs typeface="Calibri"/>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15400" y="3990596"/>
            <a:ext cx="7335274" cy="2715004"/>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402053" y="3990596"/>
            <a:ext cx="7316221" cy="2715004"/>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15400" y="7772400"/>
            <a:ext cx="3639058" cy="2715004"/>
          </a:xfrm>
          <a:prstGeom prst="rect">
            <a:avLst/>
          </a:prstGeom>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613517" y="7772400"/>
            <a:ext cx="3639058" cy="2715004"/>
          </a:xfrm>
          <a:prstGeom prst="rect">
            <a:avLst/>
          </a:prstGeom>
        </p:spPr>
      </p:pic>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402053" y="7772400"/>
            <a:ext cx="3639058" cy="2715004"/>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0069690" y="7772400"/>
            <a:ext cx="3648584" cy="2715004"/>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2092592355"/>
              </p:ext>
            </p:extLst>
          </p:nvPr>
        </p:nvGraphicFramePr>
        <p:xfrm>
          <a:off x="20368875" y="10540748"/>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13.249</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0.366</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0.936</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7.333</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0.013</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0.242</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0.737</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801620864"/>
              </p:ext>
            </p:extLst>
          </p:nvPr>
        </p:nvGraphicFramePr>
        <p:xfrm>
          <a:off x="16697582" y="10522163"/>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21.370</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0.482</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0.993</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12.625</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0.002</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0.354</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0.925</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597044008"/>
              </p:ext>
            </p:extLst>
          </p:nvPr>
        </p:nvGraphicFramePr>
        <p:xfrm>
          <a:off x="12909046" y="10534359"/>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53.110</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0.698</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a:t>
                      </a:r>
                      <a:endParaRPr lang="en-US" sz="1100" b="1" i="0" u="none" strike="noStrike" dirty="0">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dirty="0">
                          <a:effectLst/>
                          <a:latin typeface="Calibri" panose="020F0502020204030204" pitchFamily="34" charset="0"/>
                        </a:rPr>
                        <a:t>RT</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3.805</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0.063</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0.142</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0.464</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03838330"/>
              </p:ext>
            </p:extLst>
          </p:nvPr>
        </p:nvGraphicFramePr>
        <p:xfrm>
          <a:off x="9217236" y="10540748"/>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p</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17.203</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0.428</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0.978</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9.777</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0.005</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0.298</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0.849</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sp>
        <p:nvSpPr>
          <p:cNvPr id="15" name="TextBox 14"/>
          <p:cNvSpPr txBox="1"/>
          <p:nvPr/>
        </p:nvSpPr>
        <p:spPr>
          <a:xfrm>
            <a:off x="14995241" y="3505200"/>
            <a:ext cx="2927917"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Descriptive Statistics</a:t>
            </a:r>
            <a:endParaRPr lang="en-US" dirty="0">
              <a:solidFill>
                <a:srgbClr val="00B050"/>
              </a:solidFill>
              <a:latin typeface="Calibri" panose="020F0502020204030204" pitchFamily="34" charset="0"/>
            </a:endParaRPr>
          </a:p>
        </p:txBody>
      </p:sp>
      <p:sp>
        <p:nvSpPr>
          <p:cNvPr id="48" name="TextBox 47"/>
          <p:cNvSpPr txBox="1"/>
          <p:nvPr/>
        </p:nvSpPr>
        <p:spPr>
          <a:xfrm>
            <a:off x="13820832" y="7237476"/>
            <a:ext cx="5121787"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Interaction at a Given Signal Strength</a:t>
            </a:r>
            <a:endParaRPr lang="en-US" dirty="0">
              <a:solidFill>
                <a:srgbClr val="00B050"/>
              </a:solidFill>
              <a:latin typeface="Calibri" panose="020F0502020204030204" pitchFamily="34" charset="0"/>
            </a:endParaRPr>
          </a:p>
        </p:txBody>
      </p:sp>
      <p:sp>
        <p:nvSpPr>
          <p:cNvPr id="49" name="TextBox 48"/>
          <p:cNvSpPr txBox="1"/>
          <p:nvPr/>
        </p:nvSpPr>
        <p:spPr>
          <a:xfrm>
            <a:off x="13401663" y="11734800"/>
            <a:ext cx="6115072"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Interaction at a Given Performance Level (d’)</a:t>
            </a:r>
            <a:endParaRPr lang="en-US" dirty="0">
              <a:solidFill>
                <a:srgbClr val="00B050"/>
              </a:solidFill>
              <a:latin typeface="Calibri" panose="020F0502020204030204" pitchFamily="34" charset="0"/>
            </a:endParaRPr>
          </a:p>
        </p:txBody>
      </p:sp>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969599" y="12268200"/>
            <a:ext cx="3639058" cy="2715004"/>
          </a:xfrm>
          <a:prstGeom prst="rect">
            <a:avLst/>
          </a:prstGeom>
        </p:spPr>
      </p:pic>
      <p:pic>
        <p:nvPicPr>
          <p:cNvPr id="17" name="Picture 1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2616462" y="12268200"/>
            <a:ext cx="3639058" cy="2715004"/>
          </a:xfrm>
          <a:prstGeom prst="rect">
            <a:avLst/>
          </a:prstGeom>
        </p:spPr>
      </p:pic>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6402053" y="12268200"/>
            <a:ext cx="3639058" cy="2715004"/>
          </a:xfrm>
          <a:prstGeom prst="rect">
            <a:avLst/>
          </a:prstGeom>
        </p:spPr>
      </p:pic>
      <p:pic>
        <p:nvPicPr>
          <p:cNvPr id="19" name="Picture 1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0079215" y="12268200"/>
            <a:ext cx="3639058" cy="2715004"/>
          </a:xfrm>
          <a:prstGeom prst="rect">
            <a:avLst/>
          </a:prstGeom>
        </p:spPr>
      </p:pic>
      <p:graphicFrame>
        <p:nvGraphicFramePr>
          <p:cNvPr id="21" name="Table 20"/>
          <p:cNvGraphicFramePr>
            <a:graphicFrameLocks noGrp="1"/>
          </p:cNvGraphicFramePr>
          <p:nvPr>
            <p:extLst>
              <p:ext uri="{D42A27DB-BD31-4B8C-83A1-F6EECF244321}">
                <p14:modId xmlns:p14="http://schemas.microsoft.com/office/powerpoint/2010/main" val="2716595689"/>
              </p:ext>
            </p:extLst>
          </p:nvPr>
        </p:nvGraphicFramePr>
        <p:xfrm>
          <a:off x="20368875" y="15022446"/>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25.889b</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0.53</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0.998</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11.311b</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0.003</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0.33</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0.896</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1133336589"/>
              </p:ext>
            </p:extLst>
          </p:nvPr>
        </p:nvGraphicFramePr>
        <p:xfrm>
          <a:off x="16697582" y="15023685"/>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dirty="0">
                          <a:effectLst/>
                          <a:latin typeface="Calibri" panose="020F0502020204030204" pitchFamily="34" charset="0"/>
                        </a:rPr>
                        <a:t>Task-by-Stimulus Interaction</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48.944b</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0.68</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a:t>
                      </a:r>
                      <a:endParaRPr lang="en-US" sz="1100" b="1" i="0" u="none" strike="noStrike" dirty="0">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36.200b</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&lt;0.001</a:t>
                      </a:r>
                      <a:endParaRPr lang="en-US" sz="1100" b="1" i="0" u="none" strike="noStrike" dirty="0">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0.611</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smtClean="0">
                          <a:effectLst/>
                          <a:latin typeface="Calibri" panose="020F0502020204030204" pitchFamily="34" charset="0"/>
                        </a:rPr>
                        <a:t>~1</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1075220820"/>
              </p:ext>
            </p:extLst>
          </p:nvPr>
        </p:nvGraphicFramePr>
        <p:xfrm>
          <a:off x="12906579" y="15022446"/>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a:effectLst/>
                          <a:latin typeface="Calibri" panose="020F0502020204030204" pitchFamily="34" charset="0"/>
                        </a:rPr>
                        <a:t>Task-by-Stimulus Interaction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14.097b</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0.001</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0.38</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0.949</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2.974b</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0.098</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0.115</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0.379</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3027242064"/>
              </p:ext>
            </p:extLst>
          </p:nvPr>
        </p:nvGraphicFramePr>
        <p:xfrm>
          <a:off x="9215432" y="15022446"/>
          <a:ext cx="3048000" cy="762000"/>
        </p:xfrm>
        <a:graphic>
          <a:graphicData uri="http://schemas.openxmlformats.org/drawingml/2006/table">
            <a:tbl>
              <a:tblPr>
                <a:tableStyleId>{5C22544A-7EE6-4342-B048-85BDC9FD1C3A}</a:tableStyleId>
              </a:tblPr>
              <a:tblGrid>
                <a:gridCol w="609600"/>
                <a:gridCol w="609600"/>
                <a:gridCol w="609600"/>
                <a:gridCol w="609600"/>
                <a:gridCol w="609600"/>
              </a:tblGrid>
              <a:tr h="190500">
                <a:tc gridSpan="3">
                  <a:txBody>
                    <a:bodyPr/>
                    <a:lstStyle/>
                    <a:p>
                      <a:pPr algn="l" fontAlgn="b"/>
                      <a:r>
                        <a:rPr lang="en-US" sz="1100" b="1" u="none" strike="noStrike">
                          <a:effectLst/>
                          <a:latin typeface="Calibri" panose="020F0502020204030204" pitchFamily="34" charset="0"/>
                        </a:rPr>
                        <a:t>Task-by-Stimulus Interaction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100" b="1" u="none" strike="noStrike">
                          <a:effectLst/>
                          <a:latin typeface="Calibri" panose="020F0502020204030204" pitchFamily="34" charset="0"/>
                        </a:rPr>
                        <a:t> </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F(1,23)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pEta^2</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Power</a:t>
                      </a:r>
                      <a:endParaRPr lang="en-US" sz="1100" b="1"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d'</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29.077b</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0.000</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0.558</a:t>
                      </a:r>
                      <a:endParaRPr lang="en-US" sz="1100" b="1"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0.999</a:t>
                      </a:r>
                      <a:endParaRPr lang="en-US" sz="1100" b="1" i="0" u="none" strike="noStrike">
                        <a:solidFill>
                          <a:srgbClr val="00B050"/>
                        </a:solidFill>
                        <a:effectLst/>
                        <a:latin typeface="Calibri" panose="020F0502020204030204" pitchFamily="34" charset="0"/>
                      </a:endParaRPr>
                    </a:p>
                  </a:txBody>
                  <a:tcPr marL="9525" marR="9525" marT="9525" marB="0" anchor="b"/>
                </a:tc>
              </a:tr>
              <a:tr h="190500">
                <a:tc>
                  <a:txBody>
                    <a:bodyPr/>
                    <a:lstStyle/>
                    <a:p>
                      <a:pPr algn="r" fontAlgn="b"/>
                      <a:r>
                        <a:rPr lang="en-US" sz="1100" b="1" u="none" strike="noStrike">
                          <a:effectLst/>
                          <a:latin typeface="Calibri" panose="020F0502020204030204" pitchFamily="34" charset="0"/>
                        </a:rPr>
                        <a:t>RT</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6.868b</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0.015</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latin typeface="Calibri" panose="020F0502020204030204" pitchFamily="34" charset="0"/>
                        </a:rPr>
                        <a:t>0.23</a:t>
                      </a:r>
                      <a:endParaRPr lang="en-US" sz="1100" b="1" i="0" u="none" strike="noStrike">
                        <a:solidFill>
                          <a:srgbClr val="7030A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latin typeface="Calibri" panose="020F0502020204030204" pitchFamily="34" charset="0"/>
                        </a:rPr>
                        <a:t>0.709</a:t>
                      </a:r>
                      <a:endParaRPr lang="en-US" sz="1100" b="1" i="0" u="none" strike="noStrike" dirty="0">
                        <a:solidFill>
                          <a:srgbClr val="7030A0"/>
                        </a:solidFill>
                        <a:effectLst/>
                        <a:latin typeface="Calibri" panose="020F0502020204030204" pitchFamily="34" charset="0"/>
                      </a:endParaRPr>
                    </a:p>
                  </a:txBody>
                  <a:tcPr marL="9525" marR="9525" marT="9525" marB="0" anchor="b"/>
                </a:tc>
              </a:tr>
            </a:tbl>
          </a:graphicData>
        </a:graphic>
      </p:graphicFrame>
      <p:pic>
        <p:nvPicPr>
          <p:cNvPr id="27" name="Picture 2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9489400" y="76200"/>
            <a:ext cx="2057400" cy="2057400"/>
          </a:xfrm>
          <a:prstGeom prst="rect">
            <a:avLst/>
          </a:prstGeom>
        </p:spPr>
      </p:pic>
      <p:sp>
        <p:nvSpPr>
          <p:cNvPr id="44" name="TextBox 43"/>
          <p:cNvSpPr txBox="1"/>
          <p:nvPr/>
        </p:nvSpPr>
        <p:spPr>
          <a:xfrm>
            <a:off x="222995" y="10896600"/>
            <a:ext cx="7736980" cy="5293733"/>
          </a:xfrm>
          <a:prstGeom prst="rect">
            <a:avLst/>
          </a:prstGeom>
          <a:noFill/>
        </p:spPr>
        <p:txBody>
          <a:bodyPr wrap="square" lIns="91420" tIns="45708" rIns="91420" bIns="45708" rtlCol="0">
            <a:spAutoFit/>
          </a:bodyPr>
          <a:lstStyle/>
          <a:p>
            <a:pPr marL="457094" indent="-457094">
              <a:lnSpc>
                <a:spcPct val="110000"/>
              </a:lnSpc>
              <a:spcAft>
                <a:spcPts val="1800"/>
              </a:spcAft>
              <a:buFont typeface="Wingdings" charset="2"/>
              <a:buChar char="Ø"/>
            </a:pPr>
            <a:r>
              <a:rPr lang="en-US" sz="2800" dirty="0" smtClean="0">
                <a:latin typeface="Calibri"/>
                <a:cs typeface="Calibri"/>
              </a:rPr>
              <a:t>Participants: </a:t>
            </a:r>
            <a:r>
              <a:rPr lang="en-US" sz="2800" b="0" dirty="0" smtClean="0">
                <a:latin typeface="Calibri"/>
                <a:cs typeface="Calibri"/>
              </a:rPr>
              <a:t>24 Denison University students.</a:t>
            </a:r>
            <a:endParaRPr lang="en-US" sz="2800" b="0" dirty="0" smtClean="0">
              <a:latin typeface="Calibri"/>
              <a:cs typeface="Calibri"/>
            </a:endParaRPr>
          </a:p>
          <a:p>
            <a:pPr marL="457094" indent="-457094">
              <a:lnSpc>
                <a:spcPct val="110000"/>
              </a:lnSpc>
              <a:spcAft>
                <a:spcPts val="1800"/>
              </a:spcAft>
              <a:buFont typeface="Wingdings" charset="2"/>
              <a:buChar char="Ø"/>
            </a:pPr>
            <a:r>
              <a:rPr lang="en-US" sz="2800" dirty="0" smtClean="0">
                <a:latin typeface="Calibri"/>
                <a:cs typeface="Calibri"/>
              </a:rPr>
              <a:t>Task: </a:t>
            </a:r>
            <a:r>
              <a:rPr lang="en-US" sz="2800" b="0" dirty="0" smtClean="0">
                <a:latin typeface="Calibri"/>
                <a:cs typeface="Calibri"/>
              </a:rPr>
              <a:t>Which side (L/R) contained faster radial motion (radial motion task), or faster rotational motion (rotational motion task)?</a:t>
            </a:r>
            <a:endParaRPr lang="en-US" sz="2800" b="0" dirty="0">
              <a:latin typeface="Calibri"/>
              <a:cs typeface="Calibri"/>
            </a:endParaRPr>
          </a:p>
          <a:p>
            <a:pPr marL="457094" indent="-457094">
              <a:lnSpc>
                <a:spcPct val="110000"/>
              </a:lnSpc>
              <a:spcAft>
                <a:spcPts val="1800"/>
              </a:spcAft>
              <a:buFont typeface="Wingdings" charset="2"/>
              <a:buChar char="Ø"/>
            </a:pPr>
            <a:r>
              <a:rPr lang="en-US" sz="2800" dirty="0" smtClean="0">
                <a:latin typeface="Calibri"/>
                <a:cs typeface="Calibri"/>
              </a:rPr>
              <a:t>Stimuli: </a:t>
            </a:r>
            <a:r>
              <a:rPr lang="en-US" sz="2800" b="0" dirty="0" smtClean="0">
                <a:latin typeface="Calibri"/>
                <a:cs typeface="Calibri"/>
              </a:rPr>
              <a:t>On each trial, a pair of bilaterally presented plaids either rotated, radiated, or both. One plaid moved at the standard speed: 2 octaves per second or 2 revolutions per second, respectively, in radial and rotational trial-blocks. The other moved slower by various amounts. </a:t>
            </a:r>
            <a:endParaRPr lang="en-US" sz="2800" b="0" dirty="0" smtClean="0">
              <a:latin typeface="Calibri"/>
              <a:cs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12817</TotalTime>
  <Words>500</Words>
  <Application>Microsoft Office PowerPoint</Application>
  <PresentationFormat>Custom</PresentationFormat>
  <Paragraphs>185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Calibri</vt:lpstr>
      <vt:lpstr>Helvetica</vt:lpstr>
      <vt:lpstr>Times</vt:lpstr>
      <vt:lpstr>Times New Roman</vt:lpstr>
      <vt:lpstr>Wingdings</vt:lpstr>
      <vt:lpstr>Blank</vt:lpstr>
      <vt:lpstr>PowerPoint Presentation</vt:lpstr>
    </vt:vector>
  </TitlesOfParts>
  <Company>Denison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Nestor Matthews</dc:creator>
  <cp:lastModifiedBy>Windows User</cp:lastModifiedBy>
  <cp:revision>928</cp:revision>
  <cp:lastPrinted>2014-05-12T21:59:11Z</cp:lastPrinted>
  <dcterms:created xsi:type="dcterms:W3CDTF">2011-07-22T23:37:25Z</dcterms:created>
  <dcterms:modified xsi:type="dcterms:W3CDTF">2016-05-10T19:27:10Z</dcterms:modified>
</cp:coreProperties>
</file>