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16459200"/>
  <p:notesSz cx="32461200" cy="5120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094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188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279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373" algn="l" rtl="0" eaLnBrk="0" fontAlgn="base" hangingPunct="0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5467" algn="l" defTabSz="914188" rtl="0" eaLnBrk="1" latinLnBrk="0" hangingPunct="1"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6pPr>
    <a:lvl7pPr marL="2742561" algn="l" defTabSz="914188" rtl="0" eaLnBrk="1" latinLnBrk="0" hangingPunct="1"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7pPr>
    <a:lvl8pPr marL="3199655" algn="l" defTabSz="914188" rtl="0" eaLnBrk="1" latinLnBrk="0" hangingPunct="1"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8pPr>
    <a:lvl9pPr marL="3656746" algn="l" defTabSz="914188" rtl="0" eaLnBrk="1" latinLnBrk="0" hangingPunct="1">
      <a:defRPr sz="2500" b="1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06D"/>
    <a:srgbClr val="008EEF"/>
    <a:srgbClr val="0000FF"/>
    <a:srgbClr val="C31C02"/>
    <a:srgbClr val="DADAFA"/>
    <a:srgbClr val="242A8D"/>
    <a:srgbClr val="5E438D"/>
    <a:srgbClr val="22093C"/>
    <a:srgbClr val="371060"/>
    <a:srgbClr val="611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9836" autoAdjust="0"/>
  </p:normalViewPr>
  <p:slideViewPr>
    <p:cSldViewPr>
      <p:cViewPr varScale="1">
        <p:scale>
          <a:sx n="48" d="100"/>
          <a:sy n="48" d="100"/>
        </p:scale>
        <p:origin x="528" y="42"/>
      </p:cViewPr>
      <p:guideLst>
        <p:guide orient="horz" pos="518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838" cy="3268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8386425" y="0"/>
            <a:ext cx="14066838" cy="3268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9D2FC3-F0A0-419C-99E4-9429E6020A83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2099825"/>
            <a:ext cx="14066838" cy="3268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8386425" y="62099825"/>
            <a:ext cx="14066838" cy="3268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4412EC-F137-439D-93A6-12AC48EA7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838" cy="2560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6425" y="0"/>
            <a:ext cx="14066838" cy="2560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09EAEC-A523-4F17-A3AE-FC60F46B8C30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971800" y="3840163"/>
            <a:ext cx="384048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438" y="24323675"/>
            <a:ext cx="25968325" cy="23042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066838" cy="2559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6425" y="48637825"/>
            <a:ext cx="14066838" cy="2559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266A29-77F3-40DD-96B5-9486F113E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22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7" algn="l" defTabSz="9141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1" algn="l" defTabSz="9141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5" algn="l" defTabSz="9141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6" algn="l" defTabSz="9141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971800" y="3840163"/>
            <a:ext cx="38404800" cy="1920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fld id="{8507B004-DE69-41F5-8C9C-1B065C0D852B}" type="slidenum">
              <a:rPr lang="en-US" sz="1200" smtClean="0"/>
              <a:pPr/>
              <a:t>1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7428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5113339"/>
            <a:ext cx="27981274" cy="35274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35" y="9326566"/>
            <a:ext cx="23044151" cy="4206878"/>
          </a:xfrm>
        </p:spPr>
        <p:txBody>
          <a:bodyPr/>
          <a:lstStyle>
            <a:lvl1pPr marL="0" indent="0" algn="ctr">
              <a:buNone/>
              <a:defRPr/>
            </a:lvl1pPr>
            <a:lvl2pPr marL="457094" indent="0" algn="ctr">
              <a:buNone/>
              <a:defRPr/>
            </a:lvl2pPr>
            <a:lvl3pPr marL="914188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7" indent="0" algn="ctr">
              <a:buNone/>
              <a:defRPr/>
            </a:lvl6pPr>
            <a:lvl7pPr marL="2742561" indent="0" algn="ctr">
              <a:buNone/>
              <a:defRPr/>
            </a:lvl7pPr>
            <a:lvl8pPr marL="3199655" indent="0" algn="ctr">
              <a:buNone/>
              <a:defRPr/>
            </a:lvl8pPr>
            <a:lvl9pPr marL="365674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38B2-00AF-49B7-A218-D35D524D7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0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FB52-81DB-4335-B4D2-629F99577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314" y="1463680"/>
            <a:ext cx="6994526" cy="131667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72" y="1463680"/>
            <a:ext cx="20834348" cy="131667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F038-7078-4AA6-8A17-14AE90C1E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9B7AC-3DD4-48FB-BBD6-5E107F616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0575928"/>
            <a:ext cx="27981274" cy="32702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6975478"/>
            <a:ext cx="27981274" cy="3600451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094" indent="0">
              <a:buNone/>
              <a:defRPr sz="1900"/>
            </a:lvl2pPr>
            <a:lvl3pPr marL="914188" indent="0">
              <a:buNone/>
              <a:defRPr sz="1500"/>
            </a:lvl3pPr>
            <a:lvl4pPr marL="1371279" indent="0">
              <a:buNone/>
              <a:defRPr sz="1500"/>
            </a:lvl4pPr>
            <a:lvl5pPr marL="1828373" indent="0">
              <a:buNone/>
              <a:defRPr sz="1500"/>
            </a:lvl5pPr>
            <a:lvl6pPr marL="2285467" indent="0">
              <a:buNone/>
              <a:defRPr sz="1500"/>
            </a:lvl6pPr>
            <a:lvl7pPr marL="2742561" indent="0">
              <a:buNone/>
              <a:defRPr sz="1500"/>
            </a:lvl7pPr>
            <a:lvl8pPr marL="3199655" indent="0">
              <a:buNone/>
              <a:defRPr sz="1500"/>
            </a:lvl8pPr>
            <a:lvl9pPr marL="365674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678B-AD55-4B25-ACB8-C1ED37F21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9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8" y="4754563"/>
            <a:ext cx="13914436" cy="987583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1" y="4754563"/>
            <a:ext cx="13914439" cy="987583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7A83B-12A6-426B-8EF3-9A0150068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7" y="658812"/>
            <a:ext cx="29625926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7" y="3684590"/>
            <a:ext cx="14544677" cy="15351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4" indent="0">
              <a:buNone/>
              <a:defRPr sz="1900" b="1"/>
            </a:lvl2pPr>
            <a:lvl3pPr marL="914188" indent="0">
              <a:buNone/>
              <a:defRPr sz="1900" b="1"/>
            </a:lvl3pPr>
            <a:lvl4pPr marL="1371279" indent="0">
              <a:buNone/>
              <a:defRPr sz="1500" b="1"/>
            </a:lvl4pPr>
            <a:lvl5pPr marL="1828373" indent="0">
              <a:buNone/>
              <a:defRPr sz="1500" b="1"/>
            </a:lvl5pPr>
            <a:lvl6pPr marL="2285467" indent="0">
              <a:buNone/>
              <a:defRPr sz="1500" b="1"/>
            </a:lvl6pPr>
            <a:lvl7pPr marL="2742561" indent="0">
              <a:buNone/>
              <a:defRPr sz="1500" b="1"/>
            </a:lvl7pPr>
            <a:lvl8pPr marL="3199655" indent="0">
              <a:buNone/>
              <a:defRPr sz="1500" b="1"/>
            </a:lvl8pPr>
            <a:lvl9pPr marL="365674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7" y="5219702"/>
            <a:ext cx="14544677" cy="948372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32" y="3684590"/>
            <a:ext cx="14549440" cy="15351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4" indent="0">
              <a:buNone/>
              <a:defRPr sz="1900" b="1"/>
            </a:lvl2pPr>
            <a:lvl3pPr marL="914188" indent="0">
              <a:buNone/>
              <a:defRPr sz="1900" b="1"/>
            </a:lvl3pPr>
            <a:lvl4pPr marL="1371279" indent="0">
              <a:buNone/>
              <a:defRPr sz="1500" b="1"/>
            </a:lvl4pPr>
            <a:lvl5pPr marL="1828373" indent="0">
              <a:buNone/>
              <a:defRPr sz="1500" b="1"/>
            </a:lvl5pPr>
            <a:lvl6pPr marL="2285467" indent="0">
              <a:buNone/>
              <a:defRPr sz="1500" b="1"/>
            </a:lvl6pPr>
            <a:lvl7pPr marL="2742561" indent="0">
              <a:buNone/>
              <a:defRPr sz="1500" b="1"/>
            </a:lvl7pPr>
            <a:lvl8pPr marL="3199655" indent="0">
              <a:buNone/>
              <a:defRPr sz="1500" b="1"/>
            </a:lvl8pPr>
            <a:lvl9pPr marL="365674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32" y="5219702"/>
            <a:ext cx="14549440" cy="948372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9948-CB09-49F8-BC6B-05AA15C64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A0C0-51AE-4F1E-A5F5-B818A2F57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3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925E9-1ACA-4939-A9BA-2D3C72770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4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46" y="655639"/>
            <a:ext cx="10829927" cy="278923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655645"/>
            <a:ext cx="18402300" cy="14047788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46" y="3444880"/>
            <a:ext cx="10829927" cy="11258551"/>
          </a:xfrm>
        </p:spPr>
        <p:txBody>
          <a:bodyPr/>
          <a:lstStyle>
            <a:lvl1pPr marL="0" indent="0">
              <a:buNone/>
              <a:defRPr sz="1500"/>
            </a:lvl1pPr>
            <a:lvl2pPr marL="457094" indent="0">
              <a:buNone/>
              <a:defRPr sz="1200"/>
            </a:lvl2pPr>
            <a:lvl3pPr marL="914188" indent="0">
              <a:buNone/>
              <a:defRPr sz="9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7" indent="0">
              <a:buNone/>
              <a:defRPr sz="900"/>
            </a:lvl6pPr>
            <a:lvl7pPr marL="2742561" indent="0">
              <a:buNone/>
              <a:defRPr sz="900"/>
            </a:lvl7pPr>
            <a:lvl8pPr marL="3199655" indent="0">
              <a:buNone/>
              <a:defRPr sz="900"/>
            </a:lvl8pPr>
            <a:lvl9pPr marL="36567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3BC2-A280-429C-BCA0-CB57E1BE6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599" y="11522079"/>
            <a:ext cx="19751674" cy="135889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599" y="1470026"/>
            <a:ext cx="19751674" cy="9875842"/>
          </a:xfrm>
        </p:spPr>
        <p:txBody>
          <a:bodyPr/>
          <a:lstStyle>
            <a:lvl1pPr marL="0" indent="0">
              <a:buNone/>
              <a:defRPr sz="3100"/>
            </a:lvl1pPr>
            <a:lvl2pPr marL="457094" indent="0">
              <a:buNone/>
              <a:defRPr sz="2800"/>
            </a:lvl2pPr>
            <a:lvl3pPr marL="914188" indent="0">
              <a:buNone/>
              <a:defRPr sz="2500"/>
            </a:lvl3pPr>
            <a:lvl4pPr marL="1371279" indent="0">
              <a:buNone/>
              <a:defRPr sz="1900"/>
            </a:lvl4pPr>
            <a:lvl5pPr marL="1828373" indent="0">
              <a:buNone/>
              <a:defRPr sz="1900"/>
            </a:lvl5pPr>
            <a:lvl6pPr marL="2285467" indent="0">
              <a:buNone/>
              <a:defRPr sz="1900"/>
            </a:lvl6pPr>
            <a:lvl7pPr marL="2742561" indent="0">
              <a:buNone/>
              <a:defRPr sz="1900"/>
            </a:lvl7pPr>
            <a:lvl8pPr marL="3199655" indent="0">
              <a:buNone/>
              <a:defRPr sz="1900"/>
            </a:lvl8pPr>
            <a:lvl9pPr marL="3656746" indent="0">
              <a:buNone/>
              <a:defRPr sz="19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599" y="12880979"/>
            <a:ext cx="19751674" cy="1931988"/>
          </a:xfrm>
        </p:spPr>
        <p:txBody>
          <a:bodyPr/>
          <a:lstStyle>
            <a:lvl1pPr marL="0" indent="0">
              <a:buNone/>
              <a:defRPr sz="1500"/>
            </a:lvl1pPr>
            <a:lvl2pPr marL="457094" indent="0">
              <a:buNone/>
              <a:defRPr sz="1200"/>
            </a:lvl2pPr>
            <a:lvl3pPr marL="914188" indent="0">
              <a:buNone/>
              <a:defRPr sz="9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7" indent="0">
              <a:buNone/>
              <a:defRPr sz="900"/>
            </a:lvl6pPr>
            <a:lvl7pPr marL="2742561" indent="0">
              <a:buNone/>
              <a:defRPr sz="900"/>
            </a:lvl7pPr>
            <a:lvl8pPr marL="3199655" indent="0">
              <a:buNone/>
              <a:defRPr sz="900"/>
            </a:lvl8pPr>
            <a:lvl9pPr marL="36567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90EC-362C-4053-A901-87B21CEBE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2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1463678"/>
            <a:ext cx="2798127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2092" tIns="141044" rIns="282092" bIns="1410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4754563"/>
            <a:ext cx="27981274" cy="987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2092" tIns="141044" rIns="282092" bIns="141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14995529"/>
            <a:ext cx="6858000" cy="10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092" tIns="141044" rIns="282092" bIns="141044" numCol="1" anchor="t" anchorCtr="0" compatLnSpc="1">
            <a:prstTxWarp prst="textNoShape">
              <a:avLst/>
            </a:prstTxWarp>
          </a:bodyPr>
          <a:lstStyle>
            <a:lvl1pPr>
              <a:defRPr sz="4300" b="0">
                <a:latin typeface="Times" pitchFamily="-11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7" y="14995529"/>
            <a:ext cx="10423526" cy="10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092" tIns="141044" rIns="282092" bIns="141044" numCol="1" anchor="t" anchorCtr="0" compatLnSpc="1">
            <a:prstTxWarp prst="textNoShape">
              <a:avLst/>
            </a:prstTxWarp>
          </a:bodyPr>
          <a:lstStyle>
            <a:lvl1pPr algn="ctr">
              <a:defRPr sz="4300" b="0">
                <a:latin typeface="Times" pitchFamily="-11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7" y="14995529"/>
            <a:ext cx="6858000" cy="10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2092" tIns="141044" rIns="282092" bIns="141044" numCol="1" anchor="t" anchorCtr="0" compatLnSpc="1">
            <a:prstTxWarp prst="textNoShape">
              <a:avLst/>
            </a:prstTxWarp>
          </a:bodyPr>
          <a:lstStyle>
            <a:lvl1pPr algn="r">
              <a:defRPr sz="4300" b="0">
                <a:latin typeface="Times" pitchFamily="-111" charset="0"/>
              </a:defRPr>
            </a:lvl1pPr>
          </a:lstStyle>
          <a:p>
            <a:pPr>
              <a:defRPr/>
            </a:pPr>
            <a:fld id="{BA628BAF-0112-4FCA-8967-FADACD43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ＭＳ Ｐゴシック" pitchFamily="-111" charset="-128"/>
          <a:cs typeface="+mj-cs"/>
        </a:defRPr>
      </a:lvl1pPr>
      <a:lvl2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  <a:ea typeface="ＭＳ Ｐゴシック" pitchFamily="-111" charset="-128"/>
        </a:defRPr>
      </a:lvl2pPr>
      <a:lvl3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  <a:ea typeface="ＭＳ Ｐゴシック" pitchFamily="-111" charset="-128"/>
        </a:defRPr>
      </a:lvl3pPr>
      <a:lvl4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  <a:ea typeface="ＭＳ Ｐゴシック" pitchFamily="-111" charset="-128"/>
        </a:defRPr>
      </a:lvl4pPr>
      <a:lvl5pPr algn="ctr" defTabSz="282033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  <a:ea typeface="ＭＳ Ｐゴシック" pitchFamily="-111" charset="-128"/>
        </a:defRPr>
      </a:lvl5pPr>
      <a:lvl6pPr marL="457094" algn="ctr" defTabSz="2820330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</a:defRPr>
      </a:lvl6pPr>
      <a:lvl7pPr marL="914188" algn="ctr" defTabSz="2820330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</a:defRPr>
      </a:lvl7pPr>
      <a:lvl8pPr marL="1371279" algn="ctr" defTabSz="2820330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</a:defRPr>
      </a:lvl8pPr>
      <a:lvl9pPr marL="1828373" algn="ctr" defTabSz="2820330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pitchFamily="18" charset="0"/>
        </a:defRPr>
      </a:lvl9pPr>
    </p:titleStyle>
    <p:bodyStyle>
      <a:lvl1pPr marL="1058617" indent="-1058617" algn="l" defTabSz="2820330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2291814" indent="-880856" algn="l" defTabSz="2820330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  <a:ea typeface="ＭＳ Ｐゴシック" pitchFamily="-111" charset="-128"/>
        </a:defRPr>
      </a:lvl2pPr>
      <a:lvl3pPr marL="3526603" indent="-706274" algn="l" defTabSz="2820330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  <a:ea typeface="ＭＳ Ｐゴシック" pitchFamily="-111" charset="-128"/>
        </a:defRPr>
      </a:lvl3pPr>
      <a:lvl4pPr marL="4935975" indent="-704684" algn="l" defTabSz="2820330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  <a:ea typeface="ＭＳ Ｐゴシック" pitchFamily="-111" charset="-128"/>
        </a:defRPr>
      </a:lvl4pPr>
      <a:lvl5pPr marL="6346933" indent="-704684" algn="l" defTabSz="2820330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  <a:ea typeface="ＭＳ Ｐゴシック" pitchFamily="-111" charset="-128"/>
        </a:defRPr>
      </a:lvl5pPr>
      <a:lvl6pPr marL="6804027" indent="-704684" algn="l" defTabSz="2820330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7261118" indent="-704684" algn="l" defTabSz="2820330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718212" indent="-704684" algn="l" defTabSz="2820330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8175306" indent="-704684" algn="l" defTabSz="2820330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8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7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1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5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6" algn="l" defTabSz="9141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4841200" y="3581400"/>
            <a:ext cx="7836679" cy="836842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457094" indent="-457094">
              <a:lnSpc>
                <a:spcPct val="11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sz="2800" b="0" dirty="0" smtClean="0">
                <a:latin typeface="Calibri"/>
                <a:cs typeface="Calibri"/>
              </a:rPr>
              <a:t>Contrary to a shared-mechanism account, Exp 1 revealed distinct temporal order judgment (TOJ) patterns for radial and rotational motion. Reversing the initial directions </a:t>
            </a:r>
            <a:r>
              <a:rPr lang="en-US" sz="2800" b="0" i="1" dirty="0" smtClean="0">
                <a:latin typeface="Calibri"/>
                <a:cs typeface="Calibri"/>
              </a:rPr>
              <a:t>impaired</a:t>
            </a:r>
            <a:r>
              <a:rPr lang="en-US" sz="2800" b="0" dirty="0" smtClean="0">
                <a:latin typeface="Calibri"/>
                <a:cs typeface="Calibri"/>
              </a:rPr>
              <a:t> radial TOJs, but </a:t>
            </a:r>
            <a:r>
              <a:rPr lang="en-US" sz="2800" b="0" i="1" dirty="0" smtClean="0">
                <a:latin typeface="Calibri"/>
                <a:cs typeface="Calibri"/>
              </a:rPr>
              <a:t>improved </a:t>
            </a:r>
            <a:r>
              <a:rPr lang="en-US" sz="2800" b="0" dirty="0" smtClean="0">
                <a:latin typeface="Calibri"/>
                <a:cs typeface="Calibri"/>
              </a:rPr>
              <a:t>rotational TOJs.</a:t>
            </a:r>
          </a:p>
          <a:p>
            <a:pPr marL="457094" indent="-457094">
              <a:lnSpc>
                <a:spcPct val="11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Contrary to a shared-mechanism account, Exp </a:t>
            </a:r>
            <a:r>
              <a:rPr lang="en-US" sz="2800" b="0" dirty="0" smtClean="0">
                <a:latin typeface="Calibri"/>
                <a:cs typeface="Calibri"/>
              </a:rPr>
              <a:t>2 </a:t>
            </a:r>
            <a:r>
              <a:rPr lang="en-US" sz="2800" b="0" dirty="0">
                <a:latin typeface="Calibri"/>
                <a:cs typeface="Calibri"/>
              </a:rPr>
              <a:t>revealed distinct temporal order judgment (TOJ) </a:t>
            </a:r>
            <a:r>
              <a:rPr lang="en-US" sz="2800" b="0" dirty="0" smtClean="0">
                <a:latin typeface="Calibri"/>
                <a:cs typeface="Calibri"/>
              </a:rPr>
              <a:t>vulnerabilities </a:t>
            </a:r>
            <a:r>
              <a:rPr lang="en-US" sz="2800" b="0" dirty="0">
                <a:latin typeface="Calibri"/>
                <a:cs typeface="Calibri"/>
              </a:rPr>
              <a:t>for radial and rotational motion. </a:t>
            </a:r>
            <a:r>
              <a:rPr lang="en-US" sz="2800" b="0" dirty="0" smtClean="0">
                <a:latin typeface="Calibri"/>
                <a:cs typeface="Calibri"/>
              </a:rPr>
              <a:t>Phase noise generated larger impairments on rotational TOJs than on radial TOJs</a:t>
            </a:r>
            <a:r>
              <a:rPr lang="en-US" sz="2800" b="0" dirty="0">
                <a:latin typeface="Calibri"/>
                <a:cs typeface="Calibri"/>
              </a:rPr>
              <a:t>.</a:t>
            </a:r>
          </a:p>
          <a:p>
            <a:pPr marL="457094" indent="-457094">
              <a:lnSpc>
                <a:spcPct val="11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sz="2800" b="0" dirty="0" smtClean="0">
                <a:latin typeface="Calibri"/>
                <a:cs typeface="Calibri"/>
              </a:rPr>
              <a:t>Exp 3 &amp; 4 confirmed and extended Exp 1 &amp; 2’s TOJ results to simultaneity judgments (SJs).</a:t>
            </a:r>
            <a:endParaRPr lang="en-US" sz="2800" b="0" dirty="0">
              <a:latin typeface="Calibri"/>
              <a:cs typeface="Calibri"/>
            </a:endParaRPr>
          </a:p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u="sng" dirty="0" smtClean="0">
                <a:latin typeface="Calibri"/>
                <a:cs typeface="Calibri"/>
              </a:rPr>
              <a:t>Conclusion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b="0" dirty="0" smtClean="0">
                <a:latin typeface="Calibri"/>
                <a:cs typeface="Calibri"/>
              </a:rPr>
              <a:t>– The </a:t>
            </a:r>
            <a:r>
              <a:rPr lang="en-US" sz="2800" b="0" dirty="0">
                <a:latin typeface="Calibri"/>
                <a:cs typeface="Calibri"/>
              </a:rPr>
              <a:t>findings suggest a double dissociation between </a:t>
            </a:r>
            <a:r>
              <a:rPr lang="en-US" sz="2800" b="0" dirty="0" smtClean="0">
                <a:latin typeface="Calibri"/>
                <a:cs typeface="Calibri"/>
              </a:rPr>
              <a:t>the neural events that limit </a:t>
            </a:r>
            <a:r>
              <a:rPr lang="en-US" sz="2800" b="0" dirty="0">
                <a:latin typeface="Calibri"/>
                <a:cs typeface="Calibri"/>
              </a:rPr>
              <a:t>how precisely we judge asynchronies defined by these two types of MST-mediated </a:t>
            </a:r>
            <a:r>
              <a:rPr lang="en-US" sz="2800" b="0" dirty="0" smtClean="0">
                <a:latin typeface="Calibri"/>
                <a:cs typeface="Calibri"/>
              </a:rPr>
              <a:t>motion.</a:t>
            </a:r>
            <a:endParaRPr lang="en-US" sz="2800" b="0" dirty="0">
              <a:latin typeface="Calibri"/>
              <a:cs typeface="Calibri"/>
            </a:endParaRPr>
          </a:p>
        </p:txBody>
      </p:sp>
      <p:sp>
        <p:nvSpPr>
          <p:cNvPr id="2050" name="Line 68"/>
          <p:cNvSpPr>
            <a:spLocks noChangeShapeType="1"/>
          </p:cNvSpPr>
          <p:nvPr/>
        </p:nvSpPr>
        <p:spPr bwMode="auto">
          <a:xfrm>
            <a:off x="0" y="2326414"/>
            <a:ext cx="32918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20" tIns="45708" rIns="91420" bIns="45708" anchor="ctr"/>
          <a:lstStyle/>
          <a:p>
            <a:endParaRPr lang="en-US" dirty="0"/>
          </a:p>
        </p:txBody>
      </p:sp>
      <p:sp>
        <p:nvSpPr>
          <p:cNvPr id="2051" name="Line 70"/>
          <p:cNvSpPr>
            <a:spLocks noChangeShapeType="1"/>
          </p:cNvSpPr>
          <p:nvPr/>
        </p:nvSpPr>
        <p:spPr bwMode="auto">
          <a:xfrm>
            <a:off x="8077200" y="2326413"/>
            <a:ext cx="0" cy="1413279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20" tIns="45708" rIns="91420" bIns="45708" anchor="ctr"/>
          <a:lstStyle/>
          <a:p>
            <a:endParaRPr lang="en-US" dirty="0"/>
          </a:p>
        </p:txBody>
      </p:sp>
      <p:sp>
        <p:nvSpPr>
          <p:cNvPr id="2052" name="Rectangle 77"/>
          <p:cNvSpPr>
            <a:spLocks noChangeArrowheads="1"/>
          </p:cNvSpPr>
          <p:nvPr/>
        </p:nvSpPr>
        <p:spPr bwMode="auto">
          <a:xfrm>
            <a:off x="2971800" y="4"/>
            <a:ext cx="27203400" cy="9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8" rIns="91420" bIns="45708">
            <a:spAutoFit/>
          </a:bodyPr>
          <a:lstStyle/>
          <a:p>
            <a:pPr algn="ctr"/>
            <a:r>
              <a:rPr lang="en-US" sz="5400" dirty="0">
                <a:latin typeface="Calibri"/>
                <a:cs typeface="Calibri"/>
              </a:rPr>
              <a:t>Double Dissociation in Radial &amp; Rotational Motion-Defined Temporal Order Judgments</a:t>
            </a:r>
          </a:p>
        </p:txBody>
      </p:sp>
      <p:sp>
        <p:nvSpPr>
          <p:cNvPr id="2053" name="Text Box 80"/>
          <p:cNvSpPr txBox="1">
            <a:spLocks noChangeArrowheads="1"/>
          </p:cNvSpPr>
          <p:nvPr/>
        </p:nvSpPr>
        <p:spPr bwMode="auto">
          <a:xfrm>
            <a:off x="3733797" y="990603"/>
            <a:ext cx="25295890" cy="7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8" rIns="91420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4300" b="0" dirty="0">
                <a:solidFill>
                  <a:srgbClr val="000000"/>
                </a:solidFill>
                <a:latin typeface="Calibri"/>
                <a:cs typeface="Calibri"/>
              </a:rPr>
              <a:t>Leslie Welch</a:t>
            </a:r>
            <a:r>
              <a:rPr lang="en-US" sz="4300" b="0" baseline="30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4300" b="0" dirty="0">
                <a:solidFill>
                  <a:srgbClr val="000000"/>
                </a:solidFill>
                <a:latin typeface="Calibri"/>
                <a:cs typeface="Calibri"/>
              </a:rPr>
              <a:t>, Nestor </a:t>
            </a:r>
            <a:r>
              <a:rPr lang="en-US" sz="4300" b="0" dirty="0" smtClean="0">
                <a:solidFill>
                  <a:srgbClr val="000000"/>
                </a:solidFill>
                <a:latin typeface="Calibri"/>
                <a:cs typeface="Calibri"/>
              </a:rPr>
              <a:t>Matthews</a:t>
            </a:r>
            <a:r>
              <a:rPr lang="en-US" sz="4300" b="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4300" b="0" dirty="0" smtClean="0">
                <a:solidFill>
                  <a:srgbClr val="000000"/>
                </a:solidFill>
                <a:latin typeface="Calibri"/>
                <a:cs typeface="Calibri"/>
              </a:rPr>
              <a:t>, Elena Festa</a:t>
            </a:r>
            <a:r>
              <a:rPr lang="en-US" sz="4300" b="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4300" b="0" dirty="0" smtClean="0">
                <a:solidFill>
                  <a:srgbClr val="000000"/>
                </a:solidFill>
                <a:latin typeface="Calibri"/>
                <a:cs typeface="Calibri"/>
              </a:rPr>
              <a:t>, Kendra Schafer</a:t>
            </a:r>
            <a:r>
              <a:rPr lang="en-US" sz="4300" b="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b="0" baseline="30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54" name="Text Box 81"/>
          <p:cNvSpPr txBox="1">
            <a:spLocks noChangeArrowheads="1"/>
          </p:cNvSpPr>
          <p:nvPr/>
        </p:nvSpPr>
        <p:spPr bwMode="auto">
          <a:xfrm>
            <a:off x="9000622" y="1742942"/>
            <a:ext cx="14961748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08" rIns="91420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sz="2800" b="0" baseline="30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Brown University </a:t>
            </a:r>
            <a:r>
              <a:rPr lang="en-US" sz="2800" b="0" dirty="0" smtClean="0">
                <a:latin typeface="Calibri"/>
                <a:cs typeface="Calibri"/>
              </a:rPr>
              <a:t>- Cognitive</a:t>
            </a:r>
            <a:r>
              <a:rPr lang="en-US" sz="2800" b="0" dirty="0">
                <a:latin typeface="Calibri"/>
                <a:cs typeface="Calibri"/>
              </a:rPr>
              <a:t>, Linguistic &amp; Psychological </a:t>
            </a:r>
            <a:r>
              <a:rPr lang="en-US" sz="2800" b="0" dirty="0" smtClean="0">
                <a:latin typeface="Calibri"/>
                <a:cs typeface="Calibri"/>
              </a:rPr>
              <a:t>Sciences; </a:t>
            </a:r>
            <a:r>
              <a:rPr lang="en-US" sz="2800" b="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Denison University </a:t>
            </a:r>
            <a:r>
              <a:rPr lang="en-US" sz="2800" b="0" dirty="0">
                <a:latin typeface="Calibri"/>
                <a:cs typeface="Calibri"/>
              </a:rPr>
              <a:t>– </a:t>
            </a:r>
            <a:r>
              <a:rPr lang="en-US" sz="2800" b="0" dirty="0" smtClean="0">
                <a:latin typeface="Calibri"/>
                <a:cs typeface="Calibri"/>
              </a:rPr>
              <a:t>Psychology</a:t>
            </a:r>
            <a:endParaRPr lang="en-US" sz="2800" b="0" baseline="30000" dirty="0">
              <a:latin typeface="Calibri"/>
              <a:cs typeface="Calibri"/>
            </a:endParaRPr>
          </a:p>
        </p:txBody>
      </p:sp>
      <p:sp>
        <p:nvSpPr>
          <p:cNvPr id="74" name="Text Box 1634"/>
          <p:cNvSpPr txBox="1">
            <a:spLocks noChangeArrowheads="1"/>
          </p:cNvSpPr>
          <p:nvPr/>
        </p:nvSpPr>
        <p:spPr bwMode="auto">
          <a:xfrm>
            <a:off x="24949649" y="15965497"/>
            <a:ext cx="7939954" cy="3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08" rIns="91420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Poster: http</a:t>
            </a:r>
            <a:r>
              <a:rPr lang="en-US" sz="15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://personal.denison.edu/~matthewsn/vss2018welchmatthewsfestaschafer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72048" y="152406"/>
            <a:ext cx="1255538" cy="861750"/>
          </a:xfrm>
          <a:prstGeom prst="rect">
            <a:avLst/>
          </a:prstGeom>
          <a:noFill/>
        </p:spPr>
        <p:txBody>
          <a:bodyPr wrap="none" lIns="91420" tIns="45708" rIns="91420" bIns="45708" rtlCol="0">
            <a:spAutoFit/>
          </a:bodyPr>
          <a:lstStyle/>
          <a:p>
            <a:pPr algn="ctr"/>
            <a:r>
              <a:rPr lang="en-US" b="0" dirty="0" smtClean="0">
                <a:latin typeface="Calibri"/>
                <a:cs typeface="Calibri"/>
              </a:rPr>
              <a:t>Poster #</a:t>
            </a:r>
          </a:p>
          <a:p>
            <a:pPr algn="ctr"/>
            <a:r>
              <a:rPr lang="en-US" b="0" dirty="0" smtClean="0">
                <a:latin typeface="Calibri"/>
                <a:cs typeface="Calibri"/>
              </a:rPr>
              <a:t>26.456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93" y="7984076"/>
            <a:ext cx="7392421" cy="4588924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u="sng" dirty="0" smtClean="0">
                <a:latin typeface="Calibri"/>
                <a:cs typeface="Calibri"/>
              </a:rPr>
              <a:t>Motion Physics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b="0" dirty="0" smtClean="0">
                <a:latin typeface="Calibri"/>
                <a:cs typeface="Calibri"/>
              </a:rPr>
              <a:t>– The figure above shows that radial motion can be converted to rotational motion (and vice versa) by rotating local linear motion vectors 90 degrees.</a:t>
            </a:r>
          </a:p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u="sng" dirty="0">
                <a:latin typeface="Calibri"/>
                <a:cs typeface="Calibri"/>
              </a:rPr>
              <a:t>Motion </a:t>
            </a:r>
            <a:r>
              <a:rPr lang="en-US" sz="2800" u="sng" dirty="0" smtClean="0">
                <a:latin typeface="Calibri"/>
                <a:cs typeface="Calibri"/>
              </a:rPr>
              <a:t>Physiology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b="0" dirty="0" smtClean="0">
                <a:latin typeface="Calibri"/>
                <a:cs typeface="Calibri"/>
              </a:rPr>
              <a:t>– Radial and rotational motion register in the Medial Superior Temporal (MST) region of the primate visual system, according to prior neurophysiological research [1-7]. </a:t>
            </a:r>
            <a:endParaRPr lang="en-US" sz="2800" b="0" dirty="0">
              <a:latin typeface="Calibri"/>
              <a:cs typeface="Calibri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11" y="103554"/>
            <a:ext cx="2057400" cy="20574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1" y="36518"/>
            <a:ext cx="1785938" cy="2057400"/>
          </a:xfrm>
          <a:prstGeom prst="rect">
            <a:avLst/>
          </a:prstGeom>
        </p:spPr>
      </p:pic>
      <p:sp>
        <p:nvSpPr>
          <p:cNvPr id="110" name="Line 145"/>
          <p:cNvSpPr>
            <a:spLocks noChangeShapeType="1"/>
          </p:cNvSpPr>
          <p:nvPr/>
        </p:nvSpPr>
        <p:spPr bwMode="auto">
          <a:xfrm>
            <a:off x="24612600" y="2326415"/>
            <a:ext cx="0" cy="1413278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20" tIns="45708" rIns="91420" bIns="45708" anchor="ctr"/>
          <a:lstStyle/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0955000" y="556260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Text Box 622"/>
          <p:cNvSpPr txBox="1">
            <a:spLocks noChangeArrowheads="1"/>
          </p:cNvSpPr>
          <p:nvPr/>
        </p:nvSpPr>
        <p:spPr bwMode="auto">
          <a:xfrm>
            <a:off x="648892" y="2565938"/>
            <a:ext cx="6705601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 smtClean="0">
                <a:solidFill>
                  <a:schemeClr val="accent3"/>
                </a:solidFill>
                <a:latin typeface="Calibri"/>
                <a:cs typeface="Calibri"/>
              </a:rPr>
              <a:t>Introduction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178" name="Text Box 622"/>
          <p:cNvSpPr txBox="1">
            <a:spLocks noChangeArrowheads="1"/>
          </p:cNvSpPr>
          <p:nvPr/>
        </p:nvSpPr>
        <p:spPr bwMode="auto">
          <a:xfrm>
            <a:off x="422995" y="12533317"/>
            <a:ext cx="6705601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 smtClean="0">
                <a:solidFill>
                  <a:schemeClr val="accent3"/>
                </a:solidFill>
                <a:latin typeface="Calibri"/>
                <a:cs typeface="Calibri"/>
              </a:rPr>
              <a:t>Research Question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201" name="Text Box 622"/>
          <p:cNvSpPr txBox="1">
            <a:spLocks noChangeArrowheads="1"/>
          </p:cNvSpPr>
          <p:nvPr/>
        </p:nvSpPr>
        <p:spPr bwMode="auto">
          <a:xfrm>
            <a:off x="9157313" y="2559386"/>
            <a:ext cx="14802873" cy="861750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 smtClean="0">
                <a:solidFill>
                  <a:schemeClr val="bg1"/>
                </a:solidFill>
                <a:latin typeface="Calibri"/>
                <a:cs typeface="Calibri"/>
              </a:rPr>
              <a:t>TOJ Task: Left or Right First?  SJ Task: Same or Different Time?</a:t>
            </a:r>
            <a:endParaRPr lang="en-US" sz="600" b="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5" name="Text Box 622"/>
          <p:cNvSpPr txBox="1">
            <a:spLocks noChangeArrowheads="1"/>
          </p:cNvSpPr>
          <p:nvPr/>
        </p:nvSpPr>
        <p:spPr bwMode="auto">
          <a:xfrm>
            <a:off x="25297672" y="2438400"/>
            <a:ext cx="7391400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 smtClean="0">
                <a:solidFill>
                  <a:schemeClr val="accent3"/>
                </a:solidFill>
                <a:latin typeface="Calibri"/>
                <a:cs typeface="Calibri"/>
              </a:rPr>
              <a:t>Discussion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206" name="Text Box 622"/>
          <p:cNvSpPr txBox="1">
            <a:spLocks noChangeArrowheads="1"/>
          </p:cNvSpPr>
          <p:nvPr/>
        </p:nvSpPr>
        <p:spPr bwMode="auto">
          <a:xfrm>
            <a:off x="25286479" y="12533317"/>
            <a:ext cx="7391400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 smtClean="0">
                <a:solidFill>
                  <a:schemeClr val="accent3"/>
                </a:solidFill>
                <a:latin typeface="Calibri"/>
                <a:cs typeface="Calibri"/>
              </a:rPr>
              <a:t>References</a:t>
            </a:r>
          </a:p>
          <a:p>
            <a:pPr algn="ctr"/>
            <a:endParaRPr lang="en-US" sz="600" b="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435" y="265118"/>
            <a:ext cx="1828800" cy="1828800"/>
          </a:xfrm>
          <a:prstGeom prst="rect">
            <a:avLst/>
          </a:prstGeom>
        </p:spPr>
      </p:pic>
      <p:sp>
        <p:nvSpPr>
          <p:cNvPr id="53" name="Text Box 622"/>
          <p:cNvSpPr txBox="1">
            <a:spLocks noChangeArrowheads="1"/>
          </p:cNvSpPr>
          <p:nvPr/>
        </p:nvSpPr>
        <p:spPr bwMode="auto">
          <a:xfrm>
            <a:off x="9118600" y="5791200"/>
            <a:ext cx="14802873" cy="954083"/>
          </a:xfrm>
          <a:prstGeom prst="rect">
            <a:avLst/>
          </a:prstGeom>
          <a:gradFill>
            <a:gsLst>
              <a:gs pos="0">
                <a:srgbClr val="000090"/>
              </a:gs>
              <a:gs pos="100000">
                <a:srgbClr val="3366FF"/>
              </a:gs>
            </a:gsLst>
          </a:gra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0" tIns="45708" rIns="91420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endParaRPr lang="en-US" sz="600" b="0" dirty="0">
              <a:solidFill>
                <a:schemeClr val="accent3"/>
              </a:solidFill>
              <a:latin typeface="Helvetica" pitchFamily="-111" charset="0"/>
            </a:endParaRPr>
          </a:p>
          <a:p>
            <a:pPr algn="ctr"/>
            <a:r>
              <a:rPr lang="en-US" sz="4400" b="0" dirty="0" smtClean="0">
                <a:solidFill>
                  <a:schemeClr val="accent3"/>
                </a:solidFill>
                <a:latin typeface="Calibri"/>
                <a:cs typeface="Calibri"/>
              </a:rPr>
              <a:t>Results</a:t>
            </a:r>
          </a:p>
          <a:p>
            <a:pPr algn="ctr"/>
            <a:endParaRPr lang="en-US" sz="600" b="0" dirty="0" smtClean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996" y="3582731"/>
            <a:ext cx="3658110" cy="2057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654" y="3581400"/>
            <a:ext cx="3658110" cy="2057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325" y="3582731"/>
            <a:ext cx="3658110" cy="2057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076" y="3582731"/>
            <a:ext cx="3658110" cy="205768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316886" y="6896066"/>
            <a:ext cx="16101279" cy="9561731"/>
            <a:chOff x="8316886" y="6896066"/>
            <a:chExt cx="16101279" cy="9561731"/>
          </a:xfrm>
        </p:grpSpPr>
        <p:sp>
          <p:nvSpPr>
            <p:cNvPr id="15" name="TextBox 14"/>
            <p:cNvSpPr txBox="1"/>
            <p:nvPr/>
          </p:nvSpPr>
          <p:spPr>
            <a:xfrm>
              <a:off x="22922301" y="6896066"/>
              <a:ext cx="89479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Exp 2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927045" y="11828424"/>
              <a:ext cx="89479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Exp 4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03996" y="11828424"/>
              <a:ext cx="89479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Exp 3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03996" y="6896066"/>
              <a:ext cx="89479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Exp 1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209" y="11828424"/>
              <a:ext cx="6020991" cy="462937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9497" y="11828424"/>
              <a:ext cx="6020991" cy="462937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209" y="6896066"/>
              <a:ext cx="6020991" cy="462937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9497" y="6896066"/>
              <a:ext cx="6020991" cy="46293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886" y="7565967"/>
              <a:ext cx="2643557" cy="6573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4608" y="7565967"/>
              <a:ext cx="2643557" cy="6573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886" y="12494492"/>
              <a:ext cx="2643557" cy="6573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4608" y="12494492"/>
              <a:ext cx="2643557" cy="65731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734489" y="3581400"/>
            <a:ext cx="4445504" cy="4481090"/>
            <a:chOff x="3673150" y="1417639"/>
            <a:chExt cx="4445504" cy="448109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4" r="33790" b="64364"/>
            <a:stretch/>
          </p:blipFill>
          <p:spPr>
            <a:xfrm>
              <a:off x="5146699" y="1417639"/>
              <a:ext cx="1479792" cy="155707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6" t="33506" b="32840"/>
            <a:stretch/>
          </p:blipFill>
          <p:spPr>
            <a:xfrm>
              <a:off x="6626491" y="2974711"/>
              <a:ext cx="1492163" cy="147048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3" t="66734" r="32925"/>
            <a:stretch/>
          </p:blipFill>
          <p:spPr>
            <a:xfrm>
              <a:off x="5137392" y="4445197"/>
              <a:ext cx="1489099" cy="14535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7" r="65778" b="32840"/>
            <a:stretch/>
          </p:blipFill>
          <p:spPr>
            <a:xfrm>
              <a:off x="3673150" y="2946790"/>
              <a:ext cx="1473549" cy="149840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66142" y="3214234"/>
              <a:ext cx="1250213" cy="987237"/>
            </a:xfrm>
            <a:prstGeom prst="rect">
              <a:avLst/>
            </a:prstGeom>
          </p:spPr>
        </p:pic>
      </p:grpSp>
      <p:sp>
        <p:nvSpPr>
          <p:cNvPr id="73" name="Text Box 1634"/>
          <p:cNvSpPr txBox="1">
            <a:spLocks noChangeArrowheads="1"/>
          </p:cNvSpPr>
          <p:nvPr/>
        </p:nvSpPr>
        <p:spPr bwMode="auto">
          <a:xfrm>
            <a:off x="25262688" y="15524934"/>
            <a:ext cx="7627690" cy="3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08" rIns="91420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Helvetica" pitchFamily="34" charset="0"/>
              </a:rPr>
              <a:t>Stimuli &amp;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Helvetica" pitchFamily="34" charset="0"/>
              </a:rPr>
              <a:t>d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Helvetica" pitchFamily="34" charset="0"/>
              </a:rPr>
              <a:t>ata available on the Open Science Framework: </a:t>
            </a:r>
            <a:r>
              <a:rPr lang="en-US" sz="1800" dirty="0">
                <a:latin typeface="Calibri" panose="020F0502020204030204" pitchFamily="34" charset="0"/>
              </a:rPr>
              <a:t>https://osf.io/knvxj/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Helvetic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0813" y="13878164"/>
            <a:ext cx="7392421" cy="151423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marL="342821" indent="-342821">
              <a:lnSpc>
                <a:spcPct val="110000"/>
              </a:lnSpc>
              <a:spcAft>
                <a:spcPts val="1799"/>
              </a:spcAft>
              <a:buFont typeface="Wingdings" charset="2"/>
              <a:buChar char="Ø"/>
            </a:pPr>
            <a:r>
              <a:rPr lang="en-US" sz="2800" b="0" dirty="0" smtClean="0">
                <a:latin typeface="Calibri"/>
                <a:cs typeface="Calibri"/>
              </a:rPr>
              <a:t>Do shared or distinct neural events limit how precisely we judge asynchronies defined by these two types of MST-mediated motion?</a:t>
            </a:r>
          </a:p>
        </p:txBody>
      </p:sp>
      <p:sp>
        <p:nvSpPr>
          <p:cNvPr id="76" name="Text Box 725"/>
          <p:cNvSpPr txBox="1">
            <a:spLocks noChangeArrowheads="1"/>
          </p:cNvSpPr>
          <p:nvPr/>
        </p:nvSpPr>
        <p:spPr bwMode="auto">
          <a:xfrm>
            <a:off x="26254650" y="13557583"/>
            <a:ext cx="5945167" cy="20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08" rIns="91420" bIns="45708" numCol="1"/>
          <a:lstStyle/>
          <a:p>
            <a:pPr marL="342900" indent="-342900" algn="just">
              <a:buAutoNum type="arabicPeriod"/>
              <a:defRPr/>
            </a:pP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</a:rPr>
              <a:t>Tanaka &amp; Saito (1989</a:t>
            </a:r>
            <a:r>
              <a:rPr lang="en-US" sz="1800" b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	PMID: 2769351</a:t>
            </a:r>
          </a:p>
          <a:p>
            <a:pPr marL="342900" indent="-342900" algn="just">
              <a:buAutoNum type="arabicPeriod"/>
              <a:defRPr/>
            </a:pP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</a:rPr>
              <a:t>Duffy &amp; </a:t>
            </a: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</a:rPr>
              <a:t>Wurtz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</a:rPr>
              <a:t>  (1991a</a:t>
            </a:r>
            <a:r>
              <a:rPr lang="en-US" sz="1800" b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	PMID: 1875243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</a:rPr>
              <a:t>Duffy &amp; </a:t>
            </a:r>
            <a:r>
              <a:rPr lang="en-US" sz="1800" b="0" dirty="0" err="1">
                <a:solidFill>
                  <a:srgbClr val="000000"/>
                </a:solidFill>
                <a:latin typeface="Calibri"/>
                <a:cs typeface="Calibri"/>
              </a:rPr>
              <a:t>Wurtz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</a:rPr>
              <a:t>  (1991b</a:t>
            </a:r>
            <a:r>
              <a:rPr lang="en-US" sz="1800" b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	PMID: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1875244</a:t>
            </a:r>
          </a:p>
          <a:p>
            <a:pPr marL="342900" indent="-342900" algn="just">
              <a:buAutoNum type="arabicPeriod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Calibri"/>
                <a:cs typeface="Calibri"/>
              </a:rPr>
              <a:t>Smith et al. (2006)                              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PMID: </a:t>
            </a:r>
            <a:r>
              <a:rPr lang="en-US" sz="1800" dirty="0" smtClean="0">
                <a:latin typeface="Calibri" panose="020F0502020204030204" pitchFamily="34" charset="0"/>
              </a:rPr>
              <a:t>16420463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</a:rPr>
              <a:t>Gilmore et al. (2007)                          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PMID: 18093371 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Calibri"/>
                <a:cs typeface="Calibri"/>
              </a:rPr>
              <a:t>Wall </a:t>
            </a: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</a:rPr>
              <a:t>et al. (2008</a:t>
            </a:r>
            <a:r>
              <a:rPr lang="en-US" sz="1800" b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		PMID: 18547254</a:t>
            </a:r>
          </a:p>
          <a:p>
            <a:pPr marL="342900" indent="-342900" algn="just">
              <a:buAutoNum type="arabicPeriod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Calibri"/>
                <a:cs typeface="Calibri"/>
              </a:rPr>
              <a:t>Strong et al. (2017)                            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PMID: </a:t>
            </a:r>
            <a:r>
              <a:rPr lang="en-US" sz="1800" dirty="0">
                <a:latin typeface="Calibri" panose="020F0502020204030204" pitchFamily="34" charset="0"/>
              </a:rPr>
              <a:t>28365777</a:t>
            </a:r>
            <a:endParaRPr lang="en-US" sz="15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13553</TotalTime>
  <Words>298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Calibri</vt:lpstr>
      <vt:lpstr>Helvetica</vt:lpstr>
      <vt:lpstr>Times</vt:lpstr>
      <vt:lpstr>Times New Roman</vt:lpstr>
      <vt:lpstr>Wingdings</vt:lpstr>
      <vt:lpstr>Blank</vt:lpstr>
      <vt:lpstr>PowerPoint Presentation</vt:lpstr>
    </vt:vector>
  </TitlesOfParts>
  <Company>Denison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Nestor Matthews</dc:creator>
  <cp:lastModifiedBy>Windows User</cp:lastModifiedBy>
  <cp:revision>986</cp:revision>
  <cp:lastPrinted>2014-05-12T21:59:11Z</cp:lastPrinted>
  <dcterms:created xsi:type="dcterms:W3CDTF">2011-07-22T23:37:25Z</dcterms:created>
  <dcterms:modified xsi:type="dcterms:W3CDTF">2018-05-15T17:37:26Z</dcterms:modified>
</cp:coreProperties>
</file>